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4"/>
  </p:notesMasterIdLst>
  <p:sldIdLst>
    <p:sldId id="1273" r:id="rId2"/>
    <p:sldId id="7322" r:id="rId3"/>
    <p:sldId id="7446" r:id="rId4"/>
    <p:sldId id="7447" r:id="rId5"/>
    <p:sldId id="7448" r:id="rId6"/>
    <p:sldId id="7450" r:id="rId7"/>
    <p:sldId id="7451" r:id="rId8"/>
    <p:sldId id="7453" r:id="rId9"/>
    <p:sldId id="7427" r:id="rId10"/>
    <p:sldId id="7454" r:id="rId11"/>
    <p:sldId id="7459" r:id="rId12"/>
    <p:sldId id="7457" r:id="rId13"/>
    <p:sldId id="7452" r:id="rId14"/>
    <p:sldId id="7462" r:id="rId15"/>
    <p:sldId id="7463" r:id="rId16"/>
    <p:sldId id="7464" r:id="rId17"/>
    <p:sldId id="7465" r:id="rId18"/>
    <p:sldId id="7466" r:id="rId19"/>
    <p:sldId id="7467" r:id="rId20"/>
    <p:sldId id="7468" r:id="rId21"/>
    <p:sldId id="7469" r:id="rId22"/>
    <p:sldId id="7470" r:id="rId23"/>
    <p:sldId id="7471" r:id="rId24"/>
    <p:sldId id="7472" r:id="rId25"/>
    <p:sldId id="7473" r:id="rId26"/>
    <p:sldId id="7474" r:id="rId27"/>
    <p:sldId id="7480" r:id="rId28"/>
    <p:sldId id="7481" r:id="rId29"/>
    <p:sldId id="7482" r:id="rId30"/>
    <p:sldId id="7506" r:id="rId31"/>
    <p:sldId id="7507" r:id="rId32"/>
    <p:sldId id="7508" r:id="rId33"/>
    <p:sldId id="7483" r:id="rId34"/>
    <p:sldId id="7484" r:id="rId35"/>
    <p:sldId id="7485" r:id="rId36"/>
    <p:sldId id="7486" r:id="rId37"/>
    <p:sldId id="7490" r:id="rId38"/>
    <p:sldId id="7491" r:id="rId39"/>
    <p:sldId id="7492" r:id="rId40"/>
    <p:sldId id="7493" r:id="rId41"/>
    <p:sldId id="7494" r:id="rId42"/>
    <p:sldId id="7495" r:id="rId43"/>
    <p:sldId id="7496" r:id="rId44"/>
    <p:sldId id="7497" r:id="rId45"/>
    <p:sldId id="7498" r:id="rId46"/>
    <p:sldId id="7499" r:id="rId47"/>
    <p:sldId id="7500" r:id="rId48"/>
    <p:sldId id="7501" r:id="rId49"/>
    <p:sldId id="7502" r:id="rId50"/>
    <p:sldId id="7503" r:id="rId51"/>
    <p:sldId id="7504" r:id="rId52"/>
    <p:sldId id="6665" r:id="rId53"/>
  </p:sldIdLst>
  <p:sldSz cx="10160000" cy="5715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000" kern="1200">
        <a:solidFill>
          <a:srgbClr val="ECECEC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000" kern="1200">
        <a:solidFill>
          <a:srgbClr val="ECECEC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000" kern="1200">
        <a:solidFill>
          <a:srgbClr val="ECECEC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000" kern="1200">
        <a:solidFill>
          <a:srgbClr val="ECECEC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000" kern="1200">
        <a:solidFill>
          <a:srgbClr val="ECECEC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4000" kern="1200">
        <a:solidFill>
          <a:srgbClr val="ECECEC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4000" kern="1200">
        <a:solidFill>
          <a:srgbClr val="ECECEC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4000" kern="1200">
        <a:solidFill>
          <a:srgbClr val="ECECEC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4000" kern="1200">
        <a:solidFill>
          <a:srgbClr val="ECECEC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5400"/>
    <a:srgbClr val="B85C00"/>
    <a:srgbClr val="C06000"/>
    <a:srgbClr val="005AB4"/>
    <a:srgbClr val="4D4D4D"/>
    <a:srgbClr val="595959"/>
    <a:srgbClr val="000064"/>
    <a:srgbClr val="640000"/>
    <a:srgbClr val="006400"/>
    <a:srgbClr val="007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66497B-E25C-4191-894B-DCFA0E7D0347}" v="7" dt="2018-09-28T14:28:15.9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095" autoAdjust="0"/>
    <p:restoredTop sz="82932" autoAdjust="0"/>
  </p:normalViewPr>
  <p:slideViewPr>
    <p:cSldViewPr>
      <p:cViewPr varScale="1">
        <p:scale>
          <a:sx n="72" d="100"/>
          <a:sy n="72" d="100"/>
        </p:scale>
        <p:origin x="68" y="160"/>
      </p:cViewPr>
      <p:guideLst>
        <p:guide orient="horz" pos="1800"/>
        <p:guide pos="3200"/>
      </p:guideLst>
    </p:cSldViewPr>
  </p:slideViewPr>
  <p:outlineViewPr>
    <p:cViewPr>
      <p:scale>
        <a:sx n="33" d="100"/>
        <a:sy n="33" d="100"/>
      </p:scale>
      <p:origin x="48" y="3216"/>
    </p:cViewPr>
  </p:outlin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2850" y="-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804B121-C697-45FA-8785-47E93EACA3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B94BAA-DF7B-4B17-9FE3-C4A1D4F7BEEE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1</a:t>
            </a:fld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92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29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303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332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57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074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441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716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2289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784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AA91A-840B-400E-8836-D9A384A456C7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2</a:t>
            </a:fld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8842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364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2034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7747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591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6278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9256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0724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1364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681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8304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5487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9316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BB6113-3CB8-4FE6-8F99-971F181A6A24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52</a:t>
            </a:fld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094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797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494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217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090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432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6667" y="1775356"/>
            <a:ext cx="8465457" cy="122502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1335" y="3238500"/>
            <a:ext cx="8297333" cy="1460500"/>
          </a:xfr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28" name="Picture 4" descr="Image result for airplane mode icon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450" y="4999264"/>
            <a:ext cx="666750" cy="666750"/>
          </a:xfrm>
          <a:prstGeom prst="rect">
            <a:avLst/>
          </a:prstGeom>
          <a:solidFill>
            <a:schemeClr val="bg2">
              <a:alpha val="82000"/>
            </a:schemeClr>
          </a:solidFill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" y="63500"/>
            <a:ext cx="9990667" cy="698500"/>
          </a:xfrm>
        </p:spPr>
        <p:txBody>
          <a:bodyPr/>
          <a:lstStyle>
            <a:lvl1pPr>
              <a:defRPr sz="4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" y="4921250"/>
            <a:ext cx="9990667" cy="698500"/>
          </a:xfrm>
        </p:spPr>
        <p:txBody>
          <a:bodyPr/>
          <a:lstStyle>
            <a:lvl1pPr>
              <a:defRPr sz="4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4298" y="190500"/>
            <a:ext cx="9906000" cy="4635500"/>
          </a:xfrm>
        </p:spPr>
        <p:txBody>
          <a:bodyPr/>
          <a:lstStyle>
            <a:lvl1pPr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Top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" y="127000"/>
            <a:ext cx="9990667" cy="698500"/>
          </a:xfrm>
        </p:spPr>
        <p:txBody>
          <a:bodyPr/>
          <a:lstStyle>
            <a:lvl1pPr>
              <a:defRPr sz="4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4298" y="952500"/>
            <a:ext cx="9906000" cy="4635500"/>
          </a:xfrm>
        </p:spPr>
        <p:txBody>
          <a:bodyPr/>
          <a:lstStyle>
            <a:lvl1pPr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3672418"/>
            <a:ext cx="8636000" cy="1135062"/>
          </a:xfrm>
        </p:spPr>
        <p:txBody>
          <a:bodyPr anchor="t"/>
          <a:lstStyle>
            <a:lvl1pPr algn="l">
              <a:defRPr sz="4000" b="1" cap="all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2422261"/>
            <a:ext cx="8636000" cy="1250156"/>
          </a:xfrm>
        </p:spPr>
        <p:txBody>
          <a:bodyPr anchor="b"/>
          <a:lstStyle>
            <a:lvl1pPr marL="0" indent="0">
              <a:buNone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200" y="889000"/>
            <a:ext cx="4800600" cy="4635500"/>
          </a:xfrm>
        </p:spPr>
        <p:txBody>
          <a:bodyPr/>
          <a:lstStyle>
            <a:lvl1pPr>
              <a:defRPr sz="2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889000"/>
            <a:ext cx="4834467" cy="4635500"/>
          </a:xfrm>
        </p:spPr>
        <p:txBody>
          <a:bodyPr/>
          <a:lstStyle>
            <a:lvl1pPr>
              <a:defRPr sz="2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702" y="114300"/>
            <a:ext cx="9905344" cy="952500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702" y="1279261"/>
            <a:ext cx="4870098" cy="533136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3702" y="1812396"/>
            <a:ext cx="4870098" cy="3788304"/>
          </a:xfrm>
        </p:spPr>
        <p:txBody>
          <a:bodyPr/>
          <a:lstStyle>
            <a:lvl1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6201" y="1279261"/>
            <a:ext cx="4882848" cy="533136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6201" y="1812396"/>
            <a:ext cx="4882848" cy="3788304"/>
          </a:xfrm>
        </p:spPr>
        <p:txBody>
          <a:bodyPr/>
          <a:lstStyle>
            <a:lvl1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3" y="227541"/>
            <a:ext cx="3342570" cy="968376"/>
          </a:xfrm>
        </p:spPr>
        <p:txBody>
          <a:bodyPr anchor="b"/>
          <a:lstStyle>
            <a:lvl1pPr algn="l">
              <a:defRPr sz="20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227543"/>
            <a:ext cx="5679722" cy="4877594"/>
          </a:xfrm>
        </p:spPr>
        <p:txBody>
          <a:bodyPr/>
          <a:lstStyle>
            <a:lvl1pPr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3" y="1195919"/>
            <a:ext cx="3342570" cy="3909219"/>
          </a:xfrm>
        </p:spPr>
        <p:txBody>
          <a:bodyPr/>
          <a:lstStyle>
            <a:lvl1pPr marL="0" indent="0">
              <a:buNone/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4000500"/>
            <a:ext cx="6096000" cy="472282"/>
          </a:xfrm>
        </p:spPr>
        <p:txBody>
          <a:bodyPr anchor="b"/>
          <a:lstStyle>
            <a:lvl1pPr algn="l">
              <a:defRPr sz="20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/>
          <a:lstStyle>
            <a:lvl1pPr marL="0" indent="0">
              <a:buNone/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4472783"/>
            <a:ext cx="6096000" cy="670719"/>
          </a:xfrm>
        </p:spPr>
        <p:txBody>
          <a:bodyPr/>
          <a:lstStyle>
            <a:lvl1pPr marL="0" indent="0">
              <a:buNone/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e Verse Text Without Sub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1354667" y="4953000"/>
            <a:ext cx="8636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endParaRPr lang="en-US" sz="4800" kern="0" dirty="0">
              <a:solidFill>
                <a:schemeClr val="bg1"/>
              </a:solidFill>
              <a:latin typeface="Calibri Light" panose="020F0302020204030204" pitchFamily="34" charset="0"/>
              <a:ea typeface="MS PGothic" pitchFamily="34" charset="-128"/>
              <a:cs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51600" y="5088030"/>
            <a:ext cx="3539067" cy="535531"/>
          </a:xfrm>
        </p:spPr>
        <p:txBody>
          <a:bodyPr anchor="b" anchorCtr="0">
            <a:noAutofit/>
          </a:bodyPr>
          <a:lstStyle>
            <a:lvl1pPr algn="r">
              <a:lnSpc>
                <a:spcPct val="80000"/>
              </a:lnSpc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Chapter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9334" y="114300"/>
            <a:ext cx="9821333" cy="4838700"/>
          </a:xfrm>
        </p:spPr>
        <p:txBody>
          <a:bodyPr/>
          <a:lstStyle>
            <a:lvl1pPr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Verses go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95167" y="127000"/>
            <a:ext cx="2095500" cy="5397500"/>
          </a:xfrm>
        </p:spPr>
        <p:txBody>
          <a:bodyPr vert="eaVert"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8667" y="127000"/>
            <a:ext cx="6117167" cy="5397500"/>
          </a:xfrm>
        </p:spPr>
        <p:txBody>
          <a:bodyPr vert="eaVert"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e Verse Text With Sub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51600" y="5080002"/>
            <a:ext cx="3539067" cy="544286"/>
          </a:xfrm>
        </p:spPr>
        <p:txBody>
          <a:bodyPr wrap="square" anchor="b" anchorCtr="0">
            <a:noAutofit/>
          </a:bodyPr>
          <a:lstStyle>
            <a:lvl1pPr algn="r">
              <a:lnSpc>
                <a:spcPct val="80000"/>
              </a:lnSpc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Chapter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9334" y="114300"/>
            <a:ext cx="9821333" cy="4838700"/>
          </a:xfrm>
        </p:spPr>
        <p:txBody>
          <a:bodyPr/>
          <a:lstStyle>
            <a:lvl1pPr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Verses go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69335" y="5080002"/>
            <a:ext cx="7425265" cy="544286"/>
          </a:xfrm>
        </p:spPr>
        <p:txBody>
          <a:bodyPr anchor="b" anchorCtr="0"/>
          <a:lstStyle>
            <a:lvl1pPr algn="l">
              <a:defRPr sz="36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 err="1"/>
              <a:t>Subpoint</a:t>
            </a:r>
            <a:r>
              <a:rPr lang="en-US" dirty="0"/>
              <a:t> goes here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6799" y="5143500"/>
            <a:ext cx="3865034" cy="482314"/>
          </a:xfrm>
        </p:spPr>
        <p:txBody>
          <a:bodyPr anchor="t"/>
          <a:lstStyle>
            <a:lvl1pPr algn="ctr">
              <a:defRPr sz="1800" b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Author (if necessary), Bibliographic Info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146800" y="79376"/>
            <a:ext cx="3865033" cy="5064124"/>
          </a:xfrm>
        </p:spPr>
        <p:txBody>
          <a:bodyPr/>
          <a:lstStyle>
            <a:lvl1pPr marL="0" indent="0" algn="ctr">
              <a:buNone/>
              <a:defRPr sz="28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Picture of source being quoted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69335" y="79377"/>
            <a:ext cx="5901265" cy="5521324"/>
          </a:xfrm>
        </p:spPr>
        <p:txBody>
          <a:bodyPr/>
          <a:lstStyle>
            <a:lvl1pPr marL="228600" indent="-228600">
              <a:lnSpc>
                <a:spcPct val="90000"/>
              </a:lnSpc>
              <a:buNone/>
              <a:defRPr sz="3600" baseline="0">
                <a:latin typeface="Georgia" panose="02040502050405020303" pitchFamily="18" charset="0"/>
                <a:cs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Quote goes here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e Verse Text - Papyr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papyrus scroll background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94" r="8418"/>
          <a:stretch/>
        </p:blipFill>
        <p:spPr bwMode="auto">
          <a:xfrm>
            <a:off x="26308" y="-21772"/>
            <a:ext cx="10109200" cy="57531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1354667" y="4953000"/>
            <a:ext cx="8636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endParaRPr lang="en-US" sz="4800" kern="0" dirty="0">
              <a:solidFill>
                <a:schemeClr val="bg1"/>
              </a:solidFill>
              <a:latin typeface="+mj-lt"/>
              <a:ea typeface="MS PGothic" pitchFamily="34" charset="-128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51600" y="5077870"/>
            <a:ext cx="3539067" cy="535531"/>
          </a:xfrm>
        </p:spPr>
        <p:txBody>
          <a:bodyPr anchor="b" anchorCtr="0">
            <a:noAutofit/>
          </a:bodyPr>
          <a:lstStyle>
            <a:lvl1pPr algn="r">
              <a:lnSpc>
                <a:spcPct val="80000"/>
              </a:lnSpc>
              <a:defRPr sz="2000" b="1" i="1" baseline="0">
                <a:solidFill>
                  <a:schemeClr val="tx1"/>
                </a:solidFill>
                <a:latin typeface="Papyrus" panose="03070502060502030205" pitchFamily="66" charset="0"/>
              </a:defRPr>
            </a:lvl1pPr>
          </a:lstStyle>
          <a:p>
            <a:r>
              <a:rPr lang="en-US" dirty="0"/>
              <a:t>Chapter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7000" y="190500"/>
            <a:ext cx="9906000" cy="4762500"/>
          </a:xfrm>
        </p:spPr>
        <p:txBody>
          <a:bodyPr/>
          <a:lstStyle>
            <a:lvl1pPr>
              <a:buNone/>
              <a:defRPr b="1"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>
              <a:defRPr b="1"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>
              <a:defRPr b="1"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>
              <a:defRPr b="1"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>
              <a:defRPr b="1">
                <a:solidFill>
                  <a:schemeClr val="tx1"/>
                </a:solidFill>
                <a:latin typeface="Papyrus" panose="03070502060502030205" pitchFamily="66" charset="0"/>
              </a:defRPr>
            </a:lvl5pPr>
          </a:lstStyle>
          <a:p>
            <a:pPr lvl="0"/>
            <a:r>
              <a:rPr lang="en-US" dirty="0"/>
              <a:t>Verses go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4906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4" y="127000"/>
            <a:ext cx="9821333" cy="698500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4" y="889000"/>
            <a:ext cx="9821333" cy="4635500"/>
          </a:xfrm>
        </p:spPr>
        <p:txBody>
          <a:bodyPr/>
          <a:lstStyle>
            <a:lvl1pPr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1354667" y="4953000"/>
            <a:ext cx="8636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endParaRPr lang="en-US" sz="4800" kern="0" dirty="0">
              <a:solidFill>
                <a:schemeClr val="bg1"/>
              </a:solidFill>
              <a:latin typeface="Calibri Light" panose="020F0302020204030204" pitchFamily="34" charset="0"/>
              <a:ea typeface="MS PGothic" pitchFamily="34" charset="-128"/>
              <a:cs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4" y="127000"/>
            <a:ext cx="9821333" cy="698500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4" y="889000"/>
            <a:ext cx="9821333" cy="4064000"/>
          </a:xfrm>
        </p:spPr>
        <p:txBody>
          <a:bodyPr/>
          <a:lstStyle>
            <a:lvl1pPr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69334" y="5048250"/>
            <a:ext cx="9821333" cy="508000"/>
          </a:xfrm>
        </p:spPr>
        <p:txBody>
          <a:bodyPr anchor="ctr" anchorCtr="0"/>
          <a:lstStyle>
            <a:lvl1pPr algn="r">
              <a:spcBef>
                <a:spcPts val="0"/>
              </a:spcBef>
              <a:defRPr sz="4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5pPr>
              <a:defRPr/>
            </a:lvl5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" y="4921250"/>
            <a:ext cx="9990667" cy="698500"/>
          </a:xfrm>
        </p:spPr>
        <p:txBody>
          <a:bodyPr/>
          <a:lstStyle>
            <a:lvl1pPr>
              <a:defRPr sz="4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9334" y="127000"/>
            <a:ext cx="9821333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9334" y="889000"/>
            <a:ext cx="9821333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9" r:id="rId1"/>
    <p:sldLayoutId id="2147484868" r:id="rId2"/>
    <p:sldLayoutId id="2147484867" r:id="rId3"/>
    <p:sldLayoutId id="2147484861" r:id="rId4"/>
    <p:sldLayoutId id="2147484869" r:id="rId5"/>
    <p:sldLayoutId id="2147484850" r:id="rId6"/>
    <p:sldLayoutId id="2147484860" r:id="rId7"/>
    <p:sldLayoutId id="2147484862" r:id="rId8"/>
    <p:sldLayoutId id="2147484863" r:id="rId9"/>
    <p:sldLayoutId id="2147484865" r:id="rId10"/>
    <p:sldLayoutId id="2147484864" r:id="rId11"/>
    <p:sldLayoutId id="2147484866" r:id="rId12"/>
    <p:sldLayoutId id="2147484851" r:id="rId13"/>
    <p:sldLayoutId id="2147484852" r:id="rId14"/>
    <p:sldLayoutId id="2147484853" r:id="rId15"/>
    <p:sldLayoutId id="2147484854" r:id="rId16"/>
    <p:sldLayoutId id="2147484855" r:id="rId17"/>
    <p:sldLayoutId id="2147484856" r:id="rId18"/>
    <p:sldLayoutId id="2147484857" r:id="rId19"/>
    <p:sldLayoutId id="2147484858" r:id="rId20"/>
    <p:sldLayoutId id="2147484859" r:id="rId2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defRPr sz="3600">
          <a:solidFill>
            <a:schemeClr val="bg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–"/>
        <a:defRPr sz="3200">
          <a:solidFill>
            <a:schemeClr val="bg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-1209" y="1775356"/>
            <a:ext cx="10161210" cy="1225021"/>
          </a:xfrm>
        </p:spPr>
        <p:txBody>
          <a:bodyPr/>
          <a:lstStyle/>
          <a:p>
            <a:r>
              <a:rPr lang="en-US" sz="6600" dirty="0">
                <a:ea typeface="ＭＳ Ｐゴシック" pitchFamily="34" charset="-128"/>
              </a:rPr>
              <a:t>“I Am the Good Shepherd”</a:t>
            </a:r>
          </a:p>
        </p:txBody>
      </p:sp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>
                <a:ea typeface="ＭＳ Ｐゴシック" pitchFamily="34" charset="-128"/>
              </a:rPr>
              <a:t>John 10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6F9F6-17AD-4C19-8B9F-91408D73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022" y="2563380"/>
            <a:ext cx="2462643" cy="979920"/>
          </a:xfrm>
        </p:spPr>
        <p:txBody>
          <a:bodyPr/>
          <a:lstStyle/>
          <a:p>
            <a:r>
              <a:rPr lang="en-US" sz="1100" dirty="0"/>
              <a:t>450 sheep jump to their deaths in Turkey, Associated Press, 7/9/2005, http://usatoday30.usatoday.com/news/offbeat/2005-07-08-sheep-suicide_x.htm , Retrieved 2019.10.03</a:t>
            </a:r>
            <a:br>
              <a:rPr lang="en-US" sz="1100" dirty="0"/>
            </a:br>
            <a:endParaRPr lang="en-US" sz="11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F85856-2A1F-42FB-A5AF-ED8EC956F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7501465" cy="5521324"/>
          </a:xfrm>
        </p:spPr>
        <p:txBody>
          <a:bodyPr/>
          <a:lstStyle/>
          <a:p>
            <a:r>
              <a:rPr lang="en-US" dirty="0"/>
              <a:t>In the end, 450 dead animals lay on top of one another in a billowy white pile…</a:t>
            </a:r>
          </a:p>
          <a:p>
            <a:r>
              <a:rPr lang="en-US" dirty="0"/>
              <a:t>Those who jumped later were saved as the pile got higher and the fall more cushioned</a:t>
            </a:r>
          </a:p>
        </p:txBody>
      </p:sp>
    </p:spTree>
    <p:extLst>
      <p:ext uri="{BB962C8B-B14F-4D97-AF65-F5344CB8AC3E}">
        <p14:creationId xmlns:p14="http://schemas.microsoft.com/office/powerpoint/2010/main" val="38656234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eep in Crevice">
            <a:hlinkClick r:id="" action="ppaction://media"/>
            <a:extLst>
              <a:ext uri="{FF2B5EF4-FFF2-40B4-BE49-F238E27FC236}">
                <a16:creationId xmlns:a16="http://schemas.microsoft.com/office/drawing/2014/main" id="{0B7B19A5-791F-28E4-64A5-6244D967FD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0400" y="889000"/>
            <a:ext cx="8579554" cy="4825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Sheep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CECDC-D265-0567-AFA2-DBDBE3F35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leadership and protection</a:t>
            </a:r>
          </a:p>
        </p:txBody>
      </p:sp>
    </p:spTree>
    <p:extLst>
      <p:ext uri="{BB962C8B-B14F-4D97-AF65-F5344CB8AC3E}">
        <p14:creationId xmlns:p14="http://schemas.microsoft.com/office/powerpoint/2010/main" val="215299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89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1 </a:t>
            </a:r>
            <a:r>
              <a:rPr lang="en-US" dirty="0"/>
              <a:t>“Truly, truly, I say to you, he who does not enter by the door into the fold of the sheep, but climbs up some other way, he is a thief and a robber.</a:t>
            </a:r>
          </a:p>
        </p:txBody>
      </p:sp>
    </p:spTree>
    <p:extLst>
      <p:ext uri="{BB962C8B-B14F-4D97-AF65-F5344CB8AC3E}">
        <p14:creationId xmlns:p14="http://schemas.microsoft.com/office/powerpoint/2010/main" val="241801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2 </a:t>
            </a:r>
            <a:r>
              <a:rPr lang="en-US" dirty="0"/>
              <a:t> But he who enters by the door is a shepherd of the sheep.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931824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3 </a:t>
            </a:r>
            <a:r>
              <a:rPr lang="en-US" dirty="0"/>
              <a:t> To him the doorkeeper opens, </a:t>
            </a:r>
            <a:br>
              <a:rPr lang="en-US" dirty="0"/>
            </a:br>
            <a:r>
              <a:rPr lang="en-US" dirty="0"/>
              <a:t>and the sheep hear </a:t>
            </a:r>
            <a:r>
              <a:rPr lang="en-US" u="sng" dirty="0"/>
              <a:t>his voice</a:t>
            </a:r>
            <a:r>
              <a:rPr lang="en-US" dirty="0"/>
              <a:t>, and he </a:t>
            </a:r>
            <a:br>
              <a:rPr lang="en-US" dirty="0"/>
            </a:br>
            <a:r>
              <a:rPr lang="en-US" dirty="0"/>
              <a:t>calls his own sheep by name and leads them out.</a:t>
            </a:r>
          </a:p>
        </p:txBody>
      </p:sp>
    </p:spTree>
    <p:extLst>
      <p:ext uri="{BB962C8B-B14F-4D97-AF65-F5344CB8AC3E}">
        <p14:creationId xmlns:p14="http://schemas.microsoft.com/office/powerpoint/2010/main" val="1994578049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4 </a:t>
            </a:r>
            <a:r>
              <a:rPr lang="en-US" dirty="0"/>
              <a:t> When he puts forth all his own, </a:t>
            </a:r>
            <a:br>
              <a:rPr lang="en-US" dirty="0"/>
            </a:br>
            <a:r>
              <a:rPr lang="en-US" dirty="0"/>
              <a:t>he </a:t>
            </a:r>
            <a:r>
              <a:rPr lang="en-US" u="sng" dirty="0"/>
              <a:t>goes ahead</a:t>
            </a:r>
            <a:r>
              <a:rPr lang="en-US" dirty="0"/>
              <a:t> of them, and </a:t>
            </a:r>
            <a:br>
              <a:rPr lang="en-US" dirty="0"/>
            </a:br>
            <a:r>
              <a:rPr lang="en-US" dirty="0"/>
              <a:t>the sheep follow him because they know </a:t>
            </a:r>
            <a:r>
              <a:rPr lang="en-US" u="sng" dirty="0"/>
              <a:t>his voice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8462425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5 </a:t>
            </a:r>
            <a:r>
              <a:rPr lang="en-US" dirty="0"/>
              <a:t> A stranger they simply will not follow, </a:t>
            </a:r>
            <a:br>
              <a:rPr lang="en-US" dirty="0"/>
            </a:br>
            <a:r>
              <a:rPr lang="en-US" dirty="0"/>
              <a:t>but will flee from him, </a:t>
            </a:r>
            <a:br>
              <a:rPr lang="en-US" dirty="0"/>
            </a:br>
            <a:r>
              <a:rPr lang="en-US" dirty="0"/>
              <a:t>because they do not know </a:t>
            </a:r>
            <a:r>
              <a:rPr lang="en-US" u="sng" dirty="0"/>
              <a:t>the voice</a:t>
            </a:r>
            <a:r>
              <a:rPr lang="en-US" dirty="0"/>
              <a:t> of strangers.”</a:t>
            </a:r>
          </a:p>
        </p:txBody>
      </p:sp>
    </p:spTree>
    <p:extLst>
      <p:ext uri="{BB962C8B-B14F-4D97-AF65-F5344CB8AC3E}">
        <p14:creationId xmlns:p14="http://schemas.microsoft.com/office/powerpoint/2010/main" val="187920754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6 </a:t>
            </a:r>
            <a:r>
              <a:rPr lang="en-US" dirty="0"/>
              <a:t> This figure of speech Jesus spoke to them, </a:t>
            </a:r>
            <a:br>
              <a:rPr lang="en-US" dirty="0"/>
            </a:br>
            <a:r>
              <a:rPr lang="en-US" dirty="0"/>
              <a:t>but they did not understand what those things were which He had been saying to them.</a:t>
            </a:r>
          </a:p>
        </p:txBody>
      </p:sp>
    </p:spTree>
    <p:extLst>
      <p:ext uri="{BB962C8B-B14F-4D97-AF65-F5344CB8AC3E}">
        <p14:creationId xmlns:p14="http://schemas.microsoft.com/office/powerpoint/2010/main" val="431862761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7 </a:t>
            </a:r>
            <a:r>
              <a:rPr lang="en-US" dirty="0"/>
              <a:t> So Jesus said to them again, </a:t>
            </a:r>
            <a:br>
              <a:rPr lang="en-US" dirty="0"/>
            </a:br>
            <a:r>
              <a:rPr lang="en-US" dirty="0"/>
              <a:t>“Truly, truly, I say to you, </a:t>
            </a:r>
            <a:br>
              <a:rPr lang="en-US" dirty="0"/>
            </a:br>
            <a:r>
              <a:rPr lang="en-US" u="sng" dirty="0"/>
              <a:t>I am the door</a:t>
            </a:r>
            <a:r>
              <a:rPr lang="en-US" dirty="0"/>
              <a:t> of the sheep.</a:t>
            </a:r>
          </a:p>
        </p:txBody>
      </p:sp>
    </p:spTree>
    <p:extLst>
      <p:ext uri="{BB962C8B-B14F-4D97-AF65-F5344CB8AC3E}">
        <p14:creationId xmlns:p14="http://schemas.microsoft.com/office/powerpoint/2010/main" val="1814879205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27AB9-ACFC-708E-BA89-3CF8479C1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John 7-9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1FCD3-45CB-61B9-CE84-0651D103C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Jesus is making bold claims</a:t>
            </a:r>
          </a:p>
          <a:p>
            <a:r>
              <a:rPr lang="en-US" dirty="0"/>
              <a:t>Clashing with the religious leaders</a:t>
            </a:r>
          </a:p>
          <a:p>
            <a:endParaRPr lang="en-US" dirty="0"/>
          </a:p>
          <a:p>
            <a:pPr algn="ctr"/>
            <a:endParaRPr lang="en-US" sz="2000" dirty="0"/>
          </a:p>
          <a:p>
            <a:pPr marL="0" indent="0" algn="ctr"/>
            <a:r>
              <a:rPr lang="en-US" sz="7200" i="1" dirty="0"/>
              <a:t>I Am the Good Shepherd</a:t>
            </a:r>
            <a:br>
              <a:rPr lang="en-US" sz="7200" i="1" dirty="0"/>
            </a:br>
            <a:r>
              <a:rPr lang="en-US" sz="1600" i="1" dirty="0"/>
              <a:t>(John 10:11)</a:t>
            </a:r>
            <a:endParaRPr lang="en-US" sz="7200" i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8 </a:t>
            </a:r>
            <a:r>
              <a:rPr lang="en-US" dirty="0"/>
              <a:t> </a:t>
            </a:r>
            <a:r>
              <a:rPr lang="en-US" u="sng" dirty="0"/>
              <a:t>All who came before Me</a:t>
            </a:r>
            <a:r>
              <a:rPr lang="en-US" dirty="0"/>
              <a:t> are thieves and robbers,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031023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8 </a:t>
            </a:r>
            <a:r>
              <a:rPr lang="en-US" dirty="0"/>
              <a:t> All who came before Me are thieves and robbers, but </a:t>
            </a:r>
            <a:r>
              <a:rPr lang="en-US" u="sng" dirty="0"/>
              <a:t>the sheep</a:t>
            </a:r>
            <a:r>
              <a:rPr lang="en-US" dirty="0"/>
              <a:t> did not hear them. </a:t>
            </a:r>
            <a:r>
              <a:rPr lang="en-US" sz="1600" i="1" dirty="0"/>
              <a:t>(cf. John 9)</a:t>
            </a: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852448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9 </a:t>
            </a:r>
            <a:r>
              <a:rPr lang="en-US" dirty="0"/>
              <a:t> I am the door; if anyone enters through Me, </a:t>
            </a:r>
            <a:br>
              <a:rPr lang="en-US" dirty="0"/>
            </a:br>
            <a:r>
              <a:rPr lang="en-US" dirty="0"/>
              <a:t>he will be </a:t>
            </a:r>
            <a:r>
              <a:rPr lang="en-US" u="sng" dirty="0"/>
              <a:t>saved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FDB9235-5AFD-38DD-61BF-278452FD2B25}"/>
              </a:ext>
            </a:extLst>
          </p:cNvPr>
          <p:cNvSpPr txBox="1">
            <a:spLocks/>
          </p:cNvSpPr>
          <p:nvPr/>
        </p:nvSpPr>
        <p:spPr bwMode="auto">
          <a:xfrm>
            <a:off x="2946400" y="2066925"/>
            <a:ext cx="2281872" cy="666749"/>
          </a:xfrm>
          <a:prstGeom prst="rect">
            <a:avLst/>
          </a:prstGeom>
          <a:solidFill>
            <a:schemeClr val="tx2">
              <a:alpha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kern="0" dirty="0"/>
              <a:t>Eternal Life</a:t>
            </a:r>
          </a:p>
        </p:txBody>
      </p:sp>
    </p:spTree>
    <p:extLst>
      <p:ext uri="{BB962C8B-B14F-4D97-AF65-F5344CB8AC3E}">
        <p14:creationId xmlns:p14="http://schemas.microsoft.com/office/powerpoint/2010/main" val="4185331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9 </a:t>
            </a:r>
            <a:r>
              <a:rPr lang="en-US" dirty="0"/>
              <a:t> I am the door; if anyone enters through Me, </a:t>
            </a:r>
            <a:br>
              <a:rPr lang="en-US" dirty="0"/>
            </a:br>
            <a:r>
              <a:rPr lang="en-US" dirty="0"/>
              <a:t>he will be saved, </a:t>
            </a:r>
            <a:br>
              <a:rPr lang="en-US" dirty="0"/>
            </a:br>
            <a:r>
              <a:rPr lang="en-US" dirty="0"/>
              <a:t>and will go in and out and </a:t>
            </a:r>
            <a:r>
              <a:rPr lang="en-US" u="sng" dirty="0"/>
              <a:t>find pasture</a:t>
            </a:r>
            <a:r>
              <a:rPr lang="en-US" dirty="0"/>
              <a:t>.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A65848D-F9EE-6993-721A-1AB5F96492F7}"/>
              </a:ext>
            </a:extLst>
          </p:cNvPr>
          <p:cNvSpPr txBox="1">
            <a:spLocks/>
          </p:cNvSpPr>
          <p:nvPr/>
        </p:nvSpPr>
        <p:spPr bwMode="auto">
          <a:xfrm>
            <a:off x="2946400" y="2066925"/>
            <a:ext cx="2281872" cy="666749"/>
          </a:xfrm>
          <a:prstGeom prst="rect">
            <a:avLst/>
          </a:prstGeom>
          <a:solidFill>
            <a:schemeClr val="tx2">
              <a:alpha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kern="0" dirty="0"/>
              <a:t>Eternal Life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8311BFF-BFC4-226D-38BA-1418DC893B39}"/>
              </a:ext>
            </a:extLst>
          </p:cNvPr>
          <p:cNvSpPr txBox="1">
            <a:spLocks/>
          </p:cNvSpPr>
          <p:nvPr/>
        </p:nvSpPr>
        <p:spPr bwMode="auto">
          <a:xfrm>
            <a:off x="4775200" y="2852736"/>
            <a:ext cx="2921000" cy="666749"/>
          </a:xfrm>
          <a:prstGeom prst="rect">
            <a:avLst/>
          </a:prstGeom>
          <a:solidFill>
            <a:schemeClr val="tx2">
              <a:alpha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kern="0" dirty="0"/>
              <a:t>Abundant Life</a:t>
            </a:r>
          </a:p>
        </p:txBody>
      </p:sp>
    </p:spTree>
    <p:extLst>
      <p:ext uri="{BB962C8B-B14F-4D97-AF65-F5344CB8AC3E}">
        <p14:creationId xmlns:p14="http://schemas.microsoft.com/office/powerpoint/2010/main" val="14799458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 am </a:t>
            </a:r>
            <a:r>
              <a:rPr lang="en-US" dirty="0"/>
              <a:t>the door; if anyone enters through Me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 will be saved,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will go in and out and find pasture.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A65848D-F9EE-6993-721A-1AB5F96492F7}"/>
              </a:ext>
            </a:extLst>
          </p:cNvPr>
          <p:cNvSpPr txBox="1">
            <a:spLocks/>
          </p:cNvSpPr>
          <p:nvPr/>
        </p:nvSpPr>
        <p:spPr bwMode="auto">
          <a:xfrm>
            <a:off x="2946400" y="2066925"/>
            <a:ext cx="2281872" cy="666749"/>
          </a:xfrm>
          <a:prstGeom prst="rect">
            <a:avLst/>
          </a:prstGeom>
          <a:solidFill>
            <a:schemeClr val="tx2">
              <a:alpha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kern="0" dirty="0"/>
              <a:t>Eternal Life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625FEB05-DDC1-330D-9587-B477A0EF9D49}"/>
              </a:ext>
            </a:extLst>
          </p:cNvPr>
          <p:cNvSpPr txBox="1">
            <a:spLocks/>
          </p:cNvSpPr>
          <p:nvPr/>
        </p:nvSpPr>
        <p:spPr bwMode="auto">
          <a:xfrm>
            <a:off x="4775200" y="2852736"/>
            <a:ext cx="2921000" cy="666749"/>
          </a:xfrm>
          <a:prstGeom prst="rect">
            <a:avLst/>
          </a:prstGeom>
          <a:solidFill>
            <a:schemeClr val="tx2">
              <a:alpha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kern="0" dirty="0"/>
              <a:t>Abundant Life</a:t>
            </a:r>
          </a:p>
        </p:txBody>
      </p:sp>
    </p:spTree>
    <p:extLst>
      <p:ext uri="{BB962C8B-B14F-4D97-AF65-F5344CB8AC3E}">
        <p14:creationId xmlns:p14="http://schemas.microsoft.com/office/powerpoint/2010/main" val="839515905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10 </a:t>
            </a:r>
            <a:r>
              <a:rPr lang="en-US" dirty="0"/>
              <a:t>The thief comes only to steal and kill and destroy;</a:t>
            </a:r>
          </a:p>
          <a:p>
            <a:r>
              <a:rPr lang="en-US" dirty="0"/>
              <a:t>	I came that they may have </a:t>
            </a:r>
            <a:r>
              <a:rPr lang="en-US" u="sng" dirty="0"/>
              <a:t>life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and have it </a:t>
            </a:r>
            <a:r>
              <a:rPr lang="en-US" u="sng" dirty="0"/>
              <a:t>abundantly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A65848D-F9EE-6993-721A-1AB5F96492F7}"/>
              </a:ext>
            </a:extLst>
          </p:cNvPr>
          <p:cNvSpPr txBox="1">
            <a:spLocks/>
          </p:cNvSpPr>
          <p:nvPr/>
        </p:nvSpPr>
        <p:spPr bwMode="auto">
          <a:xfrm>
            <a:off x="2946400" y="2066925"/>
            <a:ext cx="2281872" cy="666749"/>
          </a:xfrm>
          <a:prstGeom prst="rect">
            <a:avLst/>
          </a:prstGeom>
          <a:solidFill>
            <a:schemeClr val="tx2">
              <a:alpha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kern="0" dirty="0"/>
              <a:t>Eternal Life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80ACC1F-1FF4-C981-61A7-0680730EAC03}"/>
              </a:ext>
            </a:extLst>
          </p:cNvPr>
          <p:cNvSpPr txBox="1">
            <a:spLocks/>
          </p:cNvSpPr>
          <p:nvPr/>
        </p:nvSpPr>
        <p:spPr bwMode="auto">
          <a:xfrm>
            <a:off x="4775200" y="2852736"/>
            <a:ext cx="2921000" cy="666749"/>
          </a:xfrm>
          <a:prstGeom prst="rect">
            <a:avLst/>
          </a:prstGeom>
          <a:solidFill>
            <a:schemeClr val="tx2">
              <a:alpha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kern="0" dirty="0"/>
              <a:t>Abundant Life</a:t>
            </a:r>
          </a:p>
        </p:txBody>
      </p:sp>
    </p:spTree>
    <p:extLst>
      <p:ext uri="{BB962C8B-B14F-4D97-AF65-F5344CB8AC3E}">
        <p14:creationId xmlns:p14="http://schemas.microsoft.com/office/powerpoint/2010/main" val="22567734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11 </a:t>
            </a:r>
            <a:r>
              <a:rPr lang="en-US" dirty="0"/>
              <a:t>I am the good shepherd;</a:t>
            </a:r>
            <a:br>
              <a:rPr lang="en-US" dirty="0"/>
            </a:br>
            <a:r>
              <a:rPr lang="en-US" dirty="0"/>
              <a:t>the good shepherd </a:t>
            </a:r>
            <a:br>
              <a:rPr lang="en-US" dirty="0"/>
            </a:br>
            <a:r>
              <a:rPr lang="en-US" dirty="0"/>
              <a:t>lays down His life for the sheep.</a:t>
            </a:r>
          </a:p>
          <a:p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A65848D-F9EE-6993-721A-1AB5F96492F7}"/>
              </a:ext>
            </a:extLst>
          </p:cNvPr>
          <p:cNvSpPr txBox="1">
            <a:spLocks/>
          </p:cNvSpPr>
          <p:nvPr/>
        </p:nvSpPr>
        <p:spPr bwMode="auto">
          <a:xfrm>
            <a:off x="2946400" y="2066925"/>
            <a:ext cx="2281872" cy="666749"/>
          </a:xfrm>
          <a:prstGeom prst="rect">
            <a:avLst/>
          </a:prstGeom>
          <a:solidFill>
            <a:schemeClr val="tx2">
              <a:alpha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kern="0" dirty="0"/>
              <a:t>Eternal Life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A993AA3-9DAF-E81D-2BCE-B96B46905636}"/>
              </a:ext>
            </a:extLst>
          </p:cNvPr>
          <p:cNvSpPr txBox="1">
            <a:spLocks/>
          </p:cNvSpPr>
          <p:nvPr/>
        </p:nvSpPr>
        <p:spPr bwMode="auto">
          <a:xfrm>
            <a:off x="4775200" y="2852736"/>
            <a:ext cx="2921000" cy="666749"/>
          </a:xfrm>
          <a:prstGeom prst="rect">
            <a:avLst/>
          </a:prstGeom>
          <a:solidFill>
            <a:schemeClr val="tx2">
              <a:alpha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kern="0" dirty="0"/>
              <a:t>Abundant Life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D7C00CC4-43E7-141D-0C8D-4BF843EDA05A}"/>
              </a:ext>
            </a:extLst>
          </p:cNvPr>
          <p:cNvSpPr/>
          <p:nvPr/>
        </p:nvSpPr>
        <p:spPr bwMode="auto">
          <a:xfrm>
            <a:off x="93135" y="3523034"/>
            <a:ext cx="3539067" cy="2086725"/>
          </a:xfrm>
          <a:prstGeom prst="roundRect">
            <a:avLst>
              <a:gd name="adj" fmla="val 0"/>
            </a:avLst>
          </a:prstGeom>
          <a:solidFill>
            <a:schemeClr val="tx1">
              <a:alpha val="70000"/>
            </a:scheme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Shepherds risked their lives but didn’t “lay down their lives”</a:t>
            </a:r>
          </a:p>
        </p:txBody>
      </p:sp>
    </p:spTree>
    <p:extLst>
      <p:ext uri="{BB962C8B-B14F-4D97-AF65-F5344CB8AC3E}">
        <p14:creationId xmlns:p14="http://schemas.microsoft.com/office/powerpoint/2010/main" val="2188832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12 </a:t>
            </a:r>
            <a:r>
              <a:rPr lang="en-US" dirty="0"/>
              <a:t>A </a:t>
            </a:r>
            <a:r>
              <a:rPr lang="en-US" u="sng" dirty="0"/>
              <a:t>hired hand</a:t>
            </a:r>
            <a:r>
              <a:rPr lang="en-US" dirty="0"/>
              <a:t> will run when he sees a wolf coming. He will abandon the sheep because they don’t belong to him and he isn’t their shepherd.</a:t>
            </a:r>
          </a:p>
        </p:txBody>
      </p:sp>
    </p:spTree>
    <p:extLst>
      <p:ext uri="{BB962C8B-B14F-4D97-AF65-F5344CB8AC3E}">
        <p14:creationId xmlns:p14="http://schemas.microsoft.com/office/powerpoint/2010/main" val="82674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12 </a:t>
            </a:r>
            <a:r>
              <a:rPr lang="en-US" dirty="0"/>
              <a:t>And so the wolf attacks them and scatters the flock.</a:t>
            </a:r>
          </a:p>
        </p:txBody>
      </p:sp>
    </p:spTree>
    <p:extLst>
      <p:ext uri="{BB962C8B-B14F-4D97-AF65-F5344CB8AC3E}">
        <p14:creationId xmlns:p14="http://schemas.microsoft.com/office/powerpoint/2010/main" val="4115728006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13 </a:t>
            </a:r>
            <a:r>
              <a:rPr lang="en-US" dirty="0"/>
              <a:t>The hired hand runs away </a:t>
            </a:r>
            <a:br>
              <a:rPr lang="en-US" dirty="0"/>
            </a:br>
            <a:r>
              <a:rPr lang="en-US" dirty="0"/>
              <a:t>because he’s working only for the money </a:t>
            </a:r>
            <a:br>
              <a:rPr lang="en-US" dirty="0"/>
            </a:br>
            <a:r>
              <a:rPr lang="en-US" dirty="0"/>
              <a:t>and doesn’t really care about the sheep.</a:t>
            </a:r>
          </a:p>
        </p:txBody>
      </p:sp>
    </p:spTree>
    <p:extLst>
      <p:ext uri="{BB962C8B-B14F-4D97-AF65-F5344CB8AC3E}">
        <p14:creationId xmlns:p14="http://schemas.microsoft.com/office/powerpoint/2010/main" val="1702877960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Shepherding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CECDC-D265-0567-AFA2-DBDBE3F35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common metaphor for God’s loving leadership</a:t>
            </a:r>
          </a:p>
          <a:p>
            <a:r>
              <a:rPr lang="en-US" sz="1600" i="1" dirty="0"/>
              <a:t>Matt 9:36-38; 18:12-14; Mark 6:34; Luke 15:4-7; John 21:15-17; Acts 20:28; Heb 13:20; 1 Pet 2:25; 5:1-4; Rev 7:17</a:t>
            </a:r>
          </a:p>
          <a:p>
            <a:r>
              <a:rPr lang="en-US" dirty="0"/>
              <a:t>The earliest Jews were shepherds</a:t>
            </a:r>
          </a:p>
          <a:p>
            <a:r>
              <a:rPr lang="en-US" dirty="0"/>
              <a:t>God expected leaders to learn to shepherd like him</a:t>
            </a:r>
          </a:p>
          <a:p>
            <a:endParaRPr lang="en-US" dirty="0"/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1462546B-03B7-0B93-F818-BCFDF54B699D}"/>
              </a:ext>
            </a:extLst>
          </p:cNvPr>
          <p:cNvSpPr/>
          <p:nvPr/>
        </p:nvSpPr>
        <p:spPr bwMode="auto">
          <a:xfrm>
            <a:off x="293996" y="2985828"/>
            <a:ext cx="9586604" cy="1782026"/>
          </a:xfrm>
          <a:prstGeom prst="roundRect">
            <a:avLst>
              <a:gd name="adj" fmla="val 0"/>
            </a:avLst>
          </a:prstGeom>
          <a:solidFill>
            <a:schemeClr val="tx1">
              <a:alpha val="40000"/>
            </a:scheme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God … has been my shepherd all my life, </a:t>
            </a:r>
            <a:b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 this very day, </a:t>
            </a:r>
            <a:b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Angel who has redeemed me from all harm</a:t>
            </a:r>
            <a:b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4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(Gen 48:16-17)</a:t>
            </a:r>
            <a:endParaRPr lang="en-US" sz="36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41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E8BD98-4655-9EB0-45F3-7FD0DCAF8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799" y="5143500"/>
            <a:ext cx="3103034" cy="482314"/>
          </a:xfrm>
        </p:spPr>
        <p:txBody>
          <a:bodyPr/>
          <a:lstStyle/>
          <a:p>
            <a:r>
              <a:rPr lang="en-US" sz="1400" i="1" dirty="0"/>
              <a:t>W. Phillip Keller, A Shepherd Looks at Psalm 23, 1970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65BB3C-AE38-3D42-09A2-B5616E31A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587065" cy="5521324"/>
          </a:xfrm>
        </p:spPr>
        <p:txBody>
          <a:bodyPr/>
          <a:lstStyle/>
          <a:p>
            <a:r>
              <a:rPr lang="en-US" dirty="0"/>
              <a:t>In memory I can still see one </a:t>
            </a:r>
            <a:br>
              <a:rPr lang="en-US" dirty="0"/>
            </a:br>
            <a:r>
              <a:rPr lang="en-US" dirty="0"/>
              <a:t>of the sheep ranches in our district which was operated by a tenant sheepman.</a:t>
            </a:r>
          </a:p>
          <a:p>
            <a:r>
              <a:rPr lang="en-US" dirty="0"/>
              <a:t>He ought never to have been allowed to keep sheep.</a:t>
            </a:r>
          </a:p>
          <a:p>
            <a:r>
              <a:rPr lang="en-US" dirty="0"/>
              <a:t>His stock were always thin, weak and riddled with disease or parasites.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E8BD98-4655-9EB0-45F3-7FD0DCAF8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799" y="5143500"/>
            <a:ext cx="3103034" cy="482314"/>
          </a:xfrm>
        </p:spPr>
        <p:txBody>
          <a:bodyPr/>
          <a:lstStyle/>
          <a:p>
            <a:r>
              <a:rPr lang="en-US" sz="1400" i="1" dirty="0"/>
              <a:t>W. Phillip Keller, A Shepherd Looks at Psalm 23, 1970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65BB3C-AE38-3D42-09A2-B5616E31A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587065" cy="5521324"/>
          </a:xfrm>
        </p:spPr>
        <p:txBody>
          <a:bodyPr/>
          <a:lstStyle/>
          <a:p>
            <a:r>
              <a:rPr lang="en-US" dirty="0"/>
              <a:t>Again and again, they would come and stand at the fence staring blankly through the woven wire at the green lush pastures which my flock enjoyed…</a:t>
            </a:r>
          </a:p>
        </p:txBody>
      </p:sp>
    </p:spTree>
    <p:extLst>
      <p:ext uri="{BB962C8B-B14F-4D97-AF65-F5344CB8AC3E}">
        <p14:creationId xmlns:p14="http://schemas.microsoft.com/office/powerpoint/2010/main" val="1785770209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E8BD98-4655-9EB0-45F3-7FD0DCAF8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799" y="5143500"/>
            <a:ext cx="3103034" cy="482314"/>
          </a:xfrm>
        </p:spPr>
        <p:txBody>
          <a:bodyPr/>
          <a:lstStyle/>
          <a:p>
            <a:r>
              <a:rPr lang="en-US" sz="1400" i="1" dirty="0"/>
              <a:t>W. Phillip Keller, A Shepherd Looks at Psalm 23, 1970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65BB3C-AE38-3D42-09A2-B5616E31A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6587065" cy="5521324"/>
          </a:xfrm>
        </p:spPr>
        <p:txBody>
          <a:bodyPr/>
          <a:lstStyle/>
          <a:p>
            <a:r>
              <a:rPr lang="en-US" dirty="0"/>
              <a:t>This is a picture which has never left my memory.</a:t>
            </a:r>
          </a:p>
          <a:p>
            <a:r>
              <a:rPr lang="en-US" dirty="0"/>
              <a:t>It is a picture of… people the world over who have not known what it is to belong to the Good Shepherd</a:t>
            </a:r>
          </a:p>
        </p:txBody>
      </p:sp>
    </p:spTree>
    <p:extLst>
      <p:ext uri="{BB962C8B-B14F-4D97-AF65-F5344CB8AC3E}">
        <p14:creationId xmlns:p14="http://schemas.microsoft.com/office/powerpoint/2010/main" val="42233522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14 </a:t>
            </a:r>
            <a:r>
              <a:rPr lang="en-US" dirty="0"/>
              <a:t>I am the good shepherd; </a:t>
            </a:r>
            <a:br>
              <a:rPr lang="en-US" dirty="0"/>
            </a:br>
            <a:r>
              <a:rPr lang="en-US" dirty="0"/>
              <a:t>I </a:t>
            </a:r>
            <a:r>
              <a:rPr lang="en-US" u="sng" dirty="0"/>
              <a:t>know</a:t>
            </a:r>
            <a:r>
              <a:rPr lang="en-US" dirty="0"/>
              <a:t> my own sheep, and they know me,</a:t>
            </a:r>
          </a:p>
        </p:txBody>
      </p:sp>
    </p:spTree>
    <p:extLst>
      <p:ext uri="{BB962C8B-B14F-4D97-AF65-F5344CB8AC3E}">
        <p14:creationId xmlns:p14="http://schemas.microsoft.com/office/powerpoint/2010/main" val="271912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15 </a:t>
            </a:r>
            <a:r>
              <a:rPr lang="en-US" dirty="0"/>
              <a:t>just as my Father knows me </a:t>
            </a:r>
            <a:br>
              <a:rPr lang="en-US" dirty="0"/>
            </a:br>
            <a:r>
              <a:rPr lang="en-US" dirty="0"/>
              <a:t>and I know the Father. </a:t>
            </a:r>
            <a:br>
              <a:rPr lang="en-US" dirty="0"/>
            </a:br>
            <a:r>
              <a:rPr lang="en-US" dirty="0"/>
              <a:t>So I sacrifice my life for the sheep.</a:t>
            </a:r>
          </a:p>
        </p:txBody>
      </p:sp>
    </p:spTree>
    <p:extLst>
      <p:ext uri="{BB962C8B-B14F-4D97-AF65-F5344CB8AC3E}">
        <p14:creationId xmlns:p14="http://schemas.microsoft.com/office/powerpoint/2010/main" val="4254738340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16 </a:t>
            </a:r>
            <a:r>
              <a:rPr lang="en-US" dirty="0"/>
              <a:t>I have other sheep, too, </a:t>
            </a:r>
            <a:br>
              <a:rPr lang="en-US" dirty="0"/>
            </a:br>
            <a:r>
              <a:rPr lang="en-US" dirty="0"/>
              <a:t>that are not in this sheepfold. </a:t>
            </a:r>
            <a:br>
              <a:rPr lang="en-US" dirty="0"/>
            </a:br>
            <a:r>
              <a:rPr lang="en-US" dirty="0"/>
              <a:t>I must bring them also. </a:t>
            </a:r>
            <a:r>
              <a:rPr lang="en-US" sz="1800" i="1" dirty="0"/>
              <a:t>(cf. John 4; Acts 8, 10)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22270646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16 </a:t>
            </a:r>
            <a:r>
              <a:rPr lang="en-US" dirty="0"/>
              <a:t>They will listen to </a:t>
            </a:r>
            <a:r>
              <a:rPr lang="en-US" u="sng" dirty="0"/>
              <a:t>my voice</a:t>
            </a:r>
            <a:r>
              <a:rPr lang="en-US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653831252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16 </a:t>
            </a:r>
            <a:r>
              <a:rPr lang="en-US" dirty="0"/>
              <a:t>They will listen to </a:t>
            </a:r>
            <a:r>
              <a:rPr lang="en-US" u="sng" dirty="0"/>
              <a:t>my voice</a:t>
            </a:r>
            <a:r>
              <a:rPr lang="en-US" dirty="0"/>
              <a:t>, </a:t>
            </a:r>
          </a:p>
          <a:p>
            <a:r>
              <a:rPr lang="en-US" dirty="0"/>
              <a:t>	and there will be </a:t>
            </a:r>
            <a:r>
              <a:rPr lang="en-US" u="sng" dirty="0"/>
              <a:t>one flock</a:t>
            </a:r>
            <a:r>
              <a:rPr lang="en-US" dirty="0"/>
              <a:t> with one shepherd.</a:t>
            </a:r>
          </a:p>
        </p:txBody>
      </p:sp>
    </p:spTree>
    <p:extLst>
      <p:ext uri="{BB962C8B-B14F-4D97-AF65-F5344CB8AC3E}">
        <p14:creationId xmlns:p14="http://schemas.microsoft.com/office/powerpoint/2010/main" val="246575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17 </a:t>
            </a:r>
            <a:r>
              <a:rPr lang="en-US" dirty="0"/>
              <a:t>The Father loves me because </a:t>
            </a:r>
            <a:br>
              <a:rPr lang="en-US" dirty="0"/>
            </a:br>
            <a:r>
              <a:rPr lang="en-US" dirty="0"/>
              <a:t>I sacrifice my life so I may take it back again.</a:t>
            </a:r>
          </a:p>
        </p:txBody>
      </p:sp>
    </p:spTree>
    <p:extLst>
      <p:ext uri="{BB962C8B-B14F-4D97-AF65-F5344CB8AC3E}">
        <p14:creationId xmlns:p14="http://schemas.microsoft.com/office/powerpoint/2010/main" val="2333132373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18 </a:t>
            </a:r>
            <a:r>
              <a:rPr lang="en-US" dirty="0"/>
              <a:t>No one can take my life from me. I sacrifice it voluntarily. For I have the authority to lay it down when I want to and also to take it up again.</a:t>
            </a:r>
          </a:p>
        </p:txBody>
      </p:sp>
    </p:spTree>
    <p:extLst>
      <p:ext uri="{BB962C8B-B14F-4D97-AF65-F5344CB8AC3E}">
        <p14:creationId xmlns:p14="http://schemas.microsoft.com/office/powerpoint/2010/main" val="1515392974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Shepherding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CECDC-D265-0567-AFA2-DBDBE3F35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common metaphor for God’s loving leadership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Matt 9:36-38; 18:12-14; Mark 6:34; Luke 15:4-7; John 21:15-17; Acts 20:28; Heb 13:20; 1 Pet 2:25; 5:1-4; Rev 7:17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earliest Jews were shepherds</a:t>
            </a:r>
          </a:p>
          <a:p>
            <a:r>
              <a:rPr lang="en-US" dirty="0"/>
              <a:t>God expected leaders to learn to shepherd like him</a:t>
            </a:r>
          </a:p>
          <a:p>
            <a:endParaRPr lang="en-US" dirty="0"/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1462546B-03B7-0B93-F818-BCFDF54B699D}"/>
              </a:ext>
            </a:extLst>
          </p:cNvPr>
          <p:cNvSpPr/>
          <p:nvPr/>
        </p:nvSpPr>
        <p:spPr bwMode="auto">
          <a:xfrm>
            <a:off x="293996" y="3056674"/>
            <a:ext cx="9586604" cy="1782026"/>
          </a:xfrm>
          <a:prstGeom prst="roundRect">
            <a:avLst>
              <a:gd name="adj" fmla="val 0"/>
            </a:avLst>
          </a:prstGeom>
          <a:solidFill>
            <a:schemeClr val="tx1">
              <a:alpha val="40000"/>
            </a:scheme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sorrow awaits you shepherds who feed yourselves instead of your flocks.</a:t>
            </a:r>
          </a:p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Shouldn’t shepherds feed their sheep?</a:t>
            </a:r>
            <a:b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4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(Ezekiel 34:2-5)</a:t>
            </a:r>
            <a:endParaRPr lang="en-US" sz="36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092164"/>
      </p:ext>
    </p:extLst>
  </p:cSld>
  <p:clrMapOvr>
    <a:masterClrMapping/>
  </p:clrMapOvr>
  <p:transition spd="slow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19 </a:t>
            </a:r>
            <a:r>
              <a:rPr lang="en-US" dirty="0"/>
              <a:t>When he said these things, </a:t>
            </a:r>
            <a:br>
              <a:rPr lang="en-US" dirty="0"/>
            </a:br>
            <a:r>
              <a:rPr lang="en-US" dirty="0"/>
              <a:t>the people were again </a:t>
            </a:r>
            <a:br>
              <a:rPr lang="en-US" dirty="0"/>
            </a:br>
            <a:r>
              <a:rPr lang="en-US" dirty="0"/>
              <a:t>divided in their opinions about him.</a:t>
            </a:r>
          </a:p>
        </p:txBody>
      </p:sp>
    </p:spTree>
    <p:extLst>
      <p:ext uri="{BB962C8B-B14F-4D97-AF65-F5344CB8AC3E}">
        <p14:creationId xmlns:p14="http://schemas.microsoft.com/office/powerpoint/2010/main" val="4137359266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20 </a:t>
            </a:r>
            <a:r>
              <a:rPr lang="en-US" dirty="0"/>
              <a:t>Some said, </a:t>
            </a:r>
            <a:br>
              <a:rPr lang="en-US" dirty="0"/>
            </a:br>
            <a:r>
              <a:rPr lang="en-US" dirty="0"/>
              <a:t>“He’s demon possessed and out of his mind. </a:t>
            </a:r>
            <a:br>
              <a:rPr lang="en-US" dirty="0"/>
            </a:br>
            <a:r>
              <a:rPr lang="en-US" dirty="0"/>
              <a:t>Why listen to a man like that?”</a:t>
            </a:r>
          </a:p>
        </p:txBody>
      </p:sp>
    </p:spTree>
    <p:extLst>
      <p:ext uri="{BB962C8B-B14F-4D97-AF65-F5344CB8AC3E}">
        <p14:creationId xmlns:p14="http://schemas.microsoft.com/office/powerpoint/2010/main" val="584815864"/>
      </p:ext>
    </p:extLst>
  </p:cSld>
  <p:clrMapOvr>
    <a:masterClrMapping/>
  </p:clrMapOvr>
  <p:transition spd="slow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21 </a:t>
            </a:r>
            <a:r>
              <a:rPr lang="en-US" dirty="0"/>
              <a:t>Others said, “This doesn’t sound like a man possessed by a demon! </a:t>
            </a:r>
            <a:br>
              <a:rPr lang="en-US" dirty="0"/>
            </a:br>
            <a:r>
              <a:rPr lang="en-US" dirty="0"/>
              <a:t>Can a demon open the eyes of the blind?”</a:t>
            </a:r>
          </a:p>
        </p:txBody>
      </p:sp>
    </p:spTree>
    <p:extLst>
      <p:ext uri="{BB962C8B-B14F-4D97-AF65-F5344CB8AC3E}">
        <p14:creationId xmlns:p14="http://schemas.microsoft.com/office/powerpoint/2010/main" val="3140231361"/>
      </p:ext>
    </p:extLst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22 </a:t>
            </a:r>
            <a:r>
              <a:rPr lang="en-US" dirty="0"/>
              <a:t>It was </a:t>
            </a:r>
            <a:r>
              <a:rPr lang="en-US" u="sng" dirty="0"/>
              <a:t>now winter</a:t>
            </a:r>
            <a:r>
              <a:rPr lang="en-US" dirty="0"/>
              <a:t>, and Jesus was in Jerusalem </a:t>
            </a:r>
            <a:br>
              <a:rPr lang="en-US" dirty="0"/>
            </a:br>
            <a:r>
              <a:rPr lang="en-US" dirty="0"/>
              <a:t>at the time of Hanukkah…</a:t>
            </a:r>
          </a:p>
        </p:txBody>
      </p:sp>
    </p:spTree>
    <p:extLst>
      <p:ext uri="{BB962C8B-B14F-4D97-AF65-F5344CB8AC3E}">
        <p14:creationId xmlns:p14="http://schemas.microsoft.com/office/powerpoint/2010/main" val="3819390999"/>
      </p:ext>
    </p:extLst>
  </p:cSld>
  <p:clrMapOvr>
    <a:masterClrMapping/>
  </p:clrMapOvr>
  <p:transition spd="slow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24 </a:t>
            </a:r>
            <a:r>
              <a:rPr lang="en-US" dirty="0"/>
              <a:t>The people surrounded him and asked, </a:t>
            </a:r>
            <a:br>
              <a:rPr lang="en-US" dirty="0"/>
            </a:br>
            <a:r>
              <a:rPr lang="en-US" dirty="0"/>
              <a:t>“How long are you going to keep us in suspense? If you are the Messiah, tell us plainly.”</a:t>
            </a:r>
          </a:p>
        </p:txBody>
      </p:sp>
    </p:spTree>
    <p:extLst>
      <p:ext uri="{BB962C8B-B14F-4D97-AF65-F5344CB8AC3E}">
        <p14:creationId xmlns:p14="http://schemas.microsoft.com/office/powerpoint/2010/main" val="864451238"/>
      </p:ext>
    </p:extLst>
  </p:cSld>
  <p:clrMapOvr>
    <a:masterClrMapping/>
  </p:clrMapOvr>
  <p:transition spd="slow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25 </a:t>
            </a:r>
            <a:r>
              <a:rPr lang="en-US" dirty="0"/>
              <a:t>Jesus replied, </a:t>
            </a:r>
            <a:br>
              <a:rPr lang="en-US" dirty="0"/>
            </a:br>
            <a:r>
              <a:rPr lang="en-US" dirty="0"/>
              <a:t>“I have already told you, </a:t>
            </a:r>
            <a:br>
              <a:rPr lang="en-US" dirty="0"/>
            </a:br>
            <a:r>
              <a:rPr lang="en-US" dirty="0"/>
              <a:t>and you don’t believe me…</a:t>
            </a:r>
          </a:p>
        </p:txBody>
      </p:sp>
    </p:spTree>
    <p:extLst>
      <p:ext uri="{BB962C8B-B14F-4D97-AF65-F5344CB8AC3E}">
        <p14:creationId xmlns:p14="http://schemas.microsoft.com/office/powerpoint/2010/main" val="2549824694"/>
      </p:ext>
    </p:extLst>
  </p:cSld>
  <p:clrMapOvr>
    <a:masterClrMapping/>
  </p:clrMapOvr>
  <p:transition spd="slow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26 </a:t>
            </a:r>
            <a:r>
              <a:rPr lang="en-US" dirty="0"/>
              <a:t>But you don’t believe me </a:t>
            </a:r>
            <a:br>
              <a:rPr lang="en-US" dirty="0"/>
            </a:br>
            <a:r>
              <a:rPr lang="en-US" dirty="0"/>
              <a:t>because you are not my sheep.</a:t>
            </a:r>
          </a:p>
        </p:txBody>
      </p:sp>
    </p:spTree>
    <p:extLst>
      <p:ext uri="{BB962C8B-B14F-4D97-AF65-F5344CB8AC3E}">
        <p14:creationId xmlns:p14="http://schemas.microsoft.com/office/powerpoint/2010/main" val="4174339403"/>
      </p:ext>
    </p:extLst>
  </p:cSld>
  <p:clrMapOvr>
    <a:masterClrMapping/>
  </p:clrMapOvr>
  <p:transition spd="slow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27 </a:t>
            </a:r>
            <a:r>
              <a:rPr lang="en-US" dirty="0"/>
              <a:t>My sheep </a:t>
            </a:r>
            <a:r>
              <a:rPr lang="en-US" u="sng" dirty="0"/>
              <a:t>listen</a:t>
            </a:r>
            <a:r>
              <a:rPr lang="en-US" dirty="0"/>
              <a:t> to my voice;</a:t>
            </a:r>
            <a:br>
              <a:rPr lang="en-US" dirty="0"/>
            </a:br>
            <a:r>
              <a:rPr lang="en-US" dirty="0"/>
              <a:t>I know them,</a:t>
            </a:r>
            <a:br>
              <a:rPr lang="en-US" dirty="0"/>
            </a:br>
            <a:r>
              <a:rPr lang="en-US" dirty="0"/>
              <a:t>and they </a:t>
            </a:r>
            <a:r>
              <a:rPr lang="en-US" u="sng" dirty="0"/>
              <a:t>follow</a:t>
            </a:r>
            <a:r>
              <a:rPr lang="en-US" dirty="0"/>
              <a:t> me.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CF47661-A11D-A93E-E1A1-6EC0CD1B4A9A}"/>
              </a:ext>
            </a:extLst>
          </p:cNvPr>
          <p:cNvSpPr txBox="1">
            <a:spLocks/>
          </p:cNvSpPr>
          <p:nvPr/>
        </p:nvSpPr>
        <p:spPr bwMode="auto">
          <a:xfrm>
            <a:off x="4254726" y="2477341"/>
            <a:ext cx="2016125" cy="666749"/>
          </a:xfrm>
          <a:prstGeom prst="rect">
            <a:avLst/>
          </a:prstGeom>
          <a:solidFill>
            <a:schemeClr val="tx2">
              <a:alpha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kern="0" dirty="0"/>
              <a:t>Following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33539878-068C-3E6D-5A92-37269922F242}"/>
              </a:ext>
            </a:extLst>
          </p:cNvPr>
          <p:cNvSpPr txBox="1">
            <a:spLocks/>
          </p:cNvSpPr>
          <p:nvPr/>
        </p:nvSpPr>
        <p:spPr bwMode="auto">
          <a:xfrm>
            <a:off x="2489200" y="1925702"/>
            <a:ext cx="1905000" cy="666749"/>
          </a:xfrm>
          <a:prstGeom prst="rect">
            <a:avLst/>
          </a:prstGeom>
          <a:solidFill>
            <a:schemeClr val="tx2">
              <a:alpha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kern="0" dirty="0"/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13617154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8" grpId="2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28 </a:t>
            </a:r>
            <a:r>
              <a:rPr lang="en-US" dirty="0"/>
              <a:t>I give them eternal life,</a:t>
            </a:r>
            <a:br>
              <a:rPr lang="en-US" dirty="0"/>
            </a:br>
            <a:r>
              <a:rPr lang="en-US" dirty="0"/>
              <a:t>and they will never perish.</a:t>
            </a:r>
            <a:br>
              <a:rPr lang="en-US" dirty="0"/>
            </a:br>
            <a:r>
              <a:rPr lang="en-US" dirty="0"/>
              <a:t>No one can snatch them away from me,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4BB1040-7F68-5F85-5753-1ABD398EC39B}"/>
              </a:ext>
            </a:extLst>
          </p:cNvPr>
          <p:cNvSpPr txBox="1">
            <a:spLocks/>
          </p:cNvSpPr>
          <p:nvPr/>
        </p:nvSpPr>
        <p:spPr bwMode="auto">
          <a:xfrm>
            <a:off x="6146800" y="2973492"/>
            <a:ext cx="2016125" cy="666749"/>
          </a:xfrm>
          <a:prstGeom prst="rect">
            <a:avLst/>
          </a:prstGeom>
          <a:solidFill>
            <a:schemeClr val="tx2">
              <a:alpha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kern="0" dirty="0"/>
              <a:t>Security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1F7E4321-8ED8-D850-4A62-BF25A49795B5}"/>
              </a:ext>
            </a:extLst>
          </p:cNvPr>
          <p:cNvSpPr txBox="1">
            <a:spLocks/>
          </p:cNvSpPr>
          <p:nvPr/>
        </p:nvSpPr>
        <p:spPr bwMode="auto">
          <a:xfrm>
            <a:off x="4254726" y="2477341"/>
            <a:ext cx="2016125" cy="666749"/>
          </a:xfrm>
          <a:prstGeom prst="rect">
            <a:avLst/>
          </a:prstGeom>
          <a:solidFill>
            <a:schemeClr val="tx2">
              <a:alpha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kern="0" dirty="0"/>
              <a:t>Following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4187F38C-1304-D796-C795-3CC45DE7347B}"/>
              </a:ext>
            </a:extLst>
          </p:cNvPr>
          <p:cNvSpPr txBox="1">
            <a:spLocks/>
          </p:cNvSpPr>
          <p:nvPr/>
        </p:nvSpPr>
        <p:spPr bwMode="auto">
          <a:xfrm>
            <a:off x="2489200" y="1925702"/>
            <a:ext cx="1905000" cy="666749"/>
          </a:xfrm>
          <a:prstGeom prst="rect">
            <a:avLst/>
          </a:prstGeom>
          <a:solidFill>
            <a:schemeClr val="tx2">
              <a:alpha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kern="0" dirty="0"/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8606397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9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29 </a:t>
            </a:r>
            <a:r>
              <a:rPr lang="en-US" dirty="0"/>
              <a:t>for my Father has given them to me, </a:t>
            </a:r>
            <a:br>
              <a:rPr lang="en-US" dirty="0"/>
            </a:br>
            <a:r>
              <a:rPr lang="en-US" dirty="0"/>
              <a:t>and he is more powerful than anyone else. </a:t>
            </a:r>
            <a:br>
              <a:rPr lang="en-US" dirty="0"/>
            </a:br>
            <a:r>
              <a:rPr lang="en-US" dirty="0"/>
              <a:t>No one can snatch them from the Father’s hand.</a:t>
            </a:r>
          </a:p>
        </p:txBody>
      </p:sp>
    </p:spTree>
    <p:extLst>
      <p:ext uri="{BB962C8B-B14F-4D97-AF65-F5344CB8AC3E}">
        <p14:creationId xmlns:p14="http://schemas.microsoft.com/office/powerpoint/2010/main" val="1594791052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Shepherding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CECDC-D265-0567-AFA2-DBDBE3F35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common metaphor for God’s loving leadership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Matt 9:36-38; 18:12-14; Mark 6:34; Luke 15:4-7; John 21:15-17; Acts 20:28; Heb 13:20; 1 Pet 2:25; 5:1-4; Rev 7:17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earliest Jews were shepherds</a:t>
            </a:r>
          </a:p>
          <a:p>
            <a:r>
              <a:rPr lang="en-US" dirty="0"/>
              <a:t>God expected leaders to learn to shepherd like him</a:t>
            </a:r>
          </a:p>
          <a:p>
            <a:r>
              <a:rPr lang="en-US" dirty="0"/>
              <a:t>He promised to send the Good Shepherd someday</a:t>
            </a:r>
          </a:p>
          <a:p>
            <a:endParaRPr lang="en-US" dirty="0"/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1462546B-03B7-0B93-F818-BCFDF54B699D}"/>
              </a:ext>
            </a:extLst>
          </p:cNvPr>
          <p:cNvSpPr/>
          <p:nvPr/>
        </p:nvSpPr>
        <p:spPr bwMode="auto">
          <a:xfrm>
            <a:off x="293996" y="3056674"/>
            <a:ext cx="9586604" cy="1782026"/>
          </a:xfrm>
          <a:prstGeom prst="roundRect">
            <a:avLst>
              <a:gd name="adj" fmla="val 0"/>
            </a:avLst>
          </a:prstGeom>
          <a:solidFill>
            <a:schemeClr val="tx1">
              <a:alpha val="40000"/>
            </a:scheme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You drink the milk, wear the wool, and butcher the best animals, but you let your flocks starve…</a:t>
            </a:r>
            <a:b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My sheep have been scattered without a shepherd </a:t>
            </a:r>
            <a:b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4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(Ezekiel 34:2-5)</a:t>
            </a:r>
            <a:endParaRPr lang="en-US" sz="36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9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C2995-76DA-A01D-DC7E-D4721C06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4" y="114300"/>
            <a:ext cx="9821333" cy="1752600"/>
          </a:xfrm>
          <a:solidFill>
            <a:schemeClr val="tx2"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baseline="30000" dirty="0"/>
              <a:t>30 </a:t>
            </a:r>
            <a:r>
              <a:rPr lang="en-US" dirty="0"/>
              <a:t>The Father and I are one.”</a:t>
            </a:r>
          </a:p>
          <a:p>
            <a:r>
              <a:rPr lang="en-US" baseline="30000" dirty="0"/>
              <a:t>31 </a:t>
            </a:r>
            <a:r>
              <a:rPr lang="en-US" dirty="0"/>
              <a:t>Again the people picked up stones to kill him.</a:t>
            </a:r>
          </a:p>
        </p:txBody>
      </p:sp>
    </p:spTree>
    <p:extLst>
      <p:ext uri="{BB962C8B-B14F-4D97-AF65-F5344CB8AC3E}">
        <p14:creationId xmlns:p14="http://schemas.microsoft.com/office/powerpoint/2010/main" val="2930182683"/>
      </p:ext>
    </p:extLst>
  </p:cSld>
  <p:clrMapOvr>
    <a:masterClrMapping/>
  </p:clrMapOvr>
  <p:transition spd="slow"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John 10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A65848D-F9EE-6993-721A-1AB5F96492F7}"/>
              </a:ext>
            </a:extLst>
          </p:cNvPr>
          <p:cNvSpPr txBox="1">
            <a:spLocks/>
          </p:cNvSpPr>
          <p:nvPr/>
        </p:nvSpPr>
        <p:spPr bwMode="auto">
          <a:xfrm>
            <a:off x="1955800" y="1571624"/>
            <a:ext cx="2281872" cy="666749"/>
          </a:xfrm>
          <a:prstGeom prst="rect">
            <a:avLst/>
          </a:prstGeom>
          <a:solidFill>
            <a:schemeClr val="tx2">
              <a:alpha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kern="0" dirty="0"/>
              <a:t>Eternal Life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80ACC1F-1FF4-C981-61A7-0680730EAC03}"/>
              </a:ext>
            </a:extLst>
          </p:cNvPr>
          <p:cNvSpPr txBox="1">
            <a:spLocks/>
          </p:cNvSpPr>
          <p:nvPr/>
        </p:nvSpPr>
        <p:spPr bwMode="auto">
          <a:xfrm>
            <a:off x="2997200" y="2224086"/>
            <a:ext cx="2921000" cy="666749"/>
          </a:xfrm>
          <a:prstGeom prst="rect">
            <a:avLst/>
          </a:prstGeom>
          <a:solidFill>
            <a:schemeClr val="tx2">
              <a:alpha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kern="0" dirty="0"/>
              <a:t>Abundant Life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25394948-317E-A531-EC93-053FD082FBBC}"/>
              </a:ext>
            </a:extLst>
          </p:cNvPr>
          <p:cNvSpPr txBox="1">
            <a:spLocks/>
          </p:cNvSpPr>
          <p:nvPr/>
        </p:nvSpPr>
        <p:spPr bwMode="auto">
          <a:xfrm>
            <a:off x="3860800" y="2978943"/>
            <a:ext cx="1905000" cy="666749"/>
          </a:xfrm>
          <a:prstGeom prst="rect">
            <a:avLst/>
          </a:prstGeom>
          <a:solidFill>
            <a:schemeClr val="tx2">
              <a:alpha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kern="0" dirty="0"/>
              <a:t>Listening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7786C95A-A7AE-5B03-DDA6-7D18A5A36CB4}"/>
              </a:ext>
            </a:extLst>
          </p:cNvPr>
          <p:cNvSpPr txBox="1">
            <a:spLocks/>
          </p:cNvSpPr>
          <p:nvPr/>
        </p:nvSpPr>
        <p:spPr bwMode="auto">
          <a:xfrm>
            <a:off x="5959475" y="2978943"/>
            <a:ext cx="1905000" cy="666749"/>
          </a:xfrm>
          <a:prstGeom prst="rect">
            <a:avLst/>
          </a:prstGeom>
          <a:solidFill>
            <a:schemeClr val="tx2">
              <a:alpha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kern="0" dirty="0"/>
              <a:t>Knowing</a:t>
            </a:r>
          </a:p>
        </p:txBody>
      </p:sp>
    </p:spTree>
    <p:extLst>
      <p:ext uri="{BB962C8B-B14F-4D97-AF65-F5344CB8AC3E}">
        <p14:creationId xmlns:p14="http://schemas.microsoft.com/office/powerpoint/2010/main" val="27920795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eaLnBrk="1" hangingPunct="1"/>
            <a:r>
              <a:rPr lang="en-US" dirty="0">
                <a:ea typeface="ＭＳ Ｐゴシック" pitchFamily="34" charset="-128"/>
              </a:rPr>
              <a:t>Questions?</a:t>
            </a:r>
          </a:p>
          <a:p>
            <a:pPr algn="r" eaLnBrk="1" hangingPunct="1"/>
            <a:r>
              <a:rPr lang="en-US" dirty="0">
                <a:ea typeface="ＭＳ Ｐゴシック" pitchFamily="34" charset="-128"/>
              </a:rPr>
              <a:t>Comments?</a:t>
            </a:r>
          </a:p>
          <a:p>
            <a:pPr algn="r" eaLnBrk="1" hangingPunct="1"/>
            <a:r>
              <a:rPr lang="en-US" dirty="0">
                <a:ea typeface="ＭＳ Ｐゴシック" pitchFamily="34" charset="-128"/>
              </a:rPr>
              <a:t>Experiences?</a:t>
            </a:r>
          </a:p>
          <a:p>
            <a:pPr eaLnBrk="1" hangingPunct="1"/>
            <a:endParaRPr lang="en-US" sz="2800" dirty="0">
              <a:ea typeface="ＭＳ Ｐゴシック" pitchFamily="34" charset="-128"/>
            </a:endParaRPr>
          </a:p>
          <a:p>
            <a:pPr eaLnBrk="1" hangingPunct="1"/>
            <a:endParaRPr lang="en-US" sz="3400" dirty="0">
              <a:ea typeface="ＭＳ Ｐゴシック" pitchFamily="34" charset="-128"/>
            </a:endParaRPr>
          </a:p>
          <a:p>
            <a:pPr algn="r" eaLnBrk="1" hangingPunct="1"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 algn="r" eaLnBrk="1" hangingPunct="1"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 algn="r"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risleys@dwellcc.org</a:t>
            </a:r>
          </a:p>
          <a:p>
            <a:pPr algn="r"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See the Dwell App OR </a:t>
            </a:r>
            <a:r>
              <a:rPr lang="en-US" sz="2400" u="sng" dirty="0">
                <a:ea typeface="ＭＳ Ｐゴシック" pitchFamily="34" charset="-128"/>
              </a:rPr>
              <a:t>teachings.dwellcc.org</a:t>
            </a:r>
          </a:p>
        </p:txBody>
      </p:sp>
      <p:sp>
        <p:nvSpPr>
          <p:cNvPr id="63491" name="Rectangle 8"/>
          <p:cNvSpPr>
            <a:spLocks noGrp="1" noChangeArrowheads="1"/>
          </p:cNvSpPr>
          <p:nvPr>
            <p:ph type="title"/>
          </p:nvPr>
        </p:nvSpPr>
        <p:spPr>
          <a:xfrm>
            <a:off x="169334" y="254000"/>
            <a:ext cx="9821333" cy="6985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34" charset="-128"/>
              </a:rPr>
              <a:t>The Good Shepherd</a:t>
            </a:r>
            <a:br>
              <a:rPr lang="en-US" dirty="0">
                <a:ea typeface="ＭＳ Ｐゴシック" pitchFamily="34" charset="-128"/>
              </a:rPr>
            </a:br>
            <a:r>
              <a:rPr lang="en-US" sz="1800" i="1" dirty="0">
                <a:ea typeface="ＭＳ Ｐゴシック" pitchFamily="34" charset="-128"/>
              </a:rPr>
              <a:t>(John 10)</a:t>
            </a:r>
            <a:endParaRPr lang="en-US" i="1" dirty="0">
              <a:ea typeface="ＭＳ Ｐゴシック" pitchFamily="34" charset="-128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74414" y="3009900"/>
            <a:ext cx="5591386" cy="1089529"/>
          </a:xfrm>
          <a:prstGeom prst="roundRect">
            <a:avLst>
              <a:gd name="adj" fmla="val 0"/>
            </a:avLst>
          </a:prstGeom>
          <a:solidFill>
            <a:srgbClr val="64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Next time:</a:t>
            </a:r>
          </a:p>
          <a:p>
            <a:pPr marL="174625" indent="-174625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“I am the Resurrection” </a:t>
            </a:r>
            <a:r>
              <a:rPr lang="en-US" sz="18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(John 11)</a:t>
            </a:r>
            <a:endParaRPr lang="en-US" sz="3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3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83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83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83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83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71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Shepherding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CECDC-D265-0567-AFA2-DBDBE3F35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common metaphor for God’s loving leadership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Matt 9:36-38; 18:12-14; Mark 6:34; Luke 15:4-7; John 21:15-17; Acts 20:28; Heb 13:20; 1 Pet 2:25; 5:1-4; Rev 7:17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earliest Jews were shepherds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God expected leaders to learn to shepherd like him</a:t>
            </a:r>
          </a:p>
          <a:p>
            <a:r>
              <a:rPr lang="en-US" dirty="0"/>
              <a:t>He promised to send the Good Shepherd someday</a:t>
            </a:r>
          </a:p>
          <a:p>
            <a:endParaRPr lang="en-US" dirty="0"/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1462546B-03B7-0B93-F818-BCFDF54B699D}"/>
              </a:ext>
            </a:extLst>
          </p:cNvPr>
          <p:cNvSpPr/>
          <p:nvPr/>
        </p:nvSpPr>
        <p:spPr bwMode="auto">
          <a:xfrm>
            <a:off x="293996" y="3056674"/>
            <a:ext cx="9586604" cy="1782026"/>
          </a:xfrm>
          <a:prstGeom prst="roundRect">
            <a:avLst>
              <a:gd name="adj" fmla="val 0"/>
            </a:avLst>
          </a:prstGeom>
          <a:solidFill>
            <a:schemeClr val="tx1">
              <a:alpha val="40000"/>
            </a:scheme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 will rescue my flock, and they will no longer be abused… I will set over them one shepherd, </a:t>
            </a:r>
            <a:b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my servant David.</a:t>
            </a:r>
            <a:b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4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(Ezekiel 34:22-23)</a:t>
            </a:r>
            <a:endParaRPr lang="en-US" sz="36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77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Shepherding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CECDC-D265-0567-AFA2-DBDBE3F35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common metaphor for God’s loving leadership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Matt 9:36-38; 18:12-14; Mark 6:34; Luke 15:4-7; John 21:15-17; Acts 20:28; Heb 13:20; 1 Pet 2:25; 5:1-4; Rev 7:17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earliest Jews were shepherds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God expected leaders to learn to shepherd like him</a:t>
            </a:r>
          </a:p>
          <a:p>
            <a:r>
              <a:rPr lang="en-US" dirty="0"/>
              <a:t>He promised to send the Good Shepherd someday</a:t>
            </a:r>
          </a:p>
          <a:p>
            <a:endParaRPr lang="en-US" dirty="0"/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1462546B-03B7-0B93-F818-BCFDF54B699D}"/>
              </a:ext>
            </a:extLst>
          </p:cNvPr>
          <p:cNvSpPr/>
          <p:nvPr/>
        </p:nvSpPr>
        <p:spPr bwMode="auto">
          <a:xfrm>
            <a:off x="293996" y="3056674"/>
            <a:ext cx="9586604" cy="1782026"/>
          </a:xfrm>
          <a:prstGeom prst="roundRect">
            <a:avLst>
              <a:gd name="adj" fmla="val 0"/>
            </a:avLst>
          </a:prstGeom>
          <a:solidFill>
            <a:schemeClr val="tx1">
              <a:alpha val="40000"/>
            </a:scheme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this way, they will know that </a:t>
            </a:r>
            <a:b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I, the Lord their God, am with them.</a:t>
            </a:r>
          </a:p>
          <a:p>
            <a:pPr algn="ctr">
              <a:lnSpc>
                <a:spcPct val="90000"/>
              </a:lnSpc>
            </a:pPr>
            <a:b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4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(Ezekiel 34:30)</a:t>
            </a:r>
            <a:endParaRPr lang="en-US" sz="36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6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DC-FF75-CE4F-AD81-1A454FE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Sheep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CECDC-D265-0567-AFA2-DBDBE3F35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leadership and protection</a:t>
            </a:r>
          </a:p>
        </p:txBody>
      </p:sp>
    </p:spTree>
    <p:extLst>
      <p:ext uri="{BB962C8B-B14F-4D97-AF65-F5344CB8AC3E}">
        <p14:creationId xmlns:p14="http://schemas.microsoft.com/office/powerpoint/2010/main" val="14490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6F9F6-17AD-4C19-8B9F-91408D73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022" y="2563380"/>
            <a:ext cx="2462643" cy="979920"/>
          </a:xfrm>
        </p:spPr>
        <p:txBody>
          <a:bodyPr/>
          <a:lstStyle/>
          <a:p>
            <a:r>
              <a:rPr lang="en-US" sz="1100" dirty="0"/>
              <a:t>450 sheep jump to their deaths in Turkey, Associated Press, 7/9/2005, http://usatoday30.usatoday.com/news/offbeat/2005-07-08-sheep-suicide_x.htm , Retrieved 2019.10.03</a:t>
            </a:r>
            <a:br>
              <a:rPr lang="en-US" sz="1100" dirty="0"/>
            </a:br>
            <a:endParaRPr lang="en-US" sz="11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F85856-2A1F-42FB-A5AF-ED8EC956F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335" y="79377"/>
            <a:ext cx="7501465" cy="5521324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“450 sheep jump to their deaths in Turkey”</a:t>
            </a:r>
          </a:p>
          <a:p>
            <a:r>
              <a:rPr lang="en-US" dirty="0"/>
              <a:t>First one sheep jumped to its death.</a:t>
            </a:r>
          </a:p>
          <a:p>
            <a:r>
              <a:rPr lang="en-US" dirty="0"/>
              <a:t>Then stunned Turkish shepherds, who had left the herd to graze while they had breakfast,</a:t>
            </a:r>
          </a:p>
          <a:p>
            <a:r>
              <a:rPr lang="en-US" dirty="0"/>
              <a:t>watched as nearly 1,500 others followed, each leaping off the same cliff…</a:t>
            </a:r>
          </a:p>
        </p:txBody>
      </p:sp>
    </p:spTree>
    <p:extLst>
      <p:ext uri="{BB962C8B-B14F-4D97-AF65-F5344CB8AC3E}">
        <p14:creationId xmlns:p14="http://schemas.microsoft.com/office/powerpoint/2010/main" val="2949876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254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0</TotalTime>
  <Words>1778</Words>
  <Application>Microsoft Office PowerPoint</Application>
  <PresentationFormat>Custom</PresentationFormat>
  <Paragraphs>201</Paragraphs>
  <Slides>52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ＭＳ Ｐゴシック</vt:lpstr>
      <vt:lpstr>ＭＳ Ｐゴシック</vt:lpstr>
      <vt:lpstr>Arial</vt:lpstr>
      <vt:lpstr>Calibri Light</vt:lpstr>
      <vt:lpstr>Georgia</vt:lpstr>
      <vt:lpstr>Papyrus</vt:lpstr>
      <vt:lpstr>Times New Roman</vt:lpstr>
      <vt:lpstr>Default Design</vt:lpstr>
      <vt:lpstr>“I Am the Good Shepherd”</vt:lpstr>
      <vt:lpstr>John 7-9</vt:lpstr>
      <vt:lpstr>Shepherding</vt:lpstr>
      <vt:lpstr>Shepherding</vt:lpstr>
      <vt:lpstr>Shepherding</vt:lpstr>
      <vt:lpstr>Shepherding</vt:lpstr>
      <vt:lpstr>Shepherding</vt:lpstr>
      <vt:lpstr>Sheep</vt:lpstr>
      <vt:lpstr>450 sheep jump to their deaths in Turkey, Associated Press, 7/9/2005, http://usatoday30.usatoday.com/news/offbeat/2005-07-08-sheep-suicide_x.htm , Retrieved 2019.10.03 </vt:lpstr>
      <vt:lpstr>450 sheep jump to their deaths in Turkey, Associated Press, 7/9/2005, http://usatoday30.usatoday.com/news/offbeat/2005-07-08-sheep-suicide_x.htm , Retrieved 2019.10.03 </vt:lpstr>
      <vt:lpstr>Sheep</vt:lpstr>
      <vt:lpstr>PowerPoint Presentation</vt:lpstr>
      <vt:lpstr>John 10</vt:lpstr>
      <vt:lpstr>John 10</vt:lpstr>
      <vt:lpstr>John 10</vt:lpstr>
      <vt:lpstr>John 10</vt:lpstr>
      <vt:lpstr>John 10</vt:lpstr>
      <vt:lpstr>John 10</vt:lpstr>
      <vt:lpstr>John 10</vt:lpstr>
      <vt:lpstr>John 10</vt:lpstr>
      <vt:lpstr>John 10</vt:lpstr>
      <vt:lpstr>John 10</vt:lpstr>
      <vt:lpstr>John 10</vt:lpstr>
      <vt:lpstr>John 10</vt:lpstr>
      <vt:lpstr>John 10</vt:lpstr>
      <vt:lpstr>John 10</vt:lpstr>
      <vt:lpstr>John 10</vt:lpstr>
      <vt:lpstr>John 10</vt:lpstr>
      <vt:lpstr>John 10</vt:lpstr>
      <vt:lpstr>W. Phillip Keller, A Shepherd Looks at Psalm 23, 1970</vt:lpstr>
      <vt:lpstr>W. Phillip Keller, A Shepherd Looks at Psalm 23, 1970</vt:lpstr>
      <vt:lpstr>W. Phillip Keller, A Shepherd Looks at Psalm 23, 1970</vt:lpstr>
      <vt:lpstr>John 10</vt:lpstr>
      <vt:lpstr>John 10</vt:lpstr>
      <vt:lpstr>John 10</vt:lpstr>
      <vt:lpstr>John 10</vt:lpstr>
      <vt:lpstr>John 10</vt:lpstr>
      <vt:lpstr>John 10</vt:lpstr>
      <vt:lpstr>John 10</vt:lpstr>
      <vt:lpstr>John 10</vt:lpstr>
      <vt:lpstr>John 10</vt:lpstr>
      <vt:lpstr>John 10</vt:lpstr>
      <vt:lpstr>John 10</vt:lpstr>
      <vt:lpstr>John 10</vt:lpstr>
      <vt:lpstr>John 10</vt:lpstr>
      <vt:lpstr>John 10</vt:lpstr>
      <vt:lpstr>John 10</vt:lpstr>
      <vt:lpstr>John 10</vt:lpstr>
      <vt:lpstr>John 10</vt:lpstr>
      <vt:lpstr>John 10</vt:lpstr>
      <vt:lpstr>John 10</vt:lpstr>
      <vt:lpstr>The Good Shepherd (John 10)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2014-02-04T14:15:57Z</dcterms:created>
  <dcterms:modified xsi:type="dcterms:W3CDTF">2024-05-24T21:20:33Z</dcterms:modified>
</cp:coreProperties>
</file>