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9"/>
  </p:notesMasterIdLst>
  <p:sldIdLst>
    <p:sldId id="1273" r:id="rId2"/>
    <p:sldId id="7724" r:id="rId3"/>
    <p:sldId id="7849" r:id="rId4"/>
    <p:sldId id="7907" r:id="rId5"/>
    <p:sldId id="7908" r:id="rId6"/>
    <p:sldId id="7910" r:id="rId7"/>
    <p:sldId id="7951" r:id="rId8"/>
    <p:sldId id="7911" r:id="rId9"/>
    <p:sldId id="7912" r:id="rId10"/>
    <p:sldId id="7913" r:id="rId11"/>
    <p:sldId id="7914" r:id="rId12"/>
    <p:sldId id="7915" r:id="rId13"/>
    <p:sldId id="7916" r:id="rId14"/>
    <p:sldId id="7848" r:id="rId15"/>
    <p:sldId id="7917" r:id="rId16"/>
    <p:sldId id="7945" r:id="rId17"/>
    <p:sldId id="7952" r:id="rId18"/>
    <p:sldId id="7953" r:id="rId19"/>
    <p:sldId id="7918" r:id="rId20"/>
    <p:sldId id="7919" r:id="rId21"/>
    <p:sldId id="7960" r:id="rId22"/>
    <p:sldId id="7961" r:id="rId23"/>
    <p:sldId id="7962" r:id="rId24"/>
    <p:sldId id="7920" r:id="rId25"/>
    <p:sldId id="7921" r:id="rId26"/>
    <p:sldId id="7922" r:id="rId27"/>
    <p:sldId id="7923" r:id="rId28"/>
    <p:sldId id="7924" r:id="rId29"/>
    <p:sldId id="7925" r:id="rId30"/>
    <p:sldId id="7926" r:id="rId31"/>
    <p:sldId id="7954" r:id="rId32"/>
    <p:sldId id="7927" r:id="rId33"/>
    <p:sldId id="7928" r:id="rId34"/>
    <p:sldId id="7931" r:id="rId35"/>
    <p:sldId id="7932" r:id="rId36"/>
    <p:sldId id="7933" r:id="rId37"/>
    <p:sldId id="7934" r:id="rId38"/>
    <p:sldId id="7929" r:id="rId39"/>
    <p:sldId id="7930" r:id="rId40"/>
    <p:sldId id="7935" r:id="rId41"/>
    <p:sldId id="7936" r:id="rId42"/>
    <p:sldId id="7937" r:id="rId43"/>
    <p:sldId id="7938" r:id="rId44"/>
    <p:sldId id="7959" r:id="rId45"/>
    <p:sldId id="7939" r:id="rId46"/>
    <p:sldId id="7940" r:id="rId47"/>
    <p:sldId id="7941" r:id="rId48"/>
    <p:sldId id="7943" r:id="rId49"/>
    <p:sldId id="7944" r:id="rId50"/>
    <p:sldId id="7946" r:id="rId51"/>
    <p:sldId id="7955" r:id="rId52"/>
    <p:sldId id="7947" r:id="rId53"/>
    <p:sldId id="7957" r:id="rId54"/>
    <p:sldId id="7948" r:id="rId55"/>
    <p:sldId id="7949" r:id="rId56"/>
    <p:sldId id="7958" r:id="rId57"/>
    <p:sldId id="6665" r:id="rId58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100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5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6522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53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0308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40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797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57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327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003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24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377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936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7827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9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754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81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33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99287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681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0538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20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1798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7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49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3183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084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1643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53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670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6501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06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75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92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589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368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7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8" y="1775357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6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2451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635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1270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1" y="889000"/>
            <a:ext cx="4834467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2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2" y="1812396"/>
            <a:ext cx="488284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4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4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4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88031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5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8" y="127000"/>
            <a:ext cx="6117167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331175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80003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5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6" y="5080003"/>
            <a:ext cx="7425266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1" y="99218"/>
            <a:ext cx="7768167" cy="624682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7"/>
            <a:ext cx="1883833" cy="19399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2095500"/>
            <a:ext cx="9821333" cy="35052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3"/>
            <a:ext cx="7792142" cy="87629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9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1" y="5077871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5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5" y="889000"/>
            <a:ext cx="9821333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5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5" y="889000"/>
            <a:ext cx="9821333" cy="4064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5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1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5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5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  <p:sldLayoutId id="2147484870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risleyc@dwellcc.or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God’s Peace in an </a:t>
            </a:r>
            <a:br>
              <a:rPr lang="en-US" sz="7200" dirty="0">
                <a:ea typeface="ＭＳ Ｐゴシック" pitchFamily="34" charset="-128"/>
              </a:rPr>
            </a:br>
            <a:r>
              <a:rPr lang="en-US" sz="7200" dirty="0">
                <a:ea typeface="ＭＳ Ｐゴシック" pitchFamily="34" charset="-128"/>
              </a:rPr>
              <a:t>Age of Anxiety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30729" y="3848100"/>
            <a:ext cx="8297333" cy="1460500"/>
          </a:xfrm>
        </p:spPr>
        <p:txBody>
          <a:bodyPr/>
          <a:lstStyle/>
          <a:p>
            <a:r>
              <a:rPr lang="en-US" sz="4800" dirty="0">
                <a:ea typeface="ＭＳ Ｐゴシック" pitchFamily="34" charset="-128"/>
              </a:rPr>
              <a:t>XSI 2024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John 14:27 – “Peace I leave with you, my peace I give you.”</a:t>
            </a:r>
          </a:p>
          <a:p>
            <a:r>
              <a:rPr lang="en-US" sz="4000" dirty="0"/>
              <a:t>Peace: we usually define it as </a:t>
            </a:r>
            <a:r>
              <a:rPr lang="en-US" sz="4000" i="1" dirty="0"/>
              <a:t>absence</a:t>
            </a:r>
            <a:r>
              <a:rPr lang="en-US" sz="4000" dirty="0"/>
              <a:t> of:</a:t>
            </a:r>
            <a:endParaRPr lang="en-US" sz="4000" i="1" dirty="0"/>
          </a:p>
          <a:p>
            <a:pPr marL="571500" indent="-571500">
              <a:buFontTx/>
              <a:buChar char="-"/>
            </a:pPr>
            <a:r>
              <a:rPr lang="en-US" sz="4000" dirty="0"/>
              <a:t>anxious thoughts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stress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conflict</a:t>
            </a:r>
          </a:p>
          <a:p>
            <a:pPr marL="0" indent="0"/>
            <a:r>
              <a:rPr lang="en-US" sz="4000" dirty="0"/>
              <a:t>It is also the </a:t>
            </a:r>
            <a:r>
              <a:rPr lang="en-US" sz="4000" i="1" dirty="0"/>
              <a:t>presence</a:t>
            </a:r>
            <a:r>
              <a:rPr lang="en-US" sz="4000" dirty="0"/>
              <a:t> of joy and contentment</a:t>
            </a:r>
          </a:p>
        </p:txBody>
      </p:sp>
    </p:spTree>
    <p:extLst>
      <p:ext uri="{BB962C8B-B14F-4D97-AF65-F5344CB8AC3E}">
        <p14:creationId xmlns:p14="http://schemas.microsoft.com/office/powerpoint/2010/main" val="22847076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John 14:27 – “Peace I leave with you, my peace I give you.”</a:t>
            </a:r>
          </a:p>
          <a:p>
            <a:r>
              <a:rPr lang="en-US" sz="4000" dirty="0"/>
              <a:t>Peace: from something besides our circumstances</a:t>
            </a:r>
          </a:p>
          <a:p>
            <a:r>
              <a:rPr lang="en-US" sz="400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9A10F20-8FBA-4069-904A-86783E51BB40}"/>
              </a:ext>
            </a:extLst>
          </p:cNvPr>
          <p:cNvSpPr/>
          <p:nvPr/>
        </p:nvSpPr>
        <p:spPr bwMode="auto">
          <a:xfrm>
            <a:off x="169332" y="4241338"/>
            <a:ext cx="91778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Philippians 4:11 – I have learned to be content whatever the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7377907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John 14:27 – “Peace I leave with you, my peace I give you.”</a:t>
            </a:r>
          </a:p>
          <a:p>
            <a:r>
              <a:rPr lang="en-US" sz="4000" dirty="0"/>
              <a:t>Peace: from something besides our circumstances</a:t>
            </a:r>
          </a:p>
          <a:p>
            <a:r>
              <a:rPr lang="en-US" sz="4000" dirty="0"/>
              <a:t>Shalom</a:t>
            </a:r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34639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Shalom: We call it peace, but it means far more than mere peace of mind or a cease-fire between enemies. </a:t>
            </a:r>
          </a:p>
          <a:p>
            <a:r>
              <a:rPr lang="en-US" dirty="0"/>
              <a:t>In the Bible, shalom means </a:t>
            </a:r>
            <a:r>
              <a:rPr lang="en-US" i="1" dirty="0"/>
              <a:t>universal flourishing, wholeness, and delight.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44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AutoNum type="arabicPeriod"/>
            </a:pPr>
            <a:r>
              <a:rPr lang="en-US" sz="4000" dirty="0"/>
              <a:t>Peace with God</a:t>
            </a:r>
          </a:p>
          <a:p>
            <a:pPr marL="742950" indent="-742950">
              <a:buAutoNum type="arabicPeriod"/>
            </a:pPr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0DAFD4E-1911-43B9-9268-E7227692B62E}"/>
              </a:ext>
            </a:extLst>
          </p:cNvPr>
          <p:cNvSpPr/>
          <p:nvPr/>
        </p:nvSpPr>
        <p:spPr bwMode="auto">
          <a:xfrm>
            <a:off x="431800" y="1562100"/>
            <a:ext cx="91778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Romans 5:1 – Therefore since we have been justified by faith, we have peace with God.</a:t>
            </a:r>
          </a:p>
        </p:txBody>
      </p:sp>
    </p:spTree>
    <p:extLst>
      <p:ext uri="{BB962C8B-B14F-4D97-AF65-F5344CB8AC3E}">
        <p14:creationId xmlns:p14="http://schemas.microsoft.com/office/powerpoint/2010/main" val="1200658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AutoNum type="arabicPeriod"/>
            </a:pPr>
            <a:r>
              <a:rPr lang="en-US" sz="4000" dirty="0"/>
              <a:t>Peace with God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Opposite: insecurity &amp; stress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God is now my Father who </a:t>
            </a:r>
            <a:r>
              <a:rPr lang="en-US" sz="4400" dirty="0"/>
              <a:t>l</a:t>
            </a:r>
            <a:r>
              <a:rPr lang="en-US" sz="4000" dirty="0"/>
              <a:t>oves me unconditionally</a:t>
            </a:r>
          </a:p>
        </p:txBody>
      </p:sp>
    </p:spTree>
    <p:extLst>
      <p:ext uri="{BB962C8B-B14F-4D97-AF65-F5344CB8AC3E}">
        <p14:creationId xmlns:p14="http://schemas.microsoft.com/office/powerpoint/2010/main" val="35924837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Our basic psychological problem is trying to be what we are not, and trying to carry what we cannot carry.</a:t>
            </a:r>
          </a:p>
        </p:txBody>
      </p:sp>
    </p:spTree>
    <p:extLst>
      <p:ext uri="{BB962C8B-B14F-4D97-AF65-F5344CB8AC3E}">
        <p14:creationId xmlns:p14="http://schemas.microsoft.com/office/powerpoint/2010/main" val="807107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AutoNum type="arabicPeriod"/>
            </a:pPr>
            <a:r>
              <a:rPr lang="en-US" sz="4000" dirty="0"/>
              <a:t>Peace with God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Opposite: insecurity &amp; stress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God is now my Father who </a:t>
            </a:r>
            <a:r>
              <a:rPr lang="en-US" sz="4400" dirty="0"/>
              <a:t>l</a:t>
            </a:r>
            <a:r>
              <a:rPr lang="en-US" sz="4000" dirty="0"/>
              <a:t>oves me unconditionally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How much stress comes from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Trying to prove myself?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Trying to please others?</a:t>
            </a:r>
          </a:p>
          <a:p>
            <a:pPr marL="571500" indent="-571500">
              <a:buFontTx/>
              <a:buChar char="-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7590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AutoNum type="arabicPeriod"/>
            </a:pPr>
            <a:r>
              <a:rPr lang="en-US" sz="4000" dirty="0"/>
              <a:t>Peace with God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Opposite: insecurity &amp; stress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God is now my Father who </a:t>
            </a:r>
            <a:r>
              <a:rPr lang="en-US" sz="4400" dirty="0"/>
              <a:t>l</a:t>
            </a:r>
            <a:r>
              <a:rPr lang="en-US" sz="4000" dirty="0"/>
              <a:t>oves me unconditionally</a:t>
            </a:r>
          </a:p>
          <a:p>
            <a:pPr marL="571500" indent="-571500">
              <a:buFontTx/>
              <a:buChar char="-"/>
            </a:pPr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5AE771F-5AE4-4789-B875-37C50BD789BE}"/>
              </a:ext>
            </a:extLst>
          </p:cNvPr>
          <p:cNvSpPr/>
          <p:nvPr/>
        </p:nvSpPr>
        <p:spPr bwMode="auto">
          <a:xfrm>
            <a:off x="169332" y="3543300"/>
            <a:ext cx="9177865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Hebrews 13:5 – Be content with what you have, because God has said, “Never will I leave you, Never will I forsake you.”</a:t>
            </a:r>
          </a:p>
        </p:txBody>
      </p:sp>
    </p:spTree>
    <p:extLst>
      <p:ext uri="{BB962C8B-B14F-4D97-AF65-F5344CB8AC3E}">
        <p14:creationId xmlns:p14="http://schemas.microsoft.com/office/powerpoint/2010/main" val="29674972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Peace with self</a:t>
            </a:r>
          </a:p>
          <a:p>
            <a:pPr marL="0" indent="0"/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29E6B6B-4FC1-4A65-A191-B3CEEE12852A}"/>
              </a:ext>
            </a:extLst>
          </p:cNvPr>
          <p:cNvSpPr/>
          <p:nvPr/>
        </p:nvSpPr>
        <p:spPr bwMode="auto">
          <a:xfrm>
            <a:off x="355600" y="1714500"/>
            <a:ext cx="9177865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Philippians 4:7 –The peace of God, which surpasses understanding, will guard your hearts and your minds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323488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John 14:1 – “Don’t let your hearts be troubled.”</a:t>
            </a:r>
          </a:p>
          <a:p>
            <a:r>
              <a:rPr lang="en-US" sz="4400" dirty="0"/>
              <a:t>John 14:27 – “Peace I leave with you, my peace I give you. I do not give to you as the world gives. </a:t>
            </a:r>
          </a:p>
          <a:p>
            <a:r>
              <a:rPr lang="en-US" sz="4400" dirty="0"/>
              <a:t>Do not let your hearts be troubled and do not be afraid.”</a:t>
            </a:r>
          </a:p>
        </p:txBody>
      </p:sp>
    </p:spTree>
    <p:extLst>
      <p:ext uri="{BB962C8B-B14F-4D97-AF65-F5344CB8AC3E}">
        <p14:creationId xmlns:p14="http://schemas.microsoft.com/office/powerpoint/2010/main" val="1356558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Peace with 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Opposite: anxiety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have someone bigger and more capable than myself to rely on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EF98F1B-5CAA-41D2-8074-61257EADD452}"/>
              </a:ext>
            </a:extLst>
          </p:cNvPr>
          <p:cNvSpPr/>
          <p:nvPr/>
        </p:nvSpPr>
        <p:spPr bwMode="auto">
          <a:xfrm>
            <a:off x="169332" y="3543300"/>
            <a:ext cx="91778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Philippians 4:6 – Don’t be anxious about anything, [but pray]</a:t>
            </a:r>
          </a:p>
        </p:txBody>
      </p:sp>
    </p:spTree>
    <p:extLst>
      <p:ext uri="{BB962C8B-B14F-4D97-AF65-F5344CB8AC3E}">
        <p14:creationId xmlns:p14="http://schemas.microsoft.com/office/powerpoint/2010/main" val="6471118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Peace with 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Opposite: anxiety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have someone bigger and more capable than myself to rely on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EF98F1B-5CAA-41D2-8074-61257EADD452}"/>
              </a:ext>
            </a:extLst>
          </p:cNvPr>
          <p:cNvSpPr/>
          <p:nvPr/>
        </p:nvSpPr>
        <p:spPr bwMode="auto">
          <a:xfrm>
            <a:off x="169332" y="3543300"/>
            <a:ext cx="9482668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 14:12 – There is a way that seems right to a person, but in the end it leads to death.</a:t>
            </a:r>
          </a:p>
        </p:txBody>
      </p:sp>
    </p:spTree>
    <p:extLst>
      <p:ext uri="{BB962C8B-B14F-4D97-AF65-F5344CB8AC3E}">
        <p14:creationId xmlns:p14="http://schemas.microsoft.com/office/powerpoint/2010/main" val="303116538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Peace with 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Opposite: anxiety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have someone bigger and more capable than myself to rely on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EF98F1B-5CAA-41D2-8074-61257EADD452}"/>
              </a:ext>
            </a:extLst>
          </p:cNvPr>
          <p:cNvSpPr/>
          <p:nvPr/>
        </p:nvSpPr>
        <p:spPr bwMode="auto">
          <a:xfrm>
            <a:off x="169332" y="3543300"/>
            <a:ext cx="9482668" cy="1261884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 3:5-6 – Trust in the Lord with all your heart and do not be wise in your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358398779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Peace with 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Opposite: anxiety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I have someone bigger and more capable than myself to rely on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EF98F1B-5CAA-41D2-8074-61257EADD452}"/>
              </a:ext>
            </a:extLst>
          </p:cNvPr>
          <p:cNvSpPr/>
          <p:nvPr/>
        </p:nvSpPr>
        <p:spPr bwMode="auto">
          <a:xfrm>
            <a:off x="169332" y="3543300"/>
            <a:ext cx="9482668" cy="1261884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 3:5-6 – In all your ways submit to him, and he will make your paths straight.</a:t>
            </a:r>
          </a:p>
        </p:txBody>
      </p:sp>
    </p:spTree>
    <p:extLst>
      <p:ext uri="{BB962C8B-B14F-4D97-AF65-F5344CB8AC3E}">
        <p14:creationId xmlns:p14="http://schemas.microsoft.com/office/powerpoint/2010/main" val="234914626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Peace with others</a:t>
            </a:r>
          </a:p>
          <a:p>
            <a:pPr marL="0" indent="0"/>
            <a:endParaRPr lang="en-US" sz="4000" dirty="0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F3A9E8C-04FF-45F8-8DA6-7A1ADB8756EC}"/>
              </a:ext>
            </a:extLst>
          </p:cNvPr>
          <p:cNvSpPr/>
          <p:nvPr/>
        </p:nvSpPr>
        <p:spPr bwMode="auto">
          <a:xfrm>
            <a:off x="431800" y="1562100"/>
            <a:ext cx="9177865" cy="255454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Colossians 3:15 – Let the peace of Christ rule in your hearts, since as members of one body you were called to peace. And be thankful.</a:t>
            </a:r>
          </a:p>
        </p:txBody>
      </p:sp>
    </p:spTree>
    <p:extLst>
      <p:ext uri="{BB962C8B-B14F-4D97-AF65-F5344CB8AC3E}">
        <p14:creationId xmlns:p14="http://schemas.microsoft.com/office/powerpoint/2010/main" val="3576736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Peace with others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 = conflict, alienation/loneliness</a:t>
            </a:r>
          </a:p>
        </p:txBody>
      </p:sp>
    </p:spTree>
    <p:extLst>
      <p:ext uri="{BB962C8B-B14F-4D97-AF65-F5344CB8AC3E}">
        <p14:creationId xmlns:p14="http://schemas.microsoft.com/office/powerpoint/2010/main" val="575696817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When our margin is depleted and our reserves are gone, we shift emphasis. </a:t>
            </a:r>
          </a:p>
          <a:p>
            <a:r>
              <a:rPr lang="en-US" dirty="0"/>
              <a:t>Instead of being compassionate and caring in our attitude, we become apathetic or rude. Instead of being outward focused in our service, we become self-protective. </a:t>
            </a:r>
          </a:p>
        </p:txBody>
      </p:sp>
    </p:spTree>
    <p:extLst>
      <p:ext uri="{BB962C8B-B14F-4D97-AF65-F5344CB8AC3E}">
        <p14:creationId xmlns:p14="http://schemas.microsoft.com/office/powerpoint/2010/main" val="42652993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Many well-intentioned homes are exhausted and overwhelmed, driven by powerful cultural forces. </a:t>
            </a:r>
          </a:p>
          <a:p>
            <a:r>
              <a:rPr lang="en-US" dirty="0"/>
              <a:t>Families live on a treadmill, are besieged by routine panic, and are run over by high-speed good intentions. </a:t>
            </a:r>
          </a:p>
        </p:txBody>
      </p:sp>
    </p:spTree>
    <p:extLst>
      <p:ext uri="{BB962C8B-B14F-4D97-AF65-F5344CB8AC3E}">
        <p14:creationId xmlns:p14="http://schemas.microsoft.com/office/powerpoint/2010/main" val="5344993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Stress levels in parents often flow downhill, engulfing the kids. </a:t>
            </a:r>
          </a:p>
        </p:txBody>
      </p:sp>
    </p:spTree>
    <p:extLst>
      <p:ext uri="{BB962C8B-B14F-4D97-AF65-F5344CB8AC3E}">
        <p14:creationId xmlns:p14="http://schemas.microsoft.com/office/powerpoint/2010/main" val="1977272181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Peace with others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 = conflict, alienation/loneliness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Distracted</a:t>
            </a:r>
          </a:p>
        </p:txBody>
      </p:sp>
    </p:spTree>
    <p:extLst>
      <p:ext uri="{BB962C8B-B14F-4D97-AF65-F5344CB8AC3E}">
        <p14:creationId xmlns:p14="http://schemas.microsoft.com/office/powerpoint/2010/main" val="122698610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People are searching for peace. Our culture is not doing well.</a:t>
            </a:r>
          </a:p>
          <a:p>
            <a:r>
              <a:rPr lang="en-US" sz="4000" dirty="0"/>
              <a:t>From National Library of Medicine measures of anxiety:</a:t>
            </a:r>
          </a:p>
        </p:txBody>
      </p:sp>
    </p:spTree>
    <p:extLst>
      <p:ext uri="{BB962C8B-B14F-4D97-AF65-F5344CB8AC3E}">
        <p14:creationId xmlns:p14="http://schemas.microsoft.com/office/powerpoint/2010/main" val="19311193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Pew Research has found that </a:t>
            </a:r>
            <a:r>
              <a:rPr lang="en-US" u="sng" dirty="0"/>
              <a:t>17%</a:t>
            </a:r>
            <a:r>
              <a:rPr lang="en-US" dirty="0"/>
              <a:t> of American parents report that they are </a:t>
            </a:r>
            <a:r>
              <a:rPr lang="en-US" i="1" dirty="0"/>
              <a:t>often</a:t>
            </a:r>
            <a:r>
              <a:rPr lang="en-US" dirty="0"/>
              <a:t> distracted by their phone when spending time with their child, </a:t>
            </a:r>
          </a:p>
          <a:p>
            <a:r>
              <a:rPr lang="en-US" dirty="0"/>
              <a:t>with another </a:t>
            </a:r>
            <a:r>
              <a:rPr lang="en-US" u="sng" dirty="0"/>
              <a:t>52%</a:t>
            </a:r>
            <a:r>
              <a:rPr lang="en-US" dirty="0"/>
              <a:t> saying they are </a:t>
            </a:r>
            <a:r>
              <a:rPr lang="en-US" i="1" dirty="0"/>
              <a:t>sometimes</a:t>
            </a:r>
            <a:r>
              <a:rPr lang="en-US" dirty="0"/>
              <a:t> distracted. </a:t>
            </a:r>
          </a:p>
        </p:txBody>
      </p:sp>
    </p:spTree>
    <p:extLst>
      <p:ext uri="{BB962C8B-B14F-4D97-AF65-F5344CB8AC3E}">
        <p14:creationId xmlns:p14="http://schemas.microsoft.com/office/powerpoint/2010/main" val="70374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Peace with others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Opposite = conflict, alienation/loneliness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Because of my peace with God and my peace of heart, I am freed up to love others</a:t>
            </a:r>
          </a:p>
        </p:txBody>
      </p:sp>
    </p:spTree>
    <p:extLst>
      <p:ext uri="{BB962C8B-B14F-4D97-AF65-F5344CB8AC3E}">
        <p14:creationId xmlns:p14="http://schemas.microsoft.com/office/powerpoint/2010/main" val="1174856491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Dimensions of Peace</a:t>
            </a:r>
          </a:p>
          <a:p>
            <a:pPr marL="742950" indent="-742950">
              <a:buAutoNum type="arabicPeriod"/>
            </a:pPr>
            <a:r>
              <a:rPr lang="en-US" sz="4000" dirty="0"/>
              <a:t>Peace with God</a:t>
            </a:r>
          </a:p>
          <a:p>
            <a:pPr marL="742950" indent="-742950">
              <a:buAutoNum type="arabicPeriod"/>
            </a:pPr>
            <a:r>
              <a:rPr lang="en-US" sz="4000" dirty="0"/>
              <a:t>Peace with self</a:t>
            </a:r>
          </a:p>
          <a:p>
            <a:pPr marL="742950" indent="-742950">
              <a:buAutoNum type="arabicPeriod"/>
            </a:pPr>
            <a:r>
              <a:rPr lang="en-US" sz="4000" dirty="0"/>
              <a:t>Peace with others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557098E5-C806-406D-B982-B83B62D9EFC4}"/>
              </a:ext>
            </a:extLst>
          </p:cNvPr>
          <p:cNvSpPr/>
          <p:nvPr/>
        </p:nvSpPr>
        <p:spPr bwMode="auto">
          <a:xfrm>
            <a:off x="169334" y="3009900"/>
            <a:ext cx="4682066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do we find these?</a:t>
            </a:r>
          </a:p>
        </p:txBody>
      </p:sp>
    </p:spTree>
    <p:extLst>
      <p:ext uri="{BB962C8B-B14F-4D97-AF65-F5344CB8AC3E}">
        <p14:creationId xmlns:p14="http://schemas.microsoft.com/office/powerpoint/2010/main" val="1373150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God is a God of order, peace, depth, and contentment, </a:t>
            </a:r>
          </a:p>
          <a:p>
            <a:r>
              <a:rPr lang="en-US" dirty="0"/>
              <a:t>not irritability, frustration, disorganization, and burnout.</a:t>
            </a:r>
          </a:p>
        </p:txBody>
      </p:sp>
    </p:spTree>
    <p:extLst>
      <p:ext uri="{BB962C8B-B14F-4D97-AF65-F5344CB8AC3E}">
        <p14:creationId xmlns:p14="http://schemas.microsoft.com/office/powerpoint/2010/main" val="30784885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AutoNum type="arabicPeriod"/>
            </a:pPr>
            <a:r>
              <a:rPr lang="en-US" sz="4000" dirty="0"/>
              <a:t>Your relationship with God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BDE985-DF88-43F4-8C1B-3CD49B15E6AE}"/>
              </a:ext>
            </a:extLst>
          </p:cNvPr>
          <p:cNvSpPr/>
          <p:nvPr/>
        </p:nvSpPr>
        <p:spPr bwMode="auto">
          <a:xfrm>
            <a:off x="431800" y="1562100"/>
            <a:ext cx="9177865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Isaiah 26:3 – </a:t>
            </a:r>
            <a:r>
              <a:rPr lang="en-US" dirty="0">
                <a:latin typeface="+mn-lt"/>
              </a:rPr>
              <a:t>You will keep in perfect peace all who trust you, all whose thoughts are fixed on you!</a:t>
            </a:r>
            <a:endParaRPr lang="en-US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516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Focusing your attention and meditating have been found to reduce depression and anxiety…</a:t>
            </a:r>
          </a:p>
          <a:p>
            <a:r>
              <a:rPr lang="en-US" dirty="0"/>
              <a:t>Even brief sessions of mindfulness meditation – 10 minutes each day – have been found to reduce irritability, negative emotions, and stress from external pressures.</a:t>
            </a:r>
          </a:p>
        </p:txBody>
      </p:sp>
    </p:spTree>
    <p:extLst>
      <p:ext uri="{BB962C8B-B14F-4D97-AF65-F5344CB8AC3E}">
        <p14:creationId xmlns:p14="http://schemas.microsoft.com/office/powerpoint/2010/main" val="3256123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AutoNum type="arabicPeriod"/>
            </a:pPr>
            <a:r>
              <a:rPr lang="en-US" sz="4000" dirty="0"/>
              <a:t>Your relationship with God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BDE985-DF88-43F4-8C1B-3CD49B15E6AE}"/>
              </a:ext>
            </a:extLst>
          </p:cNvPr>
          <p:cNvSpPr/>
          <p:nvPr/>
        </p:nvSpPr>
        <p:spPr bwMode="auto">
          <a:xfrm>
            <a:off x="431800" y="1562100"/>
            <a:ext cx="9177865" cy="1938992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14:27 – </a:t>
            </a:r>
            <a:r>
              <a:rPr lang="en-US" dirty="0">
                <a:latin typeface="+mn-lt"/>
              </a:rPr>
              <a:t>Peace </a:t>
            </a:r>
            <a:r>
              <a:rPr lang="en-US" u="sng" dirty="0">
                <a:latin typeface="+mn-lt"/>
              </a:rPr>
              <a:t>I leave with you</a:t>
            </a:r>
            <a:r>
              <a:rPr lang="en-US" dirty="0">
                <a:latin typeface="+mn-lt"/>
              </a:rPr>
              <a:t>, my peace </a:t>
            </a:r>
            <a:r>
              <a:rPr lang="en-US" u="sng" dirty="0">
                <a:latin typeface="+mn-lt"/>
              </a:rPr>
              <a:t>I give you</a:t>
            </a:r>
            <a:r>
              <a:rPr lang="en-US" dirty="0">
                <a:latin typeface="+mn-lt"/>
              </a:rPr>
              <a:t>. I do not give to you as the world gives.</a:t>
            </a:r>
            <a:endParaRPr lang="en-US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22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Your relationship with yourself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Accept limits. God is infinite. You are not.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BDE985-DF88-43F4-8C1B-3CD49B15E6AE}"/>
              </a:ext>
            </a:extLst>
          </p:cNvPr>
          <p:cNvSpPr/>
          <p:nvPr/>
        </p:nvSpPr>
        <p:spPr bwMode="auto">
          <a:xfrm>
            <a:off x="491067" y="3390900"/>
            <a:ext cx="91778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 4:38 – </a:t>
            </a:r>
            <a:r>
              <a:rPr lang="en-US" dirty="0">
                <a:latin typeface="+mn-lt"/>
              </a:rPr>
              <a:t>Jesus was in the stern, sleeping on a cushion.</a:t>
            </a:r>
            <a:endParaRPr lang="en-US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03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literature of Scripture, wisdom is, broadly speaking, the knowledge of God’s world and the knack of fitting oneself into it. </a:t>
            </a:r>
          </a:p>
        </p:txBody>
      </p:sp>
    </p:spTree>
    <p:extLst>
      <p:ext uri="{BB962C8B-B14F-4D97-AF65-F5344CB8AC3E}">
        <p14:creationId xmlns:p14="http://schemas.microsoft.com/office/powerpoint/2010/main" val="28382699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wise person knows creation. </a:t>
            </a:r>
          </a:p>
          <a:p>
            <a:r>
              <a:rPr lang="en-US" dirty="0"/>
              <a:t>She knows its boundaries and limits, understands its …rhythms,…</a:t>
            </a:r>
          </a:p>
          <a:p>
            <a:r>
              <a:rPr lang="en-US" dirty="0"/>
              <a:t>The wise are always “in order.”</a:t>
            </a:r>
          </a:p>
        </p:txBody>
      </p:sp>
    </p:spTree>
    <p:extLst>
      <p:ext uri="{BB962C8B-B14F-4D97-AF65-F5344CB8AC3E}">
        <p14:creationId xmlns:p14="http://schemas.microsoft.com/office/powerpoint/2010/main" val="1764058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People are searching for peace. Our culture is not doing well.</a:t>
            </a:r>
          </a:p>
          <a:p>
            <a:r>
              <a:rPr lang="en-US" sz="4000" dirty="0"/>
              <a:t>From NIMH: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06588-DD1D-4B3D-8387-9CFF3C714C48}"/>
              </a:ext>
            </a:extLst>
          </p:cNvPr>
          <p:cNvPicPr/>
          <p:nvPr/>
        </p:nvPicPr>
        <p:blipFill rotWithShape="1">
          <a:blip r:embed="rId3"/>
          <a:srcRect l="605" t="1825" r="2233" b="3834"/>
          <a:stretch/>
        </p:blipFill>
        <p:spPr>
          <a:xfrm>
            <a:off x="0" y="762000"/>
            <a:ext cx="8737600" cy="4952999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84D4A-F100-4CB8-94D5-3464358515D6}"/>
              </a:ext>
            </a:extLst>
          </p:cNvPr>
          <p:cNvSpPr/>
          <p:nvPr/>
        </p:nvSpPr>
        <p:spPr bwMode="auto">
          <a:xfrm>
            <a:off x="8439088" y="692483"/>
            <a:ext cx="1524000" cy="70788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18-25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58014D8-2B6E-4B0A-975F-7512B7C6D92E}"/>
              </a:ext>
            </a:extLst>
          </p:cNvPr>
          <p:cNvSpPr/>
          <p:nvPr/>
        </p:nvSpPr>
        <p:spPr bwMode="auto">
          <a:xfrm>
            <a:off x="8439088" y="2048069"/>
            <a:ext cx="1524000" cy="70788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26-34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98F3989-8E35-423B-8377-D056F5F4A770}"/>
              </a:ext>
            </a:extLst>
          </p:cNvPr>
          <p:cNvSpPr/>
          <p:nvPr/>
        </p:nvSpPr>
        <p:spPr bwMode="auto">
          <a:xfrm>
            <a:off x="8481424" y="3049712"/>
            <a:ext cx="1524000" cy="70788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35-49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0305CDA1-5A5B-44AA-A592-78CB8908A873}"/>
              </a:ext>
            </a:extLst>
          </p:cNvPr>
          <p:cNvSpPr/>
          <p:nvPr/>
        </p:nvSpPr>
        <p:spPr bwMode="auto">
          <a:xfrm>
            <a:off x="8481424" y="3981838"/>
            <a:ext cx="1121952" cy="70788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50+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4AAB85F-165D-41BA-BC81-21767028C50F}"/>
              </a:ext>
            </a:extLst>
          </p:cNvPr>
          <p:cNvSpPr/>
          <p:nvPr/>
        </p:nvSpPr>
        <p:spPr bwMode="auto">
          <a:xfrm>
            <a:off x="660400" y="1046426"/>
            <a:ext cx="4800600" cy="70788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“Past month anxiety”</a:t>
            </a:r>
          </a:p>
        </p:txBody>
      </p:sp>
    </p:spTree>
    <p:extLst>
      <p:ext uri="{BB962C8B-B14F-4D97-AF65-F5344CB8AC3E}">
        <p14:creationId xmlns:p14="http://schemas.microsoft.com/office/powerpoint/2010/main" val="1472773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i="1" dirty="0"/>
              <a:t>can</a:t>
            </a:r>
            <a:r>
              <a:rPr lang="en-US" dirty="0"/>
              <a:t> change our limits. </a:t>
            </a:r>
          </a:p>
          <a:p>
            <a:r>
              <a:rPr lang="en-US" dirty="0"/>
              <a:t>Just not very much…</a:t>
            </a:r>
          </a:p>
          <a:p>
            <a:r>
              <a:rPr lang="en-US" dirty="0"/>
              <a:t>Personally, I don’t kick against it too much. </a:t>
            </a:r>
          </a:p>
          <a:p>
            <a:r>
              <a:rPr lang="en-US" dirty="0"/>
              <a:t>God made us this way, and I never try to insult His creation wisdom. </a:t>
            </a:r>
          </a:p>
        </p:txBody>
      </p:sp>
    </p:spTree>
    <p:extLst>
      <p:ext uri="{BB962C8B-B14F-4D97-AF65-F5344CB8AC3E}">
        <p14:creationId xmlns:p14="http://schemas.microsoft.com/office/powerpoint/2010/main" val="24944222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Our greatest accomplishments come not from ourselves anyway but from God working in us. </a:t>
            </a:r>
          </a:p>
          <a:p>
            <a:r>
              <a:rPr lang="en-US" dirty="0"/>
              <a:t>And God has no limits.</a:t>
            </a:r>
          </a:p>
        </p:txBody>
      </p:sp>
    </p:spTree>
    <p:extLst>
      <p:ext uri="{BB962C8B-B14F-4D97-AF65-F5344CB8AC3E}">
        <p14:creationId xmlns:p14="http://schemas.microsoft.com/office/powerpoint/2010/main" val="31260738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Your relationship with yourself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Accept limits. God is infinite. You are not.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Sleep, exercise, a sustainable schedule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Accept personality limits too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2BDE985-DF88-43F4-8C1B-3CD49B15E6AE}"/>
              </a:ext>
            </a:extLst>
          </p:cNvPr>
          <p:cNvSpPr/>
          <p:nvPr/>
        </p:nvSpPr>
        <p:spPr bwMode="auto">
          <a:xfrm>
            <a:off x="491067" y="3390900"/>
            <a:ext cx="91778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 4:38 – </a:t>
            </a:r>
            <a:r>
              <a:rPr lang="en-US" dirty="0">
                <a:latin typeface="+mn-lt"/>
              </a:rPr>
              <a:t>Jesus was in the stern, sleeping on a cushion.</a:t>
            </a:r>
            <a:endParaRPr lang="en-US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1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Your relationship with yourself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Accept limits. God is infinite. You are not.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Sleep, exercise, a sustainable schedule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Accept personality limits too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Perfection vs. reality</a:t>
            </a:r>
          </a:p>
        </p:txBody>
      </p:sp>
    </p:spTree>
    <p:extLst>
      <p:ext uri="{BB962C8B-B14F-4D97-AF65-F5344CB8AC3E}">
        <p14:creationId xmlns:p14="http://schemas.microsoft.com/office/powerpoint/2010/main" val="44514867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Your relationship with yourself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Accept limits. God is infinite. You are not.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Wisdom in arranging my time</a:t>
            </a:r>
          </a:p>
        </p:txBody>
      </p:sp>
    </p:spTree>
    <p:extLst>
      <p:ext uri="{BB962C8B-B14F-4D97-AF65-F5344CB8AC3E}">
        <p14:creationId xmlns:p14="http://schemas.microsoft.com/office/powerpoint/2010/main" val="6232271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Might I be permitted a speculation: </a:t>
            </a:r>
          </a:p>
          <a:p>
            <a:r>
              <a:rPr lang="en-US" dirty="0"/>
              <a:t>If all the [screens] disappeared from the earth, </a:t>
            </a:r>
          </a:p>
          <a:p>
            <a:r>
              <a:rPr lang="en-US" dirty="0"/>
              <a:t>might 75 percent of all our balance problems be solved? </a:t>
            </a:r>
          </a:p>
        </p:txBody>
      </p:sp>
    </p:spTree>
    <p:extLst>
      <p:ext uri="{BB962C8B-B14F-4D97-AF65-F5344CB8AC3E}">
        <p14:creationId xmlns:p14="http://schemas.microsoft.com/office/powerpoint/2010/main" val="31566888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dirty="0"/>
              <a:t>Your relationship with yourself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Accept limits. God is infinite. You are not.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Wisdom in arranging my time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Screen time = constant interruptions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This is your life. </a:t>
            </a:r>
          </a:p>
        </p:txBody>
      </p:sp>
    </p:spTree>
    <p:extLst>
      <p:ext uri="{BB962C8B-B14F-4D97-AF65-F5344CB8AC3E}">
        <p14:creationId xmlns:p14="http://schemas.microsoft.com/office/powerpoint/2010/main" val="35050263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Your relationship with others 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2924C117-CF0C-4B65-8E45-F3D83A003783}"/>
              </a:ext>
            </a:extLst>
          </p:cNvPr>
          <p:cNvSpPr/>
          <p:nvPr/>
        </p:nvSpPr>
        <p:spPr bwMode="auto">
          <a:xfrm>
            <a:off x="355600" y="1943100"/>
            <a:ext cx="9177865" cy="255454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1 Peter 1:22 – </a:t>
            </a:r>
            <a:r>
              <a:rPr lang="en-US" dirty="0">
                <a:latin typeface="+mn-lt"/>
              </a:rPr>
              <a:t>Now that you have purified yourselves by obeying the truth so that you have sincere love for each other, </a:t>
            </a:r>
          </a:p>
          <a:p>
            <a:r>
              <a:rPr lang="en-US" dirty="0">
                <a:latin typeface="+mn-lt"/>
              </a:rPr>
              <a:t>love one another deeply, from the heart.</a:t>
            </a:r>
          </a:p>
        </p:txBody>
      </p:sp>
    </p:spTree>
    <p:extLst>
      <p:ext uri="{BB962C8B-B14F-4D97-AF65-F5344CB8AC3E}">
        <p14:creationId xmlns:p14="http://schemas.microsoft.com/office/powerpoint/2010/main" val="37624047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Healthy families…create a margin to facilitate relational well-being. </a:t>
            </a:r>
          </a:p>
          <a:p>
            <a:r>
              <a:rPr lang="en-US" dirty="0"/>
              <a:t>Margin restores what culture has taken away: </a:t>
            </a:r>
          </a:p>
          <a:p>
            <a:r>
              <a:rPr lang="en-US" dirty="0"/>
              <a:t>time to listen, </a:t>
            </a:r>
          </a:p>
          <a:p>
            <a:r>
              <a:rPr lang="en-US" dirty="0"/>
              <a:t>strength to care, </a:t>
            </a:r>
          </a:p>
          <a:p>
            <a:r>
              <a:rPr lang="en-US" dirty="0"/>
              <a:t>space to love.</a:t>
            </a:r>
          </a:p>
        </p:txBody>
      </p:sp>
    </p:spTree>
    <p:extLst>
      <p:ext uri="{BB962C8B-B14F-4D97-AF65-F5344CB8AC3E}">
        <p14:creationId xmlns:p14="http://schemas.microsoft.com/office/powerpoint/2010/main" val="17542948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Your relationship with others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Spend time with others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Lots of time!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FE83599-3A0A-4147-BE7E-DD710CD2E59E}"/>
              </a:ext>
            </a:extLst>
          </p:cNvPr>
          <p:cNvSpPr/>
          <p:nvPr/>
        </p:nvSpPr>
        <p:spPr bwMode="auto">
          <a:xfrm>
            <a:off x="262467" y="2916639"/>
            <a:ext cx="9635065" cy="70788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Acts 2:46 – Every day they continued to meet</a:t>
            </a:r>
            <a:endParaRPr lang="en-US" dirty="0">
              <a:latin typeface="+mn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726F5C-BCAA-43B0-97A3-83C136916F56}"/>
              </a:ext>
            </a:extLst>
          </p:cNvPr>
          <p:cNvSpPr/>
          <p:nvPr/>
        </p:nvSpPr>
        <p:spPr bwMode="auto">
          <a:xfrm>
            <a:off x="178703" y="3924300"/>
            <a:ext cx="96350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Hebrews 10:24 – Let us not giving up on meeting together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12039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Also growing reports of burnout, </a:t>
            </a:r>
          </a:p>
          <a:p>
            <a:r>
              <a:rPr lang="en-US" sz="4000" dirty="0"/>
              <a:t>defined by the WHO as:</a:t>
            </a:r>
          </a:p>
          <a:p>
            <a:r>
              <a:rPr lang="en-US" sz="4800" dirty="0"/>
              <a:t>“</a:t>
            </a:r>
            <a:r>
              <a:rPr lang="en-US" sz="4000" dirty="0"/>
              <a:t>feelings of energy depletion or exhaustion, </a:t>
            </a:r>
          </a:p>
          <a:p>
            <a:r>
              <a:rPr lang="en-US" sz="4000" dirty="0"/>
              <a:t>increased mental distance from one’s job or feelings of negativism or cynicism related to one’s job, </a:t>
            </a:r>
          </a:p>
          <a:p>
            <a:r>
              <a:rPr lang="en-US" sz="4000" dirty="0"/>
              <a:t>and reduced professional efficacy”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64858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People may try to explain away individual results in a Christian life, </a:t>
            </a:r>
          </a:p>
          <a:p>
            <a:r>
              <a:rPr lang="en-US" dirty="0"/>
              <a:t>but love and communication between Christians adds a human dimension which, especially in a day like ours, </a:t>
            </a:r>
          </a:p>
          <a:p>
            <a:r>
              <a:rPr lang="en-US" dirty="0"/>
              <a:t>is not easily explained away.</a:t>
            </a:r>
          </a:p>
        </p:txBody>
      </p:sp>
    </p:spTree>
    <p:extLst>
      <p:ext uri="{BB962C8B-B14F-4D97-AF65-F5344CB8AC3E}">
        <p14:creationId xmlns:p14="http://schemas.microsoft.com/office/powerpoint/2010/main" val="2941464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Areas to Nourish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 sz="4000" dirty="0"/>
              <a:t>Your relationship with others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Spend time with others</a:t>
            </a:r>
          </a:p>
          <a:p>
            <a:pPr marL="971550" lvl="1" indent="-571500">
              <a:buFontTx/>
              <a:buChar char="-"/>
            </a:pPr>
            <a:r>
              <a:rPr lang="en-US" sz="3600" dirty="0"/>
              <a:t>Lots of time!</a:t>
            </a:r>
          </a:p>
          <a:p>
            <a:pPr marL="571500" indent="-571500">
              <a:buFontTx/>
              <a:buChar char="-"/>
            </a:pPr>
            <a:r>
              <a:rPr lang="en-US" sz="4000" dirty="0"/>
              <a:t>Show people a real life, not a curated one </a:t>
            </a:r>
          </a:p>
        </p:txBody>
      </p:sp>
    </p:spTree>
    <p:extLst>
      <p:ext uri="{BB962C8B-B14F-4D97-AF65-F5344CB8AC3E}">
        <p14:creationId xmlns:p14="http://schemas.microsoft.com/office/powerpoint/2010/main" val="3876223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have discovered that… people do not expect Christians to be perfect…</a:t>
            </a:r>
          </a:p>
          <a:p>
            <a:r>
              <a:rPr lang="en-US" dirty="0"/>
              <a:t>They do not expect perfection, but they do expect reality.</a:t>
            </a:r>
          </a:p>
        </p:txBody>
      </p:sp>
    </p:spTree>
    <p:extLst>
      <p:ext uri="{BB962C8B-B14F-4D97-AF65-F5344CB8AC3E}">
        <p14:creationId xmlns:p14="http://schemas.microsoft.com/office/powerpoint/2010/main" val="30144626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John 14:27 – “Peace I leave with you, my peace I give you.”</a:t>
            </a:r>
          </a:p>
          <a:p>
            <a:pPr marL="742950" indent="-742950">
              <a:buAutoNum type="arabicPeriod"/>
            </a:pPr>
            <a:r>
              <a:rPr lang="en-US" sz="4400" dirty="0"/>
              <a:t>Peace with God</a:t>
            </a:r>
          </a:p>
          <a:p>
            <a:pPr marL="742950" indent="-742950">
              <a:buAutoNum type="arabicPeriod"/>
            </a:pPr>
            <a:r>
              <a:rPr lang="en-US" sz="4400" dirty="0"/>
              <a:t>Peace with self</a:t>
            </a:r>
          </a:p>
          <a:p>
            <a:pPr marL="742950" indent="-742950">
              <a:buAutoNum type="arabicPeriod"/>
            </a:pPr>
            <a:r>
              <a:rPr lang="en-US" sz="4400" dirty="0"/>
              <a:t>Peace with others</a:t>
            </a:r>
          </a:p>
          <a:p>
            <a:endParaRPr lang="en-US" sz="44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DF8270A-2EA1-46E0-94D3-D5DDD659BBF9}"/>
              </a:ext>
            </a:extLst>
          </p:cNvPr>
          <p:cNvSpPr/>
          <p:nvPr/>
        </p:nvSpPr>
        <p:spPr bwMode="auto">
          <a:xfrm>
            <a:off x="5308599" y="1028700"/>
            <a:ext cx="4682066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are real, these are what people are looking for – we can live them out so that we can tell people where to find them.</a:t>
            </a:r>
          </a:p>
        </p:txBody>
      </p:sp>
    </p:spTree>
    <p:extLst>
      <p:ext uri="{BB962C8B-B14F-4D97-AF65-F5344CB8AC3E}">
        <p14:creationId xmlns:p14="http://schemas.microsoft.com/office/powerpoint/2010/main" val="1012929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world has a right to look upon us and make a judgment…</a:t>
            </a:r>
          </a:p>
        </p:txBody>
      </p:sp>
    </p:spTree>
    <p:extLst>
      <p:ext uri="{BB962C8B-B14F-4D97-AF65-F5344CB8AC3E}">
        <p14:creationId xmlns:p14="http://schemas.microsoft.com/office/powerpoint/2010/main" val="1170121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final apologetic, along with the rational, logical defense and presentation,</a:t>
            </a:r>
          </a:p>
          <a:p>
            <a:r>
              <a:rPr lang="en-US" dirty="0"/>
              <a:t>is </a:t>
            </a:r>
            <a:r>
              <a:rPr lang="en-US" i="1" dirty="0"/>
              <a:t>what the world sees</a:t>
            </a:r>
            <a:r>
              <a:rPr lang="en-US" dirty="0"/>
              <a:t> </a:t>
            </a:r>
          </a:p>
          <a:p>
            <a:r>
              <a:rPr lang="en-US" dirty="0"/>
              <a:t>in the individual Christian </a:t>
            </a:r>
          </a:p>
          <a:p>
            <a:r>
              <a:rPr lang="en-US" dirty="0"/>
              <a:t>and in our corporate relationships together.</a:t>
            </a:r>
          </a:p>
        </p:txBody>
      </p:sp>
    </p:spTree>
    <p:extLst>
      <p:ext uri="{BB962C8B-B14F-4D97-AF65-F5344CB8AC3E}">
        <p14:creationId xmlns:p14="http://schemas.microsoft.com/office/powerpoint/2010/main" val="6929116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John 14:27 – “Peace I leave with you, my peace I give you.”</a:t>
            </a:r>
          </a:p>
          <a:p>
            <a:pPr marL="742950" indent="-742950">
              <a:buAutoNum type="arabicPeriod"/>
            </a:pPr>
            <a:r>
              <a:rPr lang="en-US" sz="4400" dirty="0"/>
              <a:t>Peace with God</a:t>
            </a:r>
          </a:p>
          <a:p>
            <a:pPr marL="742950" indent="-742950">
              <a:buAutoNum type="arabicPeriod"/>
            </a:pPr>
            <a:r>
              <a:rPr lang="en-US" sz="4400" dirty="0"/>
              <a:t>Peace with self</a:t>
            </a:r>
          </a:p>
          <a:p>
            <a:pPr marL="742950" indent="-742950">
              <a:buAutoNum type="arabicPeriod"/>
            </a:pPr>
            <a:r>
              <a:rPr lang="en-US" sz="4400" dirty="0"/>
              <a:t>Peace with others</a:t>
            </a:r>
          </a:p>
          <a:p>
            <a:endParaRPr lang="en-US" sz="4400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DDF8270A-2EA1-46E0-94D3-D5DDD659BBF9}"/>
              </a:ext>
            </a:extLst>
          </p:cNvPr>
          <p:cNvSpPr/>
          <p:nvPr/>
        </p:nvSpPr>
        <p:spPr bwMode="auto">
          <a:xfrm>
            <a:off x="5308599" y="1028700"/>
            <a:ext cx="4682066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These are real, these are what people are looking for – we can live them out so that we can tell people where to find them.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8C34D30-0503-455E-9610-F5EE5F2E4085}"/>
              </a:ext>
            </a:extLst>
          </p:cNvPr>
          <p:cNvSpPr/>
          <p:nvPr/>
        </p:nvSpPr>
        <p:spPr bwMode="auto">
          <a:xfrm>
            <a:off x="13789" y="4291280"/>
            <a:ext cx="9635065" cy="132343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1 Peter 3:15 – Always be ready to give an explanation for the hope that is in you.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501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Questions?</a:t>
            </a:r>
          </a:p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Comments?</a:t>
            </a:r>
          </a:p>
          <a:p>
            <a:pPr algn="r" eaLnBrk="1" hangingPunct="1"/>
            <a:r>
              <a:rPr lang="en-US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Experiences?</a:t>
            </a:r>
          </a:p>
          <a:p>
            <a:pPr eaLnBrk="1" hangingPunct="1"/>
            <a:endParaRPr lang="en-US" sz="28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eaLnBrk="1" hangingPunct="1"/>
            <a:endParaRPr lang="en-US" sz="34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  <a:hlinkClick r:id="rId3"/>
              </a:rPr>
              <a:t>risleyc@dwellcc.org</a:t>
            </a:r>
            <a:endParaRPr lang="en-US" sz="24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latin typeface="Calibri Light" panose="020F0302020204030204" pitchFamily="34" charset="0"/>
                <a:ea typeface="ＭＳ Ｐゴシック" pitchFamily="34" charset="-128"/>
                <a:cs typeface="Calibri Light" panose="020F0302020204030204" pitchFamily="34" charset="0"/>
              </a:rPr>
              <a:t>Dwellcc.org/teachings</a:t>
            </a:r>
          </a:p>
          <a:p>
            <a:pPr algn="r" eaLnBrk="1" hangingPunct="1">
              <a:lnSpc>
                <a:spcPct val="90000"/>
              </a:lnSpc>
            </a:pPr>
            <a:endParaRPr lang="en-US" sz="2400" dirty="0">
              <a:latin typeface="Calibri Light" panose="020F0302020204030204" pitchFamily="34" charset="0"/>
              <a:ea typeface="ＭＳ Ｐゴシック" pitchFamily="34" charset="-128"/>
              <a:cs typeface="Calibri Light" panose="020F0302020204030204" pitchFamily="34" charset="0"/>
            </a:endParaRP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God’s Peace in an Age of Anxiety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John 14:27 – “Peace I leave with you, my peace I give you.”</a:t>
            </a:r>
          </a:p>
          <a:p>
            <a:r>
              <a:rPr lang="en-US" sz="4000" dirty="0"/>
              <a:t>Today’s workshop:</a:t>
            </a:r>
          </a:p>
          <a:p>
            <a:pPr marL="742950" indent="-742950">
              <a:buAutoNum type="arabicParenR"/>
            </a:pPr>
            <a:r>
              <a:rPr lang="en-US" sz="4000" dirty="0"/>
              <a:t>Define ‘peace’</a:t>
            </a:r>
          </a:p>
          <a:p>
            <a:pPr marL="742950" indent="-742950">
              <a:buAutoNum type="arabicParenR"/>
            </a:pPr>
            <a:r>
              <a:rPr lang="en-US" sz="4000" dirty="0"/>
              <a:t>Suggest some biblical paths to peace</a:t>
            </a:r>
          </a:p>
          <a:p>
            <a:endParaRPr lang="en-US" sz="4000" dirty="0"/>
          </a:p>
          <a:p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48514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John 14:27 – “</a:t>
            </a:r>
            <a:r>
              <a:rPr lang="en-US" sz="4000" u="sng" dirty="0"/>
              <a:t>Peace</a:t>
            </a:r>
            <a:r>
              <a:rPr lang="en-US" sz="4000" dirty="0"/>
              <a:t> I leave with you, my </a:t>
            </a:r>
            <a:r>
              <a:rPr lang="en-US" sz="4000" u="sng" dirty="0"/>
              <a:t>peace</a:t>
            </a:r>
            <a:r>
              <a:rPr lang="en-US" sz="4000" dirty="0"/>
              <a:t> I give you.”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477056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It is worth noting that in the Bible ‘peace’ is given a wider and deeper meaning than in other Greek writings. </a:t>
            </a:r>
          </a:p>
        </p:txBody>
      </p:sp>
    </p:spTree>
    <p:extLst>
      <p:ext uri="{BB962C8B-B14F-4D97-AF65-F5344CB8AC3E}">
        <p14:creationId xmlns:p14="http://schemas.microsoft.com/office/powerpoint/2010/main" val="32131224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077B9-8969-4C96-B5D1-ACD6F955C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For the Greeks (and for us) peace is essentially negative, the absence of war. </a:t>
            </a:r>
          </a:p>
          <a:p>
            <a:r>
              <a:rPr lang="en-US" dirty="0"/>
              <a:t>But for the Hebrews it meant positive blessing, especially a right relationship with God.</a:t>
            </a:r>
          </a:p>
        </p:txBody>
      </p:sp>
    </p:spTree>
    <p:extLst>
      <p:ext uri="{BB962C8B-B14F-4D97-AF65-F5344CB8AC3E}">
        <p14:creationId xmlns:p14="http://schemas.microsoft.com/office/powerpoint/2010/main" val="1220824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1825</Words>
  <Application>Microsoft Office PowerPoint</Application>
  <PresentationFormat>Custom</PresentationFormat>
  <Paragraphs>251</Paragraphs>
  <Slides>57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God’s Peace in an  Age of Anxiety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Peace in an Age of Anxiety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2024-07-28T20:21:33Z</dcterms:created>
  <dcterms:modified xsi:type="dcterms:W3CDTF">2024-07-28T20:21:40Z</dcterms:modified>
</cp:coreProperties>
</file>