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2"/>
  </p:notesMasterIdLst>
  <p:sldIdLst>
    <p:sldId id="1273" r:id="rId2"/>
    <p:sldId id="7322" r:id="rId3"/>
    <p:sldId id="7434" r:id="rId4"/>
    <p:sldId id="7435" r:id="rId5"/>
    <p:sldId id="7436" r:id="rId6"/>
    <p:sldId id="7437" r:id="rId7"/>
    <p:sldId id="7438" r:id="rId8"/>
    <p:sldId id="7490" r:id="rId9"/>
    <p:sldId id="7439" r:id="rId10"/>
    <p:sldId id="7440" r:id="rId11"/>
    <p:sldId id="7441" r:id="rId12"/>
    <p:sldId id="7442" r:id="rId13"/>
    <p:sldId id="7443" r:id="rId14"/>
    <p:sldId id="7488" r:id="rId15"/>
    <p:sldId id="7444" r:id="rId16"/>
    <p:sldId id="7445" r:id="rId17"/>
    <p:sldId id="7446" r:id="rId18"/>
    <p:sldId id="7427" r:id="rId19"/>
    <p:sldId id="7447" r:id="rId20"/>
    <p:sldId id="7448" r:id="rId21"/>
    <p:sldId id="7449" r:id="rId22"/>
    <p:sldId id="7450" r:id="rId23"/>
    <p:sldId id="7451" r:id="rId24"/>
    <p:sldId id="7452" r:id="rId25"/>
    <p:sldId id="7453" r:id="rId26"/>
    <p:sldId id="7454" r:id="rId27"/>
    <p:sldId id="7455" r:id="rId28"/>
    <p:sldId id="7456" r:id="rId29"/>
    <p:sldId id="7457" r:id="rId30"/>
    <p:sldId id="7458" r:id="rId31"/>
    <p:sldId id="7459" r:id="rId32"/>
    <p:sldId id="7460" r:id="rId33"/>
    <p:sldId id="7461" r:id="rId34"/>
    <p:sldId id="7462" r:id="rId35"/>
    <p:sldId id="7463" r:id="rId36"/>
    <p:sldId id="7464" r:id="rId37"/>
    <p:sldId id="7465" r:id="rId38"/>
    <p:sldId id="7466" r:id="rId39"/>
    <p:sldId id="7467" r:id="rId40"/>
    <p:sldId id="7468" r:id="rId41"/>
    <p:sldId id="7469" r:id="rId42"/>
    <p:sldId id="7470" r:id="rId43"/>
    <p:sldId id="7471" r:id="rId44"/>
    <p:sldId id="7472" r:id="rId45"/>
    <p:sldId id="7473" r:id="rId46"/>
    <p:sldId id="7474" r:id="rId47"/>
    <p:sldId id="7475" r:id="rId48"/>
    <p:sldId id="7405" r:id="rId49"/>
    <p:sldId id="7476" r:id="rId50"/>
    <p:sldId id="7478" r:id="rId51"/>
    <p:sldId id="7479" r:id="rId52"/>
    <p:sldId id="7480" r:id="rId53"/>
    <p:sldId id="7481" r:id="rId54"/>
    <p:sldId id="7482" r:id="rId55"/>
    <p:sldId id="7483" r:id="rId56"/>
    <p:sldId id="7484" r:id="rId57"/>
    <p:sldId id="7477" r:id="rId58"/>
    <p:sldId id="7485" r:id="rId59"/>
    <p:sldId id="7486" r:id="rId60"/>
    <p:sldId id="6665" r:id="rId61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1" autoAdjust="0"/>
    <p:restoredTop sz="90887" autoAdjust="0"/>
  </p:normalViewPr>
  <p:slideViewPr>
    <p:cSldViewPr>
      <p:cViewPr varScale="1">
        <p:scale>
          <a:sx n="82" d="100"/>
          <a:sy n="82" d="100"/>
        </p:scale>
        <p:origin x="60" y="11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15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557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895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948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409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462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130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052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22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9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49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5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69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4370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20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23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16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84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346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05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0701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641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044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848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668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939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37086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74"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2150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016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408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59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26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5750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2198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2127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53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027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9808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6334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700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5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46169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741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809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726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695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064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855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080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554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023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96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5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26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“I Am The Resurrection”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John 11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470FF38-F893-EC8F-5B09-336BF8ED9046}"/>
              </a:ext>
            </a:extLst>
          </p:cNvPr>
          <p:cNvSpPr/>
          <p:nvPr/>
        </p:nvSpPr>
        <p:spPr bwMode="auto">
          <a:xfrm>
            <a:off x="22386" y="68167"/>
            <a:ext cx="990721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Better to spend your time at funerals than at parties. After all, everyone dies—so the living should take this to heart.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(Ecclesiastes 7:2)</a:t>
            </a:r>
            <a:endParaRPr lang="en-US" sz="1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Jesus replied, </a:t>
            </a:r>
            <a:br>
              <a:rPr lang="en-US" dirty="0"/>
            </a:br>
            <a:r>
              <a:rPr lang="en-US" dirty="0"/>
              <a:t>“There are twelve hours of daylight every day.</a:t>
            </a:r>
          </a:p>
          <a:p>
            <a:r>
              <a:rPr lang="en-US" dirty="0"/>
              <a:t>During the day people can walk safely. They can see because they have the light of this world.</a:t>
            </a:r>
          </a:p>
          <a:p>
            <a:r>
              <a:rPr lang="en-US" baseline="30000" dirty="0"/>
              <a:t>10 </a:t>
            </a:r>
            <a:r>
              <a:rPr lang="en-US" dirty="0"/>
              <a:t>But at night there is danger of stumbling because they have no light.”</a:t>
            </a:r>
          </a:p>
        </p:txBody>
      </p:sp>
    </p:spTree>
    <p:extLst>
      <p:ext uri="{BB962C8B-B14F-4D97-AF65-F5344CB8AC3E}">
        <p14:creationId xmlns:p14="http://schemas.microsoft.com/office/powerpoint/2010/main" val="3243765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Then he said, “Our friend Lazarus has fallen asleep, but now I will go and wake him up.”</a:t>
            </a:r>
          </a:p>
          <a:p>
            <a:r>
              <a:rPr lang="en-US" baseline="30000" dirty="0"/>
              <a:t>12 </a:t>
            </a:r>
            <a:r>
              <a:rPr lang="en-US" dirty="0"/>
              <a:t>The disciples said, </a:t>
            </a:r>
            <a:br>
              <a:rPr lang="en-US" dirty="0"/>
            </a:br>
            <a:r>
              <a:rPr lang="en-US" dirty="0"/>
              <a:t>“Lord, if he is sleeping, he will soon get better!”</a:t>
            </a:r>
          </a:p>
          <a:p>
            <a:r>
              <a:rPr lang="en-US" baseline="30000" dirty="0"/>
              <a:t>13 </a:t>
            </a:r>
            <a:r>
              <a:rPr lang="en-US" dirty="0"/>
              <a:t>They thought Jesus meant Lazarus was simply sleeping, but Jesus meant Lazarus had died.</a:t>
            </a:r>
          </a:p>
        </p:txBody>
      </p:sp>
    </p:spTree>
    <p:extLst>
      <p:ext uri="{BB962C8B-B14F-4D97-AF65-F5344CB8AC3E}">
        <p14:creationId xmlns:p14="http://schemas.microsoft.com/office/powerpoint/2010/main" val="2539731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So he told them plainly, “Lazarus is dead.</a:t>
            </a:r>
          </a:p>
          <a:p>
            <a:r>
              <a:rPr lang="en-US" baseline="30000" dirty="0"/>
              <a:t>15 </a:t>
            </a:r>
            <a:r>
              <a:rPr lang="en-US" dirty="0"/>
              <a:t>And for your sakes, I’m glad I wasn’t there, </a:t>
            </a:r>
            <a:br>
              <a:rPr lang="en-US" dirty="0"/>
            </a:br>
            <a:r>
              <a:rPr lang="en-US" dirty="0"/>
              <a:t>for now you will really believe. </a:t>
            </a:r>
          </a:p>
          <a:p>
            <a:r>
              <a:rPr lang="en-US" dirty="0"/>
              <a:t>Come, let’s go see him.”</a:t>
            </a:r>
          </a:p>
          <a:p>
            <a:r>
              <a:rPr lang="en-US" baseline="30000" dirty="0"/>
              <a:t>16 </a:t>
            </a:r>
            <a:r>
              <a:rPr lang="en-US" dirty="0"/>
              <a:t>Thomas, nicknamed the Twin, </a:t>
            </a:r>
            <a:br>
              <a:rPr lang="en-US" dirty="0"/>
            </a:br>
            <a:r>
              <a:rPr lang="en-US" dirty="0"/>
              <a:t>said to his fellow disciples,</a:t>
            </a:r>
          </a:p>
          <a:p>
            <a:r>
              <a:rPr lang="en-US" dirty="0"/>
              <a:t>“Let’s go, too—and die with Jesus.”</a:t>
            </a:r>
          </a:p>
        </p:txBody>
      </p:sp>
    </p:spTree>
    <p:extLst>
      <p:ext uri="{BB962C8B-B14F-4D97-AF65-F5344CB8AC3E}">
        <p14:creationId xmlns:p14="http://schemas.microsoft.com/office/powerpoint/2010/main" val="3562295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When Jesus arrived at Bethany, </a:t>
            </a:r>
            <a:br>
              <a:rPr lang="en-US" dirty="0"/>
            </a:br>
            <a:r>
              <a:rPr lang="en-US" dirty="0"/>
              <a:t>he was told that Lazarus had already been </a:t>
            </a:r>
            <a:br>
              <a:rPr lang="en-US" dirty="0"/>
            </a:br>
            <a:r>
              <a:rPr lang="en-US" dirty="0"/>
              <a:t>in his grave for </a:t>
            </a:r>
            <a:r>
              <a:rPr lang="en-US" u="sng" dirty="0"/>
              <a:t>four days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776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Bethany was only a few miles down the road from Jerusalem,</a:t>
            </a:r>
          </a:p>
          <a:p>
            <a:r>
              <a:rPr lang="en-US" baseline="30000" dirty="0"/>
              <a:t>19 </a:t>
            </a:r>
            <a:r>
              <a:rPr lang="en-US" dirty="0"/>
              <a:t>and </a:t>
            </a:r>
            <a:r>
              <a:rPr lang="en-US" u="sng" dirty="0"/>
              <a:t>many of the people</a:t>
            </a:r>
            <a:r>
              <a:rPr lang="en-US" dirty="0"/>
              <a:t> had come </a:t>
            </a:r>
            <a:br>
              <a:rPr lang="en-US" dirty="0"/>
            </a:br>
            <a:r>
              <a:rPr lang="en-US" dirty="0"/>
              <a:t>to console Martha and Mary in their loss. </a:t>
            </a:r>
            <a:br>
              <a:rPr lang="en-US" dirty="0"/>
            </a:br>
            <a:r>
              <a:rPr lang="en-US" sz="2000" i="1" dirty="0"/>
              <a:t>[Mishnah </a:t>
            </a:r>
            <a:r>
              <a:rPr lang="en-US" sz="2000" i="1" dirty="0" err="1"/>
              <a:t>Ketuboth</a:t>
            </a:r>
            <a:r>
              <a:rPr lang="en-US" sz="2000" i="1" dirty="0"/>
              <a:t> 4:4]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93108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When Martha got word that Jesus was coming, she went to meet him.</a:t>
            </a:r>
          </a:p>
          <a:p>
            <a:r>
              <a:rPr lang="en-US" dirty="0"/>
              <a:t>But Mary stayed in the house.</a:t>
            </a:r>
          </a:p>
        </p:txBody>
      </p:sp>
    </p:spTree>
    <p:extLst>
      <p:ext uri="{BB962C8B-B14F-4D97-AF65-F5344CB8AC3E}">
        <p14:creationId xmlns:p14="http://schemas.microsoft.com/office/powerpoint/2010/main" val="4223978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Martha said to Jesus, </a:t>
            </a:r>
            <a:br>
              <a:rPr lang="en-US" dirty="0"/>
            </a:br>
            <a:r>
              <a:rPr lang="en-US" dirty="0"/>
              <a:t>“Lord, if only you had been here, </a:t>
            </a:r>
            <a:br>
              <a:rPr lang="en-US" dirty="0"/>
            </a:br>
            <a:r>
              <a:rPr lang="en-US" dirty="0"/>
              <a:t>my brother would not have died.</a:t>
            </a:r>
          </a:p>
        </p:txBody>
      </p:sp>
    </p:spTree>
    <p:extLst>
      <p:ext uri="{BB962C8B-B14F-4D97-AF65-F5344CB8AC3E}">
        <p14:creationId xmlns:p14="http://schemas.microsoft.com/office/powerpoint/2010/main" val="377241571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Martha said to Jesus,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“Lord, </a:t>
            </a:r>
            <a:r>
              <a:rPr lang="en-US" dirty="0"/>
              <a:t>if only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had been here,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brother would not have died.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9319154-F968-E51F-618E-FC4787512B4D}"/>
              </a:ext>
            </a:extLst>
          </p:cNvPr>
          <p:cNvSpPr/>
          <p:nvPr/>
        </p:nvSpPr>
        <p:spPr bwMode="auto">
          <a:xfrm>
            <a:off x="169334" y="1907179"/>
            <a:ext cx="98213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Death often leaves us wondering “if only”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I have prevented this? If only I…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others have prevented this?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Were there signs? Should I have seen them?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 I make the most of my time with this person?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Anger, regret, guilt, numbness</a:t>
            </a:r>
          </a:p>
        </p:txBody>
      </p:sp>
    </p:spTree>
    <p:extLst>
      <p:ext uri="{BB962C8B-B14F-4D97-AF65-F5344CB8AC3E}">
        <p14:creationId xmlns:p14="http://schemas.microsoft.com/office/powerpoint/2010/main" val="39498094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3-4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Life changes fast.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Life changes in an instant.</a:t>
            </a:r>
          </a:p>
          <a:p>
            <a:r>
              <a:rPr lang="en-US" u="sng" dirty="0">
                <a:latin typeface="Georgia" panose="02040502050405020303" pitchFamily="18" charset="0"/>
              </a:rPr>
              <a:t>You sit down to dinner and life as you know it ends</a:t>
            </a:r>
            <a:r>
              <a:rPr lang="en-US" dirty="0">
                <a:latin typeface="Georgia" panose="02040502050405020303" pitchFamily="18" charset="0"/>
              </a:rPr>
              <a:t>…</a:t>
            </a:r>
          </a:p>
          <a:p>
            <a:r>
              <a:rPr lang="en-US" dirty="0"/>
              <a:t>It was in fact the ordinary nature of everything preceding the event that prevented me from truly believing it had happened…</a:t>
            </a:r>
            <a:endParaRPr lang="en-US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75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People who have recently lost someone have a certain look, recognizable maybe only to those who have seen that look on their own faces…</a:t>
            </a:r>
          </a:p>
          <a:p>
            <a:r>
              <a:rPr lang="en-US" dirty="0"/>
              <a:t>The look is one of extreme vulnerability, nakedness, openness.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667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A man named Lazarus was sick. </a:t>
            </a:r>
          </a:p>
          <a:p>
            <a:r>
              <a:rPr lang="en-US" dirty="0"/>
              <a:t>He lived in Bethany with his sisters, </a:t>
            </a:r>
            <a:br>
              <a:rPr lang="en-US" dirty="0"/>
            </a:br>
            <a:r>
              <a:rPr lang="en-US" dirty="0"/>
              <a:t>Mary and Martha.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1" y="5295900"/>
            <a:ext cx="3421172" cy="329914"/>
          </a:xfrm>
        </p:spPr>
        <p:txBody>
          <a:bodyPr/>
          <a:lstStyle/>
          <a:p>
            <a:r>
              <a:rPr lang="en-US" sz="1100" i="1" dirty="0"/>
              <a:t>C. S. Lewis, A Grief Observed</a:t>
            </a:r>
            <a:br>
              <a:rPr lang="en-US" sz="1100" i="1" dirty="0"/>
            </a:br>
            <a:r>
              <a:rPr lang="en-US" sz="1100" i="1" dirty="0"/>
              <a:t>(HarperCollins, 1996), p. 35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It’s not true that I’m always thinking of H…</a:t>
            </a:r>
          </a:p>
          <a:p>
            <a:r>
              <a:rPr lang="en-US" dirty="0"/>
              <a:t>But the times when I’m not are perhaps my worst.</a:t>
            </a:r>
          </a:p>
          <a:p>
            <a:r>
              <a:rPr lang="en-US" dirty="0"/>
              <a:t>For then, though I have forgotten the reason, </a:t>
            </a:r>
            <a:br>
              <a:rPr lang="en-US" dirty="0"/>
            </a:br>
            <a:r>
              <a:rPr lang="en-US" dirty="0"/>
              <a:t>there is spread over everything a vague sense </a:t>
            </a:r>
            <a:br>
              <a:rPr lang="en-US" dirty="0"/>
            </a:br>
            <a:r>
              <a:rPr lang="en-US" dirty="0"/>
              <a:t>of wrongness…</a:t>
            </a:r>
          </a:p>
        </p:txBody>
      </p:sp>
    </p:spTree>
    <p:extLst>
      <p:ext uri="{BB962C8B-B14F-4D97-AF65-F5344CB8AC3E}">
        <p14:creationId xmlns:p14="http://schemas.microsoft.com/office/powerpoint/2010/main" val="293931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1" y="5295900"/>
            <a:ext cx="3421172" cy="329914"/>
          </a:xfrm>
        </p:spPr>
        <p:txBody>
          <a:bodyPr/>
          <a:lstStyle/>
          <a:p>
            <a:r>
              <a:rPr lang="en-US" sz="1100" i="1" dirty="0"/>
              <a:t>C. S. Lewis, A Grief Observed</a:t>
            </a:r>
            <a:br>
              <a:rPr lang="en-US" sz="1100" i="1" dirty="0"/>
            </a:br>
            <a:r>
              <a:rPr lang="en-US" sz="1100" i="1" dirty="0"/>
              <a:t>(HarperCollins, 1996), p. 47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Thought after thought, feeling after feeling, </a:t>
            </a:r>
            <a:br>
              <a:rPr lang="en-US" dirty="0"/>
            </a:br>
            <a:r>
              <a:rPr lang="en-US" dirty="0"/>
              <a:t>action after action, </a:t>
            </a:r>
            <a:br>
              <a:rPr lang="en-US" dirty="0"/>
            </a:br>
            <a:r>
              <a:rPr lang="en-US" dirty="0"/>
              <a:t>had H. for their object.</a:t>
            </a:r>
          </a:p>
          <a:p>
            <a:r>
              <a:rPr lang="en-US" dirty="0"/>
              <a:t>Now their target is gone…</a:t>
            </a:r>
          </a:p>
        </p:txBody>
      </p:sp>
    </p:spTree>
    <p:extLst>
      <p:ext uri="{BB962C8B-B14F-4D97-AF65-F5344CB8AC3E}">
        <p14:creationId xmlns:p14="http://schemas.microsoft.com/office/powerpoint/2010/main" val="34971761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1" y="5295900"/>
            <a:ext cx="3421172" cy="329914"/>
          </a:xfrm>
        </p:spPr>
        <p:txBody>
          <a:bodyPr/>
          <a:lstStyle/>
          <a:p>
            <a:r>
              <a:rPr lang="en-US" sz="1100" i="1" dirty="0"/>
              <a:t>C. S. Lewis, A Grief Observed</a:t>
            </a:r>
            <a:br>
              <a:rPr lang="en-US" sz="1100" i="1" dirty="0"/>
            </a:br>
            <a:r>
              <a:rPr lang="en-US" sz="1100" i="1" dirty="0"/>
              <a:t>(HarperCollins, 1996), p. 47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So many roads </a:t>
            </a:r>
            <a:br>
              <a:rPr lang="en-US" dirty="0"/>
            </a:br>
            <a:r>
              <a:rPr lang="en-US" dirty="0"/>
              <a:t>lead thought to H.</a:t>
            </a:r>
          </a:p>
          <a:p>
            <a:r>
              <a:rPr lang="en-US" dirty="0"/>
              <a:t>I set out on one of them. </a:t>
            </a:r>
          </a:p>
          <a:p>
            <a:r>
              <a:rPr lang="en-US" dirty="0"/>
              <a:t>But now there’s an impassable </a:t>
            </a:r>
            <a:r>
              <a:rPr lang="en-US" dirty="0" err="1"/>
              <a:t>frontierpost</a:t>
            </a:r>
            <a:r>
              <a:rPr lang="en-US" dirty="0"/>
              <a:t> across it.</a:t>
            </a:r>
          </a:p>
          <a:p>
            <a:r>
              <a:rPr lang="en-US" dirty="0"/>
              <a:t>So many roads once; </a:t>
            </a:r>
            <a:br>
              <a:rPr lang="en-US" dirty="0"/>
            </a:br>
            <a:r>
              <a:rPr lang="en-US" dirty="0"/>
              <a:t>now so many </a:t>
            </a:r>
            <a:r>
              <a:rPr lang="en-US" dirty="0" err="1"/>
              <a:t>culs</a:t>
            </a:r>
            <a:r>
              <a:rPr lang="en-US" dirty="0"/>
              <a:t> de sac.</a:t>
            </a:r>
          </a:p>
        </p:txBody>
      </p:sp>
    </p:spTree>
    <p:extLst>
      <p:ext uri="{BB962C8B-B14F-4D97-AF65-F5344CB8AC3E}">
        <p14:creationId xmlns:p14="http://schemas.microsoft.com/office/powerpoint/2010/main" val="3678611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Martha said to Jesus,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dirty="0"/>
              <a:t>Lord, if only you had been here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brother would not have died.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9319154-F968-E51F-618E-FC4787512B4D}"/>
              </a:ext>
            </a:extLst>
          </p:cNvPr>
          <p:cNvSpPr/>
          <p:nvPr/>
        </p:nvSpPr>
        <p:spPr bwMode="auto">
          <a:xfrm>
            <a:off x="169334" y="1907179"/>
            <a:ext cx="98213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may also leave us asking, “Lord, where were you…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…when she died?”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…when they found the cancer?”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…after the car accident?”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…when I called out to you, when there was still time, and you did nothing?”</a:t>
            </a:r>
          </a:p>
        </p:txBody>
      </p:sp>
    </p:spTree>
    <p:extLst>
      <p:ext uri="{BB962C8B-B14F-4D97-AF65-F5344CB8AC3E}">
        <p14:creationId xmlns:p14="http://schemas.microsoft.com/office/powerpoint/2010/main" val="34213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1" y="5295900"/>
            <a:ext cx="3421172" cy="329914"/>
          </a:xfrm>
        </p:spPr>
        <p:txBody>
          <a:bodyPr/>
          <a:lstStyle/>
          <a:p>
            <a:r>
              <a:rPr lang="en-US" sz="1100" i="1" dirty="0"/>
              <a:t>C. S. Lewis, A Grief Observed</a:t>
            </a:r>
            <a:br>
              <a:rPr lang="en-US" sz="1100" i="1" dirty="0"/>
            </a:br>
            <a:r>
              <a:rPr lang="en-US" sz="1100" i="1" dirty="0"/>
              <a:t>(HarperCollins, 1996), p. 5-7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Meanwhile, where is God? …</a:t>
            </a:r>
          </a:p>
          <a:p>
            <a:r>
              <a:rPr lang="en-US" dirty="0"/>
              <a:t>When you are happy, </a:t>
            </a:r>
            <a:br>
              <a:rPr lang="en-US" dirty="0"/>
            </a:br>
            <a:r>
              <a:rPr lang="en-US" dirty="0"/>
              <a:t>so happy that you have no sense of needing Him…</a:t>
            </a:r>
          </a:p>
          <a:p>
            <a:r>
              <a:rPr lang="en-US" dirty="0"/>
              <a:t>you will be—or so it feels—welcomed with open arms.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44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1" y="5295900"/>
            <a:ext cx="3421172" cy="329914"/>
          </a:xfrm>
        </p:spPr>
        <p:txBody>
          <a:bodyPr/>
          <a:lstStyle/>
          <a:p>
            <a:r>
              <a:rPr lang="en-US" sz="1100" i="1" dirty="0"/>
              <a:t>C. S. Lewis, A Grief Observed</a:t>
            </a:r>
            <a:br>
              <a:rPr lang="en-US" sz="1100" i="1" dirty="0"/>
            </a:br>
            <a:r>
              <a:rPr lang="en-US" sz="1100" i="1" dirty="0"/>
              <a:t>(HarperCollins, 1996), p. 5-7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But go to Him when your need is desperate… </a:t>
            </a:r>
            <a:br>
              <a:rPr lang="en-US" dirty="0"/>
            </a:br>
            <a:r>
              <a:rPr lang="en-US" dirty="0"/>
              <a:t>and what do you find?</a:t>
            </a:r>
          </a:p>
          <a:p>
            <a:r>
              <a:rPr lang="en-US" dirty="0"/>
              <a:t>A door slammed in your face,</a:t>
            </a:r>
          </a:p>
          <a:p>
            <a:r>
              <a:rPr lang="en-US" dirty="0"/>
              <a:t>and a sound of bolting and double bolting on the inside.</a:t>
            </a:r>
          </a:p>
          <a:p>
            <a:r>
              <a:rPr lang="en-US" dirty="0"/>
              <a:t>After that, silence.</a:t>
            </a:r>
          </a:p>
        </p:txBody>
      </p:sp>
    </p:spTree>
    <p:extLst>
      <p:ext uri="{BB962C8B-B14F-4D97-AF65-F5344CB8AC3E}">
        <p14:creationId xmlns:p14="http://schemas.microsoft.com/office/powerpoint/2010/main" val="4061844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1" y="5295900"/>
            <a:ext cx="3421172" cy="329914"/>
          </a:xfrm>
        </p:spPr>
        <p:txBody>
          <a:bodyPr/>
          <a:lstStyle/>
          <a:p>
            <a:r>
              <a:rPr lang="en-US" sz="1100" i="1" dirty="0"/>
              <a:t>C. S. Lewis, A Grief Observed</a:t>
            </a:r>
            <a:br>
              <a:rPr lang="en-US" sz="1100" i="1" dirty="0"/>
            </a:br>
            <a:r>
              <a:rPr lang="en-US" sz="1100" i="1" dirty="0"/>
              <a:t>(HarperCollins, 1996), p. 5-7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21325" cy="5521324"/>
          </a:xfrm>
        </p:spPr>
        <p:txBody>
          <a:bodyPr/>
          <a:lstStyle/>
          <a:p>
            <a:r>
              <a:rPr lang="en-US" dirty="0"/>
              <a:t>You may as well turn away…</a:t>
            </a:r>
          </a:p>
          <a:p>
            <a:r>
              <a:rPr lang="en-US" dirty="0"/>
              <a:t>There are no lights in the windows. It might be an empty house.</a:t>
            </a:r>
          </a:p>
          <a:p>
            <a:r>
              <a:rPr lang="en-US" dirty="0"/>
              <a:t>Was it ever inhabited?</a:t>
            </a:r>
          </a:p>
        </p:txBody>
      </p:sp>
    </p:spTree>
    <p:extLst>
      <p:ext uri="{BB962C8B-B14F-4D97-AF65-F5344CB8AC3E}">
        <p14:creationId xmlns:p14="http://schemas.microsoft.com/office/powerpoint/2010/main" val="15033640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1" y="5295900"/>
            <a:ext cx="3421172" cy="329914"/>
          </a:xfrm>
        </p:spPr>
        <p:txBody>
          <a:bodyPr/>
          <a:lstStyle/>
          <a:p>
            <a:r>
              <a:rPr lang="en-US" sz="1100" i="1" dirty="0"/>
              <a:t>C. S. Lewis, A Grief Observed</a:t>
            </a:r>
            <a:br>
              <a:rPr lang="en-US" sz="1100" i="1" dirty="0"/>
            </a:br>
            <a:r>
              <a:rPr lang="en-US" sz="1100" i="1" dirty="0"/>
              <a:t>(HarperCollins, 1996), p. 5-7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21325" cy="5521324"/>
          </a:xfrm>
        </p:spPr>
        <p:txBody>
          <a:bodyPr/>
          <a:lstStyle/>
          <a:p>
            <a:r>
              <a:rPr lang="en-US" dirty="0"/>
              <a:t>Not that I am (I think) </a:t>
            </a:r>
            <a:br>
              <a:rPr lang="en-US" dirty="0"/>
            </a:br>
            <a:r>
              <a:rPr lang="en-US" dirty="0"/>
              <a:t>in much danger of ceasing </a:t>
            </a:r>
            <a:br>
              <a:rPr lang="en-US" dirty="0"/>
            </a:br>
            <a:r>
              <a:rPr lang="en-US" dirty="0"/>
              <a:t>to believe in God…</a:t>
            </a:r>
          </a:p>
          <a:p>
            <a:r>
              <a:rPr lang="en-US" dirty="0"/>
              <a:t>The conclusion I dread is not ‘So there’s no God after all,’ </a:t>
            </a:r>
          </a:p>
          <a:p>
            <a:r>
              <a:rPr lang="en-US" dirty="0"/>
              <a:t>but ‘So this is what God’s really like. Deceive yourself no longer.’</a:t>
            </a:r>
          </a:p>
        </p:txBody>
      </p:sp>
    </p:spTree>
    <p:extLst>
      <p:ext uri="{BB962C8B-B14F-4D97-AF65-F5344CB8AC3E}">
        <p14:creationId xmlns:p14="http://schemas.microsoft.com/office/powerpoint/2010/main" val="3090854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Martha said to Jesus,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dirty="0"/>
              <a:t>Lord, if only you had been here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brother would not have died.</a:t>
            </a:r>
          </a:p>
          <a:p>
            <a:r>
              <a:rPr lang="en-US" baseline="30000" dirty="0"/>
              <a:t>22 </a:t>
            </a:r>
            <a:r>
              <a:rPr lang="en-US" dirty="0"/>
              <a:t>But even now </a:t>
            </a:r>
            <a:br>
              <a:rPr lang="en-US" dirty="0"/>
            </a:br>
            <a:r>
              <a:rPr lang="en-US" dirty="0"/>
              <a:t>I know that God will give you whatever you ask.”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Jesus told her, “Your brother </a:t>
            </a:r>
            <a:r>
              <a:rPr lang="en-US" u="sng" dirty="0"/>
              <a:t>will rise again</a:t>
            </a:r>
            <a:r>
              <a:rPr lang="en-US" dirty="0"/>
              <a:t>.”</a:t>
            </a:r>
          </a:p>
          <a:p>
            <a:r>
              <a:rPr lang="en-US" baseline="30000" dirty="0"/>
              <a:t>24 </a:t>
            </a:r>
            <a:r>
              <a:rPr lang="en-US" dirty="0"/>
              <a:t>“Yes,” Martha said, “he will rise again</a:t>
            </a:r>
            <a:br>
              <a:rPr lang="en-US" dirty="0"/>
            </a:br>
            <a:r>
              <a:rPr lang="en-US" dirty="0"/>
              <a:t>in the resurrection, at the last day.”</a:t>
            </a:r>
          </a:p>
        </p:txBody>
      </p:sp>
    </p:spTree>
    <p:extLst>
      <p:ext uri="{BB962C8B-B14F-4D97-AF65-F5344CB8AC3E}">
        <p14:creationId xmlns:p14="http://schemas.microsoft.com/office/powerpoint/2010/main" val="1547696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So the two sisters </a:t>
            </a:r>
            <a:r>
              <a:rPr lang="en-US" u="sng" dirty="0"/>
              <a:t>sent a message</a:t>
            </a:r>
            <a:r>
              <a:rPr lang="en-US" dirty="0"/>
              <a:t> to Jesus </a:t>
            </a:r>
          </a:p>
          <a:p>
            <a:r>
              <a:rPr lang="en-US" dirty="0"/>
              <a:t>	telling him, “Lord, your dear friend is very sick.”</a:t>
            </a:r>
          </a:p>
          <a:p>
            <a:r>
              <a:rPr lang="en-US" baseline="30000" dirty="0"/>
              <a:t>4 </a:t>
            </a:r>
            <a:r>
              <a:rPr lang="en-US" dirty="0"/>
              <a:t>But when Jesus heard about it he </a:t>
            </a:r>
            <a:r>
              <a:rPr lang="en-US" u="sng" dirty="0"/>
              <a:t>said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“Lazarus’s sickness will not end in death.</a:t>
            </a:r>
          </a:p>
          <a:p>
            <a:r>
              <a:rPr lang="en-US" dirty="0"/>
              <a:t>No, it happened for the glory of God so that </a:t>
            </a:r>
            <a:br>
              <a:rPr lang="en-US" dirty="0"/>
            </a:br>
            <a:r>
              <a:rPr lang="en-US" dirty="0"/>
              <a:t>the Son of God will receive glory from this.”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610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Jesus told her, </a:t>
            </a:r>
            <a:br>
              <a:rPr lang="en-US" dirty="0"/>
            </a:br>
            <a:r>
              <a:rPr lang="en-US" dirty="0"/>
              <a:t>“I am the resurrection and the life. </a:t>
            </a:r>
          </a:p>
          <a:p>
            <a:r>
              <a:rPr lang="en-US" dirty="0"/>
              <a:t>	Anyone who believes in me will live, </a:t>
            </a:r>
            <a:br>
              <a:rPr lang="en-US" dirty="0"/>
            </a:br>
            <a:r>
              <a:rPr lang="en-US" dirty="0"/>
              <a:t>even after dying.</a:t>
            </a:r>
          </a:p>
          <a:p>
            <a:r>
              <a:rPr lang="en-US" baseline="30000" dirty="0"/>
              <a:t>26 </a:t>
            </a:r>
            <a:r>
              <a:rPr lang="en-US" dirty="0"/>
              <a:t>Everyone who lives in me and believes in me </a:t>
            </a:r>
            <a:br>
              <a:rPr lang="en-US" dirty="0"/>
            </a:br>
            <a:r>
              <a:rPr lang="en-US" dirty="0"/>
              <a:t>will never ever die.</a:t>
            </a:r>
          </a:p>
        </p:txBody>
      </p:sp>
    </p:spTree>
    <p:extLst>
      <p:ext uri="{BB962C8B-B14F-4D97-AF65-F5344CB8AC3E}">
        <p14:creationId xmlns:p14="http://schemas.microsoft.com/office/powerpoint/2010/main" val="3174621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told her,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I am the resurrection and the life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Anyone who believes in me will live,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 after dying.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Everyone who lives in me and believes in me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never ever die.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A0BBDB4-7074-D341-42BE-8D16B8932FB8}"/>
              </a:ext>
            </a:extLst>
          </p:cNvPr>
          <p:cNvSpPr/>
          <p:nvPr/>
        </p:nvSpPr>
        <p:spPr bwMode="auto">
          <a:xfrm>
            <a:off x="355600" y="3695700"/>
            <a:ext cx="9448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one thing to express belief in a resurrection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to believe you’re talking to THE Resurrection?</a:t>
            </a:r>
          </a:p>
        </p:txBody>
      </p:sp>
    </p:spTree>
    <p:extLst>
      <p:ext uri="{BB962C8B-B14F-4D97-AF65-F5344CB8AC3E}">
        <p14:creationId xmlns:p14="http://schemas.microsoft.com/office/powerpoint/2010/main" val="12017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told her,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I am the resurrection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life.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/>
              <a:t>Anyone who believes in me will live, </a:t>
            </a:r>
            <a:br>
              <a:rPr lang="en-US" dirty="0"/>
            </a:br>
            <a:r>
              <a:rPr lang="en-US" dirty="0"/>
              <a:t>even after dying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Everyone who lives in me and believes in me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never ever die.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A0BBDB4-7074-D341-42BE-8D16B8932FB8}"/>
              </a:ext>
            </a:extLst>
          </p:cNvPr>
          <p:cNvSpPr/>
          <p:nvPr/>
        </p:nvSpPr>
        <p:spPr bwMode="auto">
          <a:xfrm>
            <a:off x="355600" y="3695700"/>
            <a:ext cx="9448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day some of you may hear: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“Scott Risley is dead”</a:t>
            </a:r>
          </a:p>
        </p:txBody>
      </p:sp>
    </p:spTree>
    <p:extLst>
      <p:ext uri="{BB962C8B-B14F-4D97-AF65-F5344CB8AC3E}">
        <p14:creationId xmlns:p14="http://schemas.microsoft.com/office/powerpoint/2010/main" val="4188618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told her,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I am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resurrection and </a:t>
            </a:r>
            <a:r>
              <a:rPr lang="en-US" dirty="0"/>
              <a:t>the life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Anyone who believes in me will live,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 after dying.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</a:t>
            </a:r>
            <a:r>
              <a:rPr lang="en-US" dirty="0"/>
              <a:t>Everyone who lives in me and believes in me </a:t>
            </a:r>
            <a:br>
              <a:rPr lang="en-US" dirty="0"/>
            </a:br>
            <a:r>
              <a:rPr lang="en-US" dirty="0"/>
              <a:t>will never ever die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A0BBDB4-7074-D341-42BE-8D16B8932FB8}"/>
              </a:ext>
            </a:extLst>
          </p:cNvPr>
          <p:cNvSpPr/>
          <p:nvPr/>
        </p:nvSpPr>
        <p:spPr bwMode="auto">
          <a:xfrm>
            <a:off x="355600" y="3695700"/>
            <a:ext cx="9448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 possess this endless life now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10:10)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“This sickness will not end in death”</a:t>
            </a:r>
          </a:p>
        </p:txBody>
      </p:sp>
    </p:spTree>
    <p:extLst>
      <p:ext uri="{BB962C8B-B14F-4D97-AF65-F5344CB8AC3E}">
        <p14:creationId xmlns:p14="http://schemas.microsoft.com/office/powerpoint/2010/main" val="965257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told her,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I am the resurrection and the life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Anyone who believes in me will live,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 after dying.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Everyone who lives in me and believes in me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never ever die.</a:t>
            </a:r>
          </a:p>
          <a:p>
            <a:r>
              <a:rPr lang="en-US" dirty="0"/>
              <a:t>Do you </a:t>
            </a:r>
            <a:r>
              <a:rPr lang="en-US" u="sng" dirty="0"/>
              <a:t>believe</a:t>
            </a:r>
            <a:r>
              <a:rPr lang="en-US" dirty="0"/>
              <a:t> this, Martha?”</a:t>
            </a:r>
          </a:p>
        </p:txBody>
      </p:sp>
    </p:spTree>
    <p:extLst>
      <p:ext uri="{BB962C8B-B14F-4D97-AF65-F5344CB8AC3E}">
        <p14:creationId xmlns:p14="http://schemas.microsoft.com/office/powerpoint/2010/main" val="3983765105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“Yes, Lord,” she told him. </a:t>
            </a:r>
          </a:p>
          <a:p>
            <a:r>
              <a:rPr lang="en-US" dirty="0"/>
              <a:t>“I have always believed you are </a:t>
            </a:r>
            <a:br>
              <a:rPr lang="en-US" dirty="0"/>
            </a:br>
            <a:r>
              <a:rPr lang="en-US" dirty="0"/>
              <a:t>the Messiah, </a:t>
            </a:r>
            <a:br>
              <a:rPr lang="en-US" dirty="0"/>
            </a:br>
            <a:r>
              <a:rPr lang="en-US" dirty="0"/>
              <a:t>the Son of God, </a:t>
            </a:r>
            <a:br>
              <a:rPr lang="en-US" dirty="0"/>
            </a:br>
            <a:r>
              <a:rPr lang="en-US" dirty="0"/>
              <a:t>the one who has come into the world from God.”</a:t>
            </a:r>
          </a:p>
          <a:p>
            <a:r>
              <a:rPr lang="en-US" baseline="30000" dirty="0"/>
              <a:t>28 </a:t>
            </a:r>
            <a:r>
              <a:rPr lang="en-US" dirty="0"/>
              <a:t>Then she returned to Mary.</a:t>
            </a:r>
          </a:p>
          <a:p>
            <a:r>
              <a:rPr lang="en-US" dirty="0"/>
              <a:t>She called Mary aside from the mourners and told her, “The Teacher is here and is calling for you.”</a:t>
            </a:r>
          </a:p>
        </p:txBody>
      </p:sp>
    </p:spTree>
    <p:extLst>
      <p:ext uri="{BB962C8B-B14F-4D97-AF65-F5344CB8AC3E}">
        <p14:creationId xmlns:p14="http://schemas.microsoft.com/office/powerpoint/2010/main" val="1205317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29 </a:t>
            </a:r>
            <a:r>
              <a:rPr lang="en-US" dirty="0"/>
              <a:t>So Mary immediately went to him.</a:t>
            </a:r>
          </a:p>
          <a:p>
            <a:r>
              <a:rPr lang="en-US" baseline="30000" dirty="0"/>
              <a:t>30 </a:t>
            </a:r>
            <a:r>
              <a:rPr lang="en-US" dirty="0"/>
              <a:t>Jesus had stayed outside the village, </a:t>
            </a:r>
            <a:br>
              <a:rPr lang="en-US" dirty="0"/>
            </a:br>
            <a:r>
              <a:rPr lang="en-US" dirty="0"/>
              <a:t>at the place where Martha met him.</a:t>
            </a:r>
          </a:p>
          <a:p>
            <a:r>
              <a:rPr lang="en-US" baseline="30000" dirty="0"/>
              <a:t>31 </a:t>
            </a:r>
            <a:r>
              <a:rPr lang="en-US" dirty="0"/>
              <a:t>When the people who were at the house consoling Mary saw her leave so hastily, </a:t>
            </a:r>
          </a:p>
          <a:p>
            <a:r>
              <a:rPr lang="en-US" dirty="0"/>
              <a:t>they assumed she was going to Lazarus’s grave to weep. So they followed her there.</a:t>
            </a:r>
          </a:p>
        </p:txBody>
      </p:sp>
    </p:spTree>
    <p:extLst>
      <p:ext uri="{BB962C8B-B14F-4D97-AF65-F5344CB8AC3E}">
        <p14:creationId xmlns:p14="http://schemas.microsoft.com/office/powerpoint/2010/main" val="3067569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32 </a:t>
            </a:r>
            <a:r>
              <a:rPr lang="en-US" dirty="0"/>
              <a:t>When Mary arrived and saw Jesus, </a:t>
            </a:r>
            <a:br>
              <a:rPr lang="en-US" dirty="0"/>
            </a:br>
            <a:r>
              <a:rPr lang="en-US" dirty="0"/>
              <a:t>she fell at his feet </a:t>
            </a:r>
          </a:p>
          <a:p>
            <a:r>
              <a:rPr lang="en-US" dirty="0"/>
              <a:t>and said, “Lord, if only you had been here, </a:t>
            </a:r>
            <a:br>
              <a:rPr lang="en-US" dirty="0"/>
            </a:br>
            <a:r>
              <a:rPr lang="en-US" dirty="0"/>
              <a:t>my brother would not have died.”</a:t>
            </a:r>
          </a:p>
        </p:txBody>
      </p:sp>
    </p:spTree>
    <p:extLst>
      <p:ext uri="{BB962C8B-B14F-4D97-AF65-F5344CB8AC3E}">
        <p14:creationId xmlns:p14="http://schemas.microsoft.com/office/powerpoint/2010/main" val="540499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33 </a:t>
            </a:r>
            <a:r>
              <a:rPr lang="en-US" dirty="0"/>
              <a:t>When Jesus saw her weeping and </a:t>
            </a:r>
            <a:br>
              <a:rPr lang="en-US" dirty="0"/>
            </a:br>
            <a:r>
              <a:rPr lang="en-US" dirty="0"/>
              <a:t>saw the other people wailing with her,</a:t>
            </a:r>
          </a:p>
          <a:p>
            <a:r>
              <a:rPr lang="en-US" dirty="0"/>
              <a:t>a deep anger welled up within him, </a:t>
            </a:r>
            <a:br>
              <a:rPr lang="en-US" dirty="0"/>
            </a:br>
            <a:r>
              <a:rPr lang="en-US" dirty="0"/>
              <a:t>and he was deeply troubled.</a:t>
            </a:r>
          </a:p>
        </p:txBody>
      </p:sp>
    </p:spTree>
    <p:extLst>
      <p:ext uri="{BB962C8B-B14F-4D97-AF65-F5344CB8AC3E}">
        <p14:creationId xmlns:p14="http://schemas.microsoft.com/office/powerpoint/2010/main" val="2593187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Jesus saw her weeping 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saw the other people wailing with her,</a:t>
            </a:r>
          </a:p>
          <a:p>
            <a:r>
              <a:rPr lang="en-US" dirty="0"/>
              <a:t>a </a:t>
            </a:r>
            <a:r>
              <a:rPr lang="en-US" u="sng" dirty="0"/>
              <a:t>deep anger</a:t>
            </a:r>
            <a:r>
              <a:rPr lang="en-US" dirty="0"/>
              <a:t> welled up within him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he was deeply troubled.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16A6577-705D-3A8E-F382-A0CE1A7B407A}"/>
              </a:ext>
            </a:extLst>
          </p:cNvPr>
          <p:cNvSpPr/>
          <p:nvPr/>
        </p:nvSpPr>
        <p:spPr bwMode="auto">
          <a:xfrm>
            <a:off x="595086" y="25527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to be outraged, furious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Used to describe the snorting of angry horses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does God feel about death?</a:t>
            </a:r>
          </a:p>
        </p:txBody>
      </p:sp>
    </p:spTree>
    <p:extLst>
      <p:ext uri="{BB962C8B-B14F-4D97-AF65-F5344CB8AC3E}">
        <p14:creationId xmlns:p14="http://schemas.microsoft.com/office/powerpoint/2010/main" val="13176326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So although Jesus loved Martha, Mary, and Lazarus,</a:t>
            </a:r>
          </a:p>
          <a:p>
            <a:r>
              <a:rPr lang="en-US" baseline="30000" dirty="0"/>
              <a:t>6 </a:t>
            </a:r>
            <a:r>
              <a:rPr lang="en-US" dirty="0"/>
              <a:t>he stayed where he was for the next two days.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A9159D-4227-0EEA-23A5-8EE1BD2E9B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900" y="429986"/>
            <a:ext cx="2209800" cy="0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2324078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34 </a:t>
            </a:r>
            <a:r>
              <a:rPr lang="en-US" dirty="0"/>
              <a:t>“Where have you put him?” he asked them.</a:t>
            </a:r>
          </a:p>
          <a:p>
            <a:r>
              <a:rPr lang="en-US" dirty="0"/>
              <a:t>They told him, “Lord, come and see.”</a:t>
            </a:r>
          </a:p>
        </p:txBody>
      </p:sp>
    </p:spTree>
    <p:extLst>
      <p:ext uri="{BB962C8B-B14F-4D97-AF65-F5344CB8AC3E}">
        <p14:creationId xmlns:p14="http://schemas.microsoft.com/office/powerpoint/2010/main" val="2738193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35 </a:t>
            </a:r>
            <a:r>
              <a:rPr lang="en-US" dirty="0"/>
              <a:t>Then Jesus wept.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FFF4101-B1E3-1D3A-60DB-15293527BC6A}"/>
              </a:ext>
            </a:extLst>
          </p:cNvPr>
          <p:cNvSpPr/>
          <p:nvPr/>
        </p:nvSpPr>
        <p:spPr bwMode="auto">
          <a:xfrm>
            <a:off x="290286" y="1714500"/>
            <a:ext cx="957942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wailing like the mourners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weeps for the same reason that he is outraged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we wonder how God feels about death…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the God who understands and feels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sorrow and your anger</a:t>
            </a:r>
          </a:p>
        </p:txBody>
      </p:sp>
    </p:spTree>
    <p:extLst>
      <p:ext uri="{BB962C8B-B14F-4D97-AF65-F5344CB8AC3E}">
        <p14:creationId xmlns:p14="http://schemas.microsoft.com/office/powerpoint/2010/main" val="3338052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35 </a:t>
            </a:r>
            <a:r>
              <a:rPr lang="en-US" dirty="0"/>
              <a:t>Then Jesus wept.</a:t>
            </a:r>
          </a:p>
          <a:p>
            <a:r>
              <a:rPr lang="en-US" baseline="30000" dirty="0"/>
              <a:t>36 </a:t>
            </a:r>
            <a:r>
              <a:rPr lang="en-US" dirty="0"/>
              <a:t>So the Jews were saying, </a:t>
            </a:r>
            <a:br>
              <a:rPr lang="en-US" dirty="0"/>
            </a:br>
            <a:r>
              <a:rPr lang="en-US" dirty="0"/>
              <a:t>“See how He loved him!”</a:t>
            </a:r>
          </a:p>
          <a:p>
            <a:r>
              <a:rPr lang="en-US" baseline="30000" dirty="0"/>
              <a:t>37 </a:t>
            </a:r>
            <a:r>
              <a:rPr lang="en-US" dirty="0"/>
              <a:t>But some of them said, </a:t>
            </a:r>
            <a:br>
              <a:rPr lang="en-US" dirty="0"/>
            </a:br>
            <a:r>
              <a:rPr lang="en-US" dirty="0"/>
              <a:t>“Could not this man, who opened the eyes of the blind man, have kept this man also from dying?”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24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38 </a:t>
            </a:r>
            <a:r>
              <a:rPr lang="en-US" dirty="0"/>
              <a:t>Jesus was still angry as he arrived at the tomb, </a:t>
            </a:r>
            <a:br>
              <a:rPr lang="en-US" dirty="0"/>
            </a:br>
            <a:r>
              <a:rPr lang="en-US" dirty="0"/>
              <a:t>a cave with a stone rolled across its entrance.</a:t>
            </a:r>
          </a:p>
          <a:p>
            <a:r>
              <a:rPr lang="en-US" baseline="30000" dirty="0"/>
              <a:t>39 </a:t>
            </a:r>
            <a:r>
              <a:rPr lang="en-US" dirty="0"/>
              <a:t>“Roll the stone aside,” Jesus told them.</a:t>
            </a:r>
          </a:p>
          <a:p>
            <a:r>
              <a:rPr lang="en-US" dirty="0"/>
              <a:t>But Martha, the dead man’s sister, protested, </a:t>
            </a:r>
          </a:p>
          <a:p>
            <a:r>
              <a:rPr lang="en-US" dirty="0"/>
              <a:t>“Lord, he has been dead for four days.</a:t>
            </a:r>
          </a:p>
          <a:p>
            <a:r>
              <a:rPr lang="en-US" u="sng" dirty="0"/>
              <a:t>The smell</a:t>
            </a:r>
            <a:r>
              <a:rPr lang="en-US" dirty="0"/>
              <a:t> will be terrible.”</a:t>
            </a:r>
          </a:p>
        </p:txBody>
      </p:sp>
    </p:spTree>
    <p:extLst>
      <p:ext uri="{BB962C8B-B14F-4D97-AF65-F5344CB8AC3E}">
        <p14:creationId xmlns:p14="http://schemas.microsoft.com/office/powerpoint/2010/main" val="167256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40 </a:t>
            </a:r>
            <a:r>
              <a:rPr lang="en-US" dirty="0"/>
              <a:t>Jesus responded, “Didn’t I tell you </a:t>
            </a:r>
            <a:br>
              <a:rPr lang="en-US" dirty="0"/>
            </a:br>
            <a:r>
              <a:rPr lang="en-US" dirty="0"/>
              <a:t>that you would see God’s glory if you believe?”</a:t>
            </a:r>
          </a:p>
        </p:txBody>
      </p:sp>
    </p:spTree>
    <p:extLst>
      <p:ext uri="{BB962C8B-B14F-4D97-AF65-F5344CB8AC3E}">
        <p14:creationId xmlns:p14="http://schemas.microsoft.com/office/powerpoint/2010/main" val="1103067563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41 </a:t>
            </a:r>
            <a:r>
              <a:rPr lang="en-US" dirty="0"/>
              <a:t>So they rolled the stone aside.</a:t>
            </a:r>
          </a:p>
          <a:p>
            <a:r>
              <a:rPr lang="en-US" dirty="0"/>
              <a:t>Then Jesus looked up to heaven and said, </a:t>
            </a:r>
            <a:br>
              <a:rPr lang="en-US" dirty="0"/>
            </a:br>
            <a:r>
              <a:rPr lang="en-US" dirty="0"/>
              <a:t>“Father, thank you for hearing me.</a:t>
            </a:r>
          </a:p>
          <a:p>
            <a:r>
              <a:rPr lang="en-US" baseline="30000" dirty="0"/>
              <a:t>42 </a:t>
            </a:r>
            <a:r>
              <a:rPr lang="en-US" dirty="0"/>
              <a:t>You always hear me, but I said it out loud </a:t>
            </a:r>
            <a:br>
              <a:rPr lang="en-US" dirty="0"/>
            </a:br>
            <a:r>
              <a:rPr lang="en-US" dirty="0"/>
              <a:t>for the sake of all these people standing here, </a:t>
            </a:r>
            <a:br>
              <a:rPr lang="en-US" dirty="0"/>
            </a:br>
            <a:r>
              <a:rPr lang="en-US" dirty="0"/>
              <a:t>so that they will believe you sent me.”</a:t>
            </a:r>
          </a:p>
        </p:txBody>
      </p:sp>
    </p:spTree>
    <p:extLst>
      <p:ext uri="{BB962C8B-B14F-4D97-AF65-F5344CB8AC3E}">
        <p14:creationId xmlns:p14="http://schemas.microsoft.com/office/powerpoint/2010/main" val="824529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43 </a:t>
            </a:r>
            <a:r>
              <a:rPr lang="en-US" dirty="0"/>
              <a:t>Then Jesus shouted,</a:t>
            </a:r>
          </a:p>
          <a:p>
            <a:r>
              <a:rPr lang="en-US" dirty="0"/>
              <a:t>“Lazarus, </a:t>
            </a:r>
          </a:p>
          <a:p>
            <a:r>
              <a:rPr lang="en-US" dirty="0"/>
              <a:t>		come out!”</a:t>
            </a:r>
          </a:p>
          <a:p>
            <a:r>
              <a:rPr lang="en-US" baseline="30000" dirty="0"/>
              <a:t>44 </a:t>
            </a:r>
            <a:r>
              <a:rPr lang="en-US" dirty="0"/>
              <a:t>And the dead man came out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8146D5D0-7404-A975-AFF1-8066A9AFD69E}"/>
              </a:ext>
            </a:extLst>
          </p:cNvPr>
          <p:cNvSpPr/>
          <p:nvPr/>
        </p:nvSpPr>
        <p:spPr bwMode="auto">
          <a:xfrm>
            <a:off x="605972" y="3162300"/>
            <a:ext cx="896982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Indeed, the time is coming when all the dead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their graves will hear the voice of God’s Son,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they will rise again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5:28-29)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43 </a:t>
            </a:r>
            <a:r>
              <a:rPr lang="en-US" dirty="0"/>
              <a:t>Then Jesus shouted,</a:t>
            </a:r>
          </a:p>
          <a:p>
            <a:r>
              <a:rPr lang="en-US" dirty="0"/>
              <a:t>“Lazarus, </a:t>
            </a:r>
          </a:p>
          <a:p>
            <a:r>
              <a:rPr lang="en-US" dirty="0"/>
              <a:t>		come out!”</a:t>
            </a:r>
          </a:p>
          <a:p>
            <a:r>
              <a:rPr lang="en-US" baseline="30000" dirty="0"/>
              <a:t>44 </a:t>
            </a:r>
            <a:r>
              <a:rPr lang="en-US" dirty="0"/>
              <a:t>And the dead man came out,</a:t>
            </a:r>
          </a:p>
          <a:p>
            <a:r>
              <a:rPr lang="en-US" dirty="0"/>
              <a:t>his hands and feet bound in graveclothes, </a:t>
            </a:r>
            <a:br>
              <a:rPr lang="en-US" dirty="0"/>
            </a:br>
            <a:r>
              <a:rPr lang="en-US" dirty="0"/>
              <a:t>his face wrapped in a headcloth.</a:t>
            </a:r>
          </a:p>
          <a:p>
            <a:r>
              <a:rPr lang="en-US" dirty="0"/>
              <a:t>Jesus told them, “Unwrap him and let him go!”</a:t>
            </a:r>
          </a:p>
        </p:txBody>
      </p:sp>
    </p:spTree>
    <p:extLst>
      <p:ext uri="{BB962C8B-B14F-4D97-AF65-F5344CB8AC3E}">
        <p14:creationId xmlns:p14="http://schemas.microsoft.com/office/powerpoint/2010/main" val="179498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FB4E-C80F-74B6-F36D-BCD1B0B3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Raising of Lazarus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A15F-1E78-39E5-5B41-B6F83739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Confirms Christ’s claim</a:t>
            </a:r>
          </a:p>
          <a:p>
            <a:pPr algn="ctr"/>
            <a:r>
              <a:rPr lang="en-US" sz="4400" dirty="0"/>
              <a:t>Anticipates the greater resurrection</a:t>
            </a:r>
          </a:p>
          <a:p>
            <a:pPr algn="ctr"/>
            <a:r>
              <a:rPr lang="en-US" sz="4400" dirty="0"/>
              <a:t>Which guarantees our resurrection</a:t>
            </a:r>
          </a:p>
          <a:p>
            <a:pPr algn="ctr"/>
            <a:r>
              <a:rPr lang="en-US" sz="4400" dirty="0"/>
              <a:t>So, we can face death with hope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224-226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 realize as I write this </a:t>
            </a:r>
            <a:br>
              <a:rPr lang="en-US" dirty="0"/>
            </a:br>
            <a:r>
              <a:rPr lang="en-US" dirty="0"/>
              <a:t>that I do not want </a:t>
            </a:r>
            <a:br>
              <a:rPr lang="en-US" dirty="0"/>
            </a:br>
            <a:r>
              <a:rPr lang="en-US" dirty="0"/>
              <a:t>to finish this account.</a:t>
            </a:r>
          </a:p>
          <a:p>
            <a:r>
              <a:rPr lang="en-US" dirty="0"/>
              <a:t>Nor did I want </a:t>
            </a:r>
            <a:br>
              <a:rPr lang="en-US" dirty="0"/>
            </a:br>
            <a:r>
              <a:rPr lang="en-US" dirty="0"/>
              <a:t>to finish the year.</a:t>
            </a:r>
          </a:p>
          <a:p>
            <a:r>
              <a:rPr lang="en-US" dirty="0"/>
              <a:t>The craziness is receding but no clarity is taking its place.</a:t>
            </a:r>
          </a:p>
          <a:p>
            <a:r>
              <a:rPr lang="en-US" dirty="0"/>
              <a:t>I look for resolution </a:t>
            </a:r>
            <a:br>
              <a:rPr lang="en-US" dirty="0"/>
            </a:br>
            <a:r>
              <a:rPr lang="en-US" dirty="0"/>
              <a:t>and find none.</a:t>
            </a:r>
          </a:p>
        </p:txBody>
      </p:sp>
    </p:spTree>
    <p:extLst>
      <p:ext uri="{BB962C8B-B14F-4D97-AF65-F5344CB8AC3E}">
        <p14:creationId xmlns:p14="http://schemas.microsoft.com/office/powerpoint/2010/main" val="1879464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Now Jesus loved Martha and her sister and Lazarus. </a:t>
            </a:r>
          </a:p>
          <a:p>
            <a:r>
              <a:rPr lang="en-US" baseline="30000" dirty="0"/>
              <a:t>6 </a:t>
            </a:r>
            <a:r>
              <a:rPr lang="en-US" dirty="0"/>
              <a:t>So when He heard that he was sick, He then stayed two days longer in the place where He was.</a:t>
            </a:r>
          </a:p>
        </p:txBody>
      </p:sp>
    </p:spTree>
    <p:extLst>
      <p:ext uri="{BB962C8B-B14F-4D97-AF65-F5344CB8AC3E}">
        <p14:creationId xmlns:p14="http://schemas.microsoft.com/office/powerpoint/2010/main" val="1290958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224-226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 did not want to finish </a:t>
            </a:r>
            <a:br>
              <a:rPr lang="en-US" dirty="0"/>
            </a:br>
            <a:r>
              <a:rPr lang="en-US" dirty="0"/>
              <a:t>the year because I know </a:t>
            </a:r>
            <a:br>
              <a:rPr lang="en-US" dirty="0"/>
            </a:br>
            <a:r>
              <a:rPr lang="en-US" dirty="0"/>
              <a:t>that as the days pass, </a:t>
            </a:r>
          </a:p>
          <a:p>
            <a:r>
              <a:rPr lang="en-US" dirty="0"/>
              <a:t>as January becomes February and February becomes summer,</a:t>
            </a:r>
          </a:p>
          <a:p>
            <a:r>
              <a:rPr lang="en-US" dirty="0"/>
              <a:t>certain things will happen.</a:t>
            </a:r>
          </a:p>
        </p:txBody>
      </p:sp>
    </p:spTree>
    <p:extLst>
      <p:ext uri="{BB962C8B-B14F-4D97-AF65-F5344CB8AC3E}">
        <p14:creationId xmlns:p14="http://schemas.microsoft.com/office/powerpoint/2010/main" val="35307761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224-226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My image of John at the instant of his death will become less immediate, </a:t>
            </a:r>
            <a:br>
              <a:rPr lang="en-US" dirty="0"/>
            </a:br>
            <a:r>
              <a:rPr lang="en-US" dirty="0"/>
              <a:t>less raw.</a:t>
            </a:r>
          </a:p>
          <a:p>
            <a:r>
              <a:rPr lang="en-US" dirty="0"/>
              <a:t>It will become something that happened in another year.</a:t>
            </a:r>
          </a:p>
        </p:txBody>
      </p:sp>
    </p:spTree>
    <p:extLst>
      <p:ext uri="{BB962C8B-B14F-4D97-AF65-F5344CB8AC3E}">
        <p14:creationId xmlns:p14="http://schemas.microsoft.com/office/powerpoint/2010/main" val="111784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224-226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My sense of John himself, John alive, will become </a:t>
            </a:r>
            <a:br>
              <a:rPr lang="en-US" dirty="0"/>
            </a:br>
            <a:r>
              <a:rPr lang="en-US" dirty="0"/>
              <a:t>more remote, even “</a:t>
            </a:r>
            <a:r>
              <a:rPr lang="en-US" dirty="0" err="1"/>
              <a:t>mudgy</a:t>
            </a:r>
            <a:r>
              <a:rPr lang="en-US" dirty="0"/>
              <a:t>,” softened…</a:t>
            </a:r>
          </a:p>
          <a:p>
            <a:r>
              <a:rPr lang="en-US" dirty="0"/>
              <a:t>In fact this is already beginning to happen.</a:t>
            </a:r>
          </a:p>
        </p:txBody>
      </p:sp>
    </p:spTree>
    <p:extLst>
      <p:ext uri="{BB962C8B-B14F-4D97-AF65-F5344CB8AC3E}">
        <p14:creationId xmlns:p14="http://schemas.microsoft.com/office/powerpoint/2010/main" val="507266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224-226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All year I have been keeping time by last year’s calendar:</a:t>
            </a:r>
          </a:p>
          <a:p>
            <a:r>
              <a:rPr lang="en-US" dirty="0"/>
              <a:t>what were we doing on this day last year, where did we have dinner…</a:t>
            </a:r>
          </a:p>
        </p:txBody>
      </p:sp>
    </p:spTree>
    <p:extLst>
      <p:ext uri="{BB962C8B-B14F-4D97-AF65-F5344CB8AC3E}">
        <p14:creationId xmlns:p14="http://schemas.microsoft.com/office/powerpoint/2010/main" val="3767565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224-226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 realized today for the first time that my memory of this day a year ago is a memory that does not involve John.</a:t>
            </a:r>
          </a:p>
          <a:p>
            <a:r>
              <a:rPr lang="en-US" dirty="0"/>
              <a:t>This day a year ago was December 31, 2003.</a:t>
            </a:r>
          </a:p>
          <a:p>
            <a:r>
              <a:rPr lang="en-US" dirty="0"/>
              <a:t>John did not see this day a year ago. John was dead…</a:t>
            </a:r>
          </a:p>
        </p:txBody>
      </p:sp>
    </p:spTree>
    <p:extLst>
      <p:ext uri="{BB962C8B-B14F-4D97-AF65-F5344CB8AC3E}">
        <p14:creationId xmlns:p14="http://schemas.microsoft.com/office/powerpoint/2010/main" val="31979864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224-226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 know why we try </a:t>
            </a:r>
            <a:br>
              <a:rPr lang="en-US" dirty="0"/>
            </a:br>
            <a:r>
              <a:rPr lang="en-US" dirty="0"/>
              <a:t>to keep the dead alive:</a:t>
            </a:r>
          </a:p>
          <a:p>
            <a:r>
              <a:rPr lang="en-US" dirty="0"/>
              <a:t>we try to keep them alive in order to keep them with us.</a:t>
            </a:r>
          </a:p>
        </p:txBody>
      </p:sp>
    </p:spTree>
    <p:extLst>
      <p:ext uri="{BB962C8B-B14F-4D97-AF65-F5344CB8AC3E}">
        <p14:creationId xmlns:p14="http://schemas.microsoft.com/office/powerpoint/2010/main" val="137471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199" y="5295900"/>
            <a:ext cx="3352633" cy="329914"/>
          </a:xfrm>
        </p:spPr>
        <p:txBody>
          <a:bodyPr/>
          <a:lstStyle/>
          <a:p>
            <a:r>
              <a:rPr lang="en-US" sz="1100" i="1" dirty="0"/>
              <a:t>Joan Didion, The Year of Magical Thinking (Vintage Books: NY, 2005) p. 224-226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I also know that if we are to live ourselves</a:t>
            </a:r>
          </a:p>
          <a:p>
            <a:r>
              <a:rPr lang="en-US" dirty="0"/>
              <a:t>there comes a point at which we must relinquish the dead,</a:t>
            </a:r>
          </a:p>
          <a:p>
            <a:r>
              <a:rPr lang="en-US" dirty="0"/>
              <a:t>let them go, keep them dead.</a:t>
            </a:r>
          </a:p>
          <a:p>
            <a:r>
              <a:rPr lang="en-US" dirty="0"/>
              <a:t>Let them become the photograph on the table.</a:t>
            </a:r>
          </a:p>
        </p:txBody>
      </p:sp>
    </p:spTree>
    <p:extLst>
      <p:ext uri="{BB962C8B-B14F-4D97-AF65-F5344CB8AC3E}">
        <p14:creationId xmlns:p14="http://schemas.microsoft.com/office/powerpoint/2010/main" val="36592438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1" y="5295900"/>
            <a:ext cx="3421172" cy="329914"/>
          </a:xfrm>
        </p:spPr>
        <p:txBody>
          <a:bodyPr/>
          <a:lstStyle/>
          <a:p>
            <a:r>
              <a:rPr lang="en-US" sz="1100" i="1" dirty="0"/>
              <a:t>C. S. Lewis, A Grief Observed</a:t>
            </a:r>
            <a:br>
              <a:rPr lang="en-US" sz="1100" i="1" dirty="0"/>
            </a:br>
            <a:r>
              <a:rPr lang="en-US" sz="1100" i="1" dirty="0"/>
              <a:t>(HarperCollins, 1996), p. 75-76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How wicked it would be, </a:t>
            </a:r>
            <a:br>
              <a:rPr lang="en-US" dirty="0"/>
            </a:br>
            <a:r>
              <a:rPr lang="en-US" dirty="0"/>
              <a:t>if we could, </a:t>
            </a:r>
            <a:br>
              <a:rPr lang="en-US" dirty="0"/>
            </a:br>
            <a:r>
              <a:rPr lang="en-US" dirty="0"/>
              <a:t>to call the dead back!</a:t>
            </a:r>
          </a:p>
        </p:txBody>
      </p:sp>
    </p:spTree>
    <p:extLst>
      <p:ext uri="{BB962C8B-B14F-4D97-AF65-F5344CB8AC3E}">
        <p14:creationId xmlns:p14="http://schemas.microsoft.com/office/powerpoint/2010/main" val="2909493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1" y="5295900"/>
            <a:ext cx="3421172" cy="329914"/>
          </a:xfrm>
        </p:spPr>
        <p:txBody>
          <a:bodyPr/>
          <a:lstStyle/>
          <a:p>
            <a:r>
              <a:rPr lang="en-US" sz="1100" i="1" dirty="0"/>
              <a:t>C. S. Lewis, A Grief Observed</a:t>
            </a:r>
            <a:br>
              <a:rPr lang="en-US" sz="1100" i="1" dirty="0"/>
            </a:br>
            <a:r>
              <a:rPr lang="en-US" sz="1100" i="1" dirty="0"/>
              <a:t>(HarperCollins, 1996), p. 75-76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She said… </a:t>
            </a:r>
            <a:br>
              <a:rPr lang="en-US" dirty="0"/>
            </a:br>
            <a:r>
              <a:rPr lang="en-US" dirty="0"/>
              <a:t>‘I am at peace with God.’</a:t>
            </a:r>
          </a:p>
          <a:p>
            <a:r>
              <a:rPr lang="en-US" dirty="0"/>
              <a:t>She smiled, but not at me.</a:t>
            </a:r>
          </a:p>
          <a:p>
            <a:r>
              <a:rPr lang="en-US" dirty="0"/>
              <a:t>“Then she turned back to the Eternal Fountain.”</a:t>
            </a:r>
          </a:p>
        </p:txBody>
      </p:sp>
    </p:spTree>
    <p:extLst>
      <p:ext uri="{BB962C8B-B14F-4D97-AF65-F5344CB8AC3E}">
        <p14:creationId xmlns:p14="http://schemas.microsoft.com/office/powerpoint/2010/main" val="1534082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1282E-AA15-A39B-6D7C-9E300CDA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638300"/>
            <a:ext cx="9821333" cy="3886200"/>
          </a:xfrm>
        </p:spPr>
        <p:txBody>
          <a:bodyPr/>
          <a:lstStyle/>
          <a:p>
            <a:pPr marL="0" indent="0" algn="ctr"/>
            <a:r>
              <a:rPr lang="en-US" i="1" dirty="0"/>
              <a:t>But we do not want you to be uninformed, </a:t>
            </a:r>
            <a:br>
              <a:rPr lang="en-US" i="1" dirty="0"/>
            </a:br>
            <a:r>
              <a:rPr lang="en-US" i="1" dirty="0"/>
              <a:t>brethren, about those who are asleep, </a:t>
            </a:r>
            <a:br>
              <a:rPr lang="en-US" i="1" dirty="0"/>
            </a:br>
            <a:r>
              <a:rPr lang="en-US" i="1" dirty="0"/>
              <a:t>so that you will not grieve as do </a:t>
            </a:r>
            <a:br>
              <a:rPr lang="en-US" i="1" dirty="0"/>
            </a:br>
            <a:r>
              <a:rPr lang="en-US" i="1" dirty="0"/>
              <a:t>the rest who have no hope.</a:t>
            </a:r>
            <a:br>
              <a:rPr lang="en-US" i="1" dirty="0"/>
            </a:br>
            <a:r>
              <a:rPr lang="en-US" sz="1800" i="1" dirty="0"/>
              <a:t>(1 Thessalonians 4:13)</a:t>
            </a:r>
          </a:p>
        </p:txBody>
      </p:sp>
    </p:spTree>
    <p:extLst>
      <p:ext uri="{BB962C8B-B14F-4D97-AF65-F5344CB8AC3E}">
        <p14:creationId xmlns:p14="http://schemas.microsoft.com/office/powerpoint/2010/main" val="36561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Jesus loved Martha and her sister and Lazarus. 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when He heard that he was sick, He then stayed </a:t>
            </a:r>
            <a:r>
              <a:rPr lang="en-US" dirty="0"/>
              <a:t>two days longer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place where He was.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448AE7A-B161-BBDA-CA5B-FDB9FB873E80}"/>
              </a:ext>
            </a:extLst>
          </p:cNvPr>
          <p:cNvSpPr/>
          <p:nvPr/>
        </p:nvSpPr>
        <p:spPr bwMode="auto">
          <a:xfrm>
            <a:off x="169334" y="244044"/>
            <a:ext cx="982133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arrived… Lazarus had already been in his grave for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four days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11:17)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1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301625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“I Am The Resurrection”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000" i="1" dirty="0">
                <a:ea typeface="ＭＳ Ｐゴシック" pitchFamily="34" charset="-128"/>
              </a:rPr>
              <a:t>(John 11)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“Why this Waste?”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12:1-11)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Jesus loved Martha and her sister and Lazarus. 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when He heard that he was sick, He then stayed </a:t>
            </a:r>
            <a:r>
              <a:rPr lang="en-US" dirty="0"/>
              <a:t>two days longer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place where He was.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448AE7A-B161-BBDA-CA5B-FDB9FB873E80}"/>
              </a:ext>
            </a:extLst>
          </p:cNvPr>
          <p:cNvSpPr/>
          <p:nvPr/>
        </p:nvSpPr>
        <p:spPr bwMode="auto">
          <a:xfrm>
            <a:off x="169334" y="244044"/>
            <a:ext cx="982133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arrived… Lazarus had already been in his grave for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four days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11:17)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4E55777-30F5-C271-91B6-F9A3D7889BA2}"/>
              </a:ext>
            </a:extLst>
          </p:cNvPr>
          <p:cNvSpPr/>
          <p:nvPr/>
        </p:nvSpPr>
        <p:spPr bwMode="auto">
          <a:xfrm>
            <a:off x="169334" y="253365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Jews believed that the soul hovered for three days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wanted to make sure everyone knew Lazarus was truly dead</a:t>
            </a:r>
          </a:p>
        </p:txBody>
      </p:sp>
    </p:spTree>
    <p:extLst>
      <p:ext uri="{BB962C8B-B14F-4D97-AF65-F5344CB8AC3E}">
        <p14:creationId xmlns:p14="http://schemas.microsoft.com/office/powerpoint/2010/main" val="2653911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Jesus loved Martha and her sister and Lazarus. 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when He heard that he was sick, He then stayed </a:t>
            </a:r>
            <a:r>
              <a:rPr lang="en-US" dirty="0"/>
              <a:t>two days longer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place where He was.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448AE7A-B161-BBDA-CA5B-FDB9FB873E80}"/>
              </a:ext>
            </a:extLst>
          </p:cNvPr>
          <p:cNvSpPr/>
          <p:nvPr/>
        </p:nvSpPr>
        <p:spPr bwMode="auto">
          <a:xfrm>
            <a:off x="169334" y="244044"/>
            <a:ext cx="982133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arrived… Lazarus had already been in his grave for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four days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11:17)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98B6E0B-A24E-1B71-7DE5-1C3928D5955C}"/>
              </a:ext>
            </a:extLst>
          </p:cNvPr>
          <p:cNvSpPr/>
          <p:nvPr/>
        </p:nvSpPr>
        <p:spPr bwMode="auto">
          <a:xfrm>
            <a:off x="169334" y="2535829"/>
            <a:ext cx="98213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Enzymes released from digestive system and cells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60,000 miles of arteries and veins have collapsed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Eyes have deflated, brain liquefied, heart dissolved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 500,000 miles of neural pathways are gone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 trillion cells have mostly dissolved by now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Gas buildup, bloating, fluids, maggots, skin</a:t>
            </a:r>
          </a:p>
        </p:txBody>
      </p:sp>
    </p:spTree>
    <p:extLst>
      <p:ext uri="{BB962C8B-B14F-4D97-AF65-F5344CB8AC3E}">
        <p14:creationId xmlns:p14="http://schemas.microsoft.com/office/powerpoint/2010/main" val="10298587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Finally, he said to his disciples, </a:t>
            </a:r>
            <a:br>
              <a:rPr lang="en-US" dirty="0"/>
            </a:br>
            <a:r>
              <a:rPr lang="en-US" dirty="0"/>
              <a:t>“Let’s go back to Judea.”</a:t>
            </a:r>
          </a:p>
          <a:p>
            <a:r>
              <a:rPr lang="en-US" baseline="30000" dirty="0"/>
              <a:t>8 </a:t>
            </a:r>
            <a:r>
              <a:rPr lang="en-US" dirty="0"/>
              <a:t>But his disciples objected. “Rabbi,” they said, </a:t>
            </a:r>
            <a:br>
              <a:rPr lang="en-US" dirty="0"/>
            </a:br>
            <a:r>
              <a:rPr lang="en-US" dirty="0"/>
              <a:t>“only a few days ago the people in Judea were trying to stone you. Are you going there again?”</a:t>
            </a:r>
          </a:p>
        </p:txBody>
      </p:sp>
    </p:spTree>
    <p:extLst>
      <p:ext uri="{BB962C8B-B14F-4D97-AF65-F5344CB8AC3E}">
        <p14:creationId xmlns:p14="http://schemas.microsoft.com/office/powerpoint/2010/main" val="17854179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3142</Words>
  <Application>Microsoft Office PowerPoint</Application>
  <PresentationFormat>Custom</PresentationFormat>
  <Paragraphs>321</Paragraphs>
  <Slides>60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“I Am The Resurrection”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Joan Didion, The Year of Magical Thinking (Vintage Books: NY, 2005) p. 3-4</vt:lpstr>
      <vt:lpstr>Joan Didion, The Year of Magical Thinking (Vintage Books: NY, 2005) p. 75</vt:lpstr>
      <vt:lpstr>C. S. Lewis, A Grief Observed (HarperCollins, 1996), p. 35</vt:lpstr>
      <vt:lpstr>C. S. Lewis, A Grief Observed (HarperCollins, 1996), p. 47</vt:lpstr>
      <vt:lpstr>C. S. Lewis, A Grief Observed (HarperCollins, 1996), p. 47</vt:lpstr>
      <vt:lpstr>John 11</vt:lpstr>
      <vt:lpstr>C. S. Lewis, A Grief Observed (HarperCollins, 1996), p. 5-7</vt:lpstr>
      <vt:lpstr>C. S. Lewis, A Grief Observed (HarperCollins, 1996), p. 5-7</vt:lpstr>
      <vt:lpstr>C. S. Lewis, A Grief Observed (HarperCollins, 1996), p. 5-7</vt:lpstr>
      <vt:lpstr>C. S. Lewis, A Grief Observed (HarperCollins, 1996), p. 5-7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John 11</vt:lpstr>
      <vt:lpstr>The Raising of Lazarus</vt:lpstr>
      <vt:lpstr>Joan Didion, The Year of Magical Thinking (Vintage Books: NY, 2005) p. 224-226</vt:lpstr>
      <vt:lpstr>Joan Didion, The Year of Magical Thinking (Vintage Books: NY, 2005) p. 224-226</vt:lpstr>
      <vt:lpstr>Joan Didion, The Year of Magical Thinking (Vintage Books: NY, 2005) p. 224-226</vt:lpstr>
      <vt:lpstr>Joan Didion, The Year of Magical Thinking (Vintage Books: NY, 2005) p. 224-226</vt:lpstr>
      <vt:lpstr>Joan Didion, The Year of Magical Thinking (Vintage Books: NY, 2005) p. 224-226</vt:lpstr>
      <vt:lpstr>Joan Didion, The Year of Magical Thinking (Vintage Books: NY, 2005) p. 224-226</vt:lpstr>
      <vt:lpstr>Joan Didion, The Year of Magical Thinking (Vintage Books: NY, 2005) p. 224-226</vt:lpstr>
      <vt:lpstr>Joan Didion, The Year of Magical Thinking (Vintage Books: NY, 2005) p. 224-226</vt:lpstr>
      <vt:lpstr>C. S. Lewis, A Grief Observed (HarperCollins, 1996), p. 75-76</vt:lpstr>
      <vt:lpstr>C. S. Lewis, A Grief Observed (HarperCollins, 1996), p. 75-76</vt:lpstr>
      <vt:lpstr>PowerPoint Presentation</vt:lpstr>
      <vt:lpstr>“I Am The Resurrection” (John 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2024-06-03T16:06:23Z</dcterms:modified>
</cp:coreProperties>
</file>