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7"/>
  </p:notesMasterIdLst>
  <p:sldIdLst>
    <p:sldId id="342" r:id="rId2"/>
    <p:sldId id="367" r:id="rId3"/>
    <p:sldId id="400" r:id="rId4"/>
    <p:sldId id="399" r:id="rId5"/>
    <p:sldId id="401" r:id="rId6"/>
    <p:sldId id="370" r:id="rId7"/>
    <p:sldId id="371" r:id="rId8"/>
    <p:sldId id="372" r:id="rId9"/>
    <p:sldId id="402" r:id="rId10"/>
    <p:sldId id="368" r:id="rId11"/>
    <p:sldId id="373" r:id="rId12"/>
    <p:sldId id="374" r:id="rId13"/>
    <p:sldId id="375" r:id="rId14"/>
    <p:sldId id="409" r:id="rId15"/>
    <p:sldId id="410" r:id="rId16"/>
    <p:sldId id="407" r:id="rId17"/>
    <p:sldId id="397" r:id="rId18"/>
    <p:sldId id="403" r:id="rId19"/>
    <p:sldId id="405" r:id="rId20"/>
    <p:sldId id="408" r:id="rId21"/>
    <p:sldId id="406" r:id="rId22"/>
    <p:sldId id="386" r:id="rId23"/>
    <p:sldId id="389" r:id="rId24"/>
    <p:sldId id="393" r:id="rId25"/>
    <p:sldId id="39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01D0D0"/>
    <a:srgbClr val="02A4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1066" autoAdjust="0"/>
    <p:restoredTop sz="69843" autoAdjust="0"/>
  </p:normalViewPr>
  <p:slideViewPr>
    <p:cSldViewPr snapToGrid="0">
      <p:cViewPr varScale="1">
        <p:scale>
          <a:sx n="52" d="100"/>
          <a:sy n="52" d="100"/>
        </p:scale>
        <p:origin x="23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8E04A1-F9FE-40EE-8ED1-B7CE3B6F0DEB}" type="datetimeFigureOut">
              <a:rPr lang="en-US" smtClean="0"/>
              <a:t>9/19/2024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F58791-D0B2-4487-9BF6-78E518B349C7}" type="slidenum">
              <a:rPr lang="en-US" smtClean="0"/>
              <a:t>‹#›</a:t>
            </a:fld>
            <a:endParaRPr lang="en-US"/>
          </a:p>
        </p:txBody>
      </p:sp>
    </p:spTree>
    <p:extLst>
      <p:ext uri="{BB962C8B-B14F-4D97-AF65-F5344CB8AC3E}">
        <p14:creationId xmlns:p14="http://schemas.microsoft.com/office/powerpoint/2010/main" val="1322687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813B75-15A0-4EB6-AFD3-CB2915084CC0}" type="slidenum">
              <a:rPr lang="en-US" smtClean="0"/>
              <a:t>1</a:t>
            </a:fld>
            <a:endParaRPr lang="en-US"/>
          </a:p>
        </p:txBody>
      </p:sp>
    </p:spTree>
    <p:extLst>
      <p:ext uri="{BB962C8B-B14F-4D97-AF65-F5344CB8AC3E}">
        <p14:creationId xmlns:p14="http://schemas.microsoft.com/office/powerpoint/2010/main" val="1387759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813B75-15A0-4EB6-AFD3-CB2915084CC0}" type="slidenum">
              <a:rPr lang="en-US" smtClean="0"/>
              <a:t>10</a:t>
            </a:fld>
            <a:endParaRPr lang="en-US"/>
          </a:p>
        </p:txBody>
      </p:sp>
    </p:spTree>
    <p:extLst>
      <p:ext uri="{BB962C8B-B14F-4D97-AF65-F5344CB8AC3E}">
        <p14:creationId xmlns:p14="http://schemas.microsoft.com/office/powerpoint/2010/main" val="1276799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5"/>
          </p:nvPr>
        </p:nvSpPr>
        <p:spPr/>
        <p:txBody>
          <a:bodyPr/>
          <a:lstStyle/>
          <a:p>
            <a:fld id="{FD813B75-15A0-4EB6-AFD3-CB2915084CC0}" type="slidenum">
              <a:rPr lang="en-US" smtClean="0"/>
              <a:t>11</a:t>
            </a:fld>
            <a:endParaRPr lang="en-US"/>
          </a:p>
        </p:txBody>
      </p:sp>
    </p:spTree>
    <p:extLst>
      <p:ext uri="{BB962C8B-B14F-4D97-AF65-F5344CB8AC3E}">
        <p14:creationId xmlns:p14="http://schemas.microsoft.com/office/powerpoint/2010/main" val="1996693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5"/>
          </p:nvPr>
        </p:nvSpPr>
        <p:spPr/>
        <p:txBody>
          <a:bodyPr/>
          <a:lstStyle/>
          <a:p>
            <a:fld id="{FD813B75-15A0-4EB6-AFD3-CB2915084CC0}" type="slidenum">
              <a:rPr lang="en-US" smtClean="0"/>
              <a:t>12</a:t>
            </a:fld>
            <a:endParaRPr lang="en-US"/>
          </a:p>
        </p:txBody>
      </p:sp>
    </p:spTree>
    <p:extLst>
      <p:ext uri="{BB962C8B-B14F-4D97-AF65-F5344CB8AC3E}">
        <p14:creationId xmlns:p14="http://schemas.microsoft.com/office/powerpoint/2010/main" val="15867998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813B75-15A0-4EB6-AFD3-CB2915084CC0}" type="slidenum">
              <a:rPr lang="en-US" smtClean="0"/>
              <a:t>13</a:t>
            </a:fld>
            <a:endParaRPr lang="en-US"/>
          </a:p>
        </p:txBody>
      </p:sp>
    </p:spTree>
    <p:extLst>
      <p:ext uri="{BB962C8B-B14F-4D97-AF65-F5344CB8AC3E}">
        <p14:creationId xmlns:p14="http://schemas.microsoft.com/office/powerpoint/2010/main" val="20186883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813B75-15A0-4EB6-AFD3-CB2915084CC0}" type="slidenum">
              <a:rPr lang="en-US" smtClean="0"/>
              <a:t>14</a:t>
            </a:fld>
            <a:endParaRPr lang="en-US"/>
          </a:p>
        </p:txBody>
      </p:sp>
    </p:spTree>
    <p:extLst>
      <p:ext uri="{BB962C8B-B14F-4D97-AF65-F5344CB8AC3E}">
        <p14:creationId xmlns:p14="http://schemas.microsoft.com/office/powerpoint/2010/main" val="3252427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813B75-15A0-4EB6-AFD3-CB2915084CC0}" type="slidenum">
              <a:rPr lang="en-US" smtClean="0"/>
              <a:t>15</a:t>
            </a:fld>
            <a:endParaRPr lang="en-US"/>
          </a:p>
        </p:txBody>
      </p:sp>
    </p:spTree>
    <p:extLst>
      <p:ext uri="{BB962C8B-B14F-4D97-AF65-F5344CB8AC3E}">
        <p14:creationId xmlns:p14="http://schemas.microsoft.com/office/powerpoint/2010/main" val="4882979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D813B75-15A0-4EB6-AFD3-CB2915084CC0}" type="slidenum">
              <a:rPr lang="en-US" smtClean="0"/>
              <a:t>16</a:t>
            </a:fld>
            <a:endParaRPr lang="en-US"/>
          </a:p>
        </p:txBody>
      </p:sp>
    </p:spTree>
    <p:extLst>
      <p:ext uri="{BB962C8B-B14F-4D97-AF65-F5344CB8AC3E}">
        <p14:creationId xmlns:p14="http://schemas.microsoft.com/office/powerpoint/2010/main" val="15805730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813B75-15A0-4EB6-AFD3-CB2915084CC0}" type="slidenum">
              <a:rPr lang="en-US" smtClean="0"/>
              <a:t>19</a:t>
            </a:fld>
            <a:endParaRPr lang="en-US"/>
          </a:p>
        </p:txBody>
      </p:sp>
    </p:spTree>
    <p:extLst>
      <p:ext uri="{BB962C8B-B14F-4D97-AF65-F5344CB8AC3E}">
        <p14:creationId xmlns:p14="http://schemas.microsoft.com/office/powerpoint/2010/main" val="4007700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813B75-15A0-4EB6-AFD3-CB2915084CC0}" type="slidenum">
              <a:rPr lang="en-US" smtClean="0"/>
              <a:t>20</a:t>
            </a:fld>
            <a:endParaRPr lang="en-US"/>
          </a:p>
        </p:txBody>
      </p:sp>
    </p:spTree>
    <p:extLst>
      <p:ext uri="{BB962C8B-B14F-4D97-AF65-F5344CB8AC3E}">
        <p14:creationId xmlns:p14="http://schemas.microsoft.com/office/powerpoint/2010/main" val="12185012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D813B75-15A0-4EB6-AFD3-CB2915084CC0}" type="slidenum">
              <a:rPr lang="en-US" smtClean="0"/>
              <a:t>21</a:t>
            </a:fld>
            <a:endParaRPr lang="en-US"/>
          </a:p>
        </p:txBody>
      </p:sp>
    </p:spTree>
    <p:extLst>
      <p:ext uri="{BB962C8B-B14F-4D97-AF65-F5344CB8AC3E}">
        <p14:creationId xmlns:p14="http://schemas.microsoft.com/office/powerpoint/2010/main" val="1453632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813B75-15A0-4EB6-AFD3-CB2915084CC0}" type="slidenum">
              <a:rPr lang="en-US" smtClean="0"/>
              <a:t>2</a:t>
            </a:fld>
            <a:endParaRPr lang="en-US"/>
          </a:p>
        </p:txBody>
      </p:sp>
    </p:spTree>
    <p:extLst>
      <p:ext uri="{BB962C8B-B14F-4D97-AF65-F5344CB8AC3E}">
        <p14:creationId xmlns:p14="http://schemas.microsoft.com/office/powerpoint/2010/main" val="36668008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a:p>
        </p:txBody>
      </p:sp>
      <p:sp>
        <p:nvSpPr>
          <p:cNvPr id="4" name="Slide Number Placeholder 3"/>
          <p:cNvSpPr>
            <a:spLocks noGrp="1"/>
          </p:cNvSpPr>
          <p:nvPr>
            <p:ph type="sldNum" sz="quarter" idx="5"/>
          </p:nvPr>
        </p:nvSpPr>
        <p:spPr/>
        <p:txBody>
          <a:bodyPr/>
          <a:lstStyle/>
          <a:p>
            <a:fld id="{FD813B75-15A0-4EB6-AFD3-CB2915084CC0}" type="slidenum">
              <a:rPr lang="en-US" smtClean="0"/>
              <a:t>22</a:t>
            </a:fld>
            <a:endParaRPr lang="en-US"/>
          </a:p>
        </p:txBody>
      </p:sp>
    </p:spTree>
    <p:extLst>
      <p:ext uri="{BB962C8B-B14F-4D97-AF65-F5344CB8AC3E}">
        <p14:creationId xmlns:p14="http://schemas.microsoft.com/office/powerpoint/2010/main" val="30794920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813B75-15A0-4EB6-AFD3-CB2915084CC0}" type="slidenum">
              <a:rPr lang="en-US" smtClean="0"/>
              <a:t>25</a:t>
            </a:fld>
            <a:endParaRPr lang="en-US"/>
          </a:p>
        </p:txBody>
      </p:sp>
    </p:spTree>
    <p:extLst>
      <p:ext uri="{BB962C8B-B14F-4D97-AF65-F5344CB8AC3E}">
        <p14:creationId xmlns:p14="http://schemas.microsoft.com/office/powerpoint/2010/main" val="635390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813B75-15A0-4EB6-AFD3-CB2915084CC0}" type="slidenum">
              <a:rPr lang="en-US" smtClean="0"/>
              <a:t>3</a:t>
            </a:fld>
            <a:endParaRPr lang="en-US"/>
          </a:p>
        </p:txBody>
      </p:sp>
    </p:spTree>
    <p:extLst>
      <p:ext uri="{BB962C8B-B14F-4D97-AF65-F5344CB8AC3E}">
        <p14:creationId xmlns:p14="http://schemas.microsoft.com/office/powerpoint/2010/main" val="2509480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813B75-15A0-4EB6-AFD3-CB2915084CC0}" type="slidenum">
              <a:rPr lang="en-US" smtClean="0"/>
              <a:t>4</a:t>
            </a:fld>
            <a:endParaRPr lang="en-US"/>
          </a:p>
        </p:txBody>
      </p:sp>
    </p:spTree>
    <p:extLst>
      <p:ext uri="{BB962C8B-B14F-4D97-AF65-F5344CB8AC3E}">
        <p14:creationId xmlns:p14="http://schemas.microsoft.com/office/powerpoint/2010/main" val="55638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813B75-15A0-4EB6-AFD3-CB2915084CC0}" type="slidenum">
              <a:rPr lang="en-US" smtClean="0"/>
              <a:t>5</a:t>
            </a:fld>
            <a:endParaRPr lang="en-US"/>
          </a:p>
        </p:txBody>
      </p:sp>
    </p:spTree>
    <p:extLst>
      <p:ext uri="{BB962C8B-B14F-4D97-AF65-F5344CB8AC3E}">
        <p14:creationId xmlns:p14="http://schemas.microsoft.com/office/powerpoint/2010/main" val="1382574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813B75-15A0-4EB6-AFD3-CB2915084CC0}" type="slidenum">
              <a:rPr lang="en-US" smtClean="0"/>
              <a:t>6</a:t>
            </a:fld>
            <a:endParaRPr lang="en-US"/>
          </a:p>
        </p:txBody>
      </p:sp>
    </p:spTree>
    <p:extLst>
      <p:ext uri="{BB962C8B-B14F-4D97-AF65-F5344CB8AC3E}">
        <p14:creationId xmlns:p14="http://schemas.microsoft.com/office/powerpoint/2010/main" val="1768389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5"/>
          </p:nvPr>
        </p:nvSpPr>
        <p:spPr/>
        <p:txBody>
          <a:bodyPr/>
          <a:lstStyle/>
          <a:p>
            <a:fld id="{FD813B75-15A0-4EB6-AFD3-CB2915084CC0}" type="slidenum">
              <a:rPr lang="en-US" smtClean="0"/>
              <a:t>7</a:t>
            </a:fld>
            <a:endParaRPr lang="en-US"/>
          </a:p>
        </p:txBody>
      </p:sp>
    </p:spTree>
    <p:extLst>
      <p:ext uri="{BB962C8B-B14F-4D97-AF65-F5344CB8AC3E}">
        <p14:creationId xmlns:p14="http://schemas.microsoft.com/office/powerpoint/2010/main" val="205219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5"/>
          </p:nvPr>
        </p:nvSpPr>
        <p:spPr/>
        <p:txBody>
          <a:bodyPr/>
          <a:lstStyle/>
          <a:p>
            <a:fld id="{FD813B75-15A0-4EB6-AFD3-CB2915084CC0}" type="slidenum">
              <a:rPr lang="en-US" smtClean="0"/>
              <a:t>8</a:t>
            </a:fld>
            <a:endParaRPr lang="en-US"/>
          </a:p>
        </p:txBody>
      </p:sp>
    </p:spTree>
    <p:extLst>
      <p:ext uri="{BB962C8B-B14F-4D97-AF65-F5344CB8AC3E}">
        <p14:creationId xmlns:p14="http://schemas.microsoft.com/office/powerpoint/2010/main" val="1647599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5"/>
          </p:nvPr>
        </p:nvSpPr>
        <p:spPr/>
        <p:txBody>
          <a:bodyPr/>
          <a:lstStyle/>
          <a:p>
            <a:fld id="{FD813B75-15A0-4EB6-AFD3-CB2915084CC0}" type="slidenum">
              <a:rPr lang="en-US" smtClean="0"/>
              <a:t>9</a:t>
            </a:fld>
            <a:endParaRPr lang="en-US"/>
          </a:p>
        </p:txBody>
      </p:sp>
    </p:spTree>
    <p:extLst>
      <p:ext uri="{BB962C8B-B14F-4D97-AF65-F5344CB8AC3E}">
        <p14:creationId xmlns:p14="http://schemas.microsoft.com/office/powerpoint/2010/main" val="1477433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908B2-9F34-4F05-BD28-09BB2BD7DE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CA8A906-4583-49C6-823D-804AC40A8D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2ADB9D8-CFC6-4351-AC60-6DE651BF5709}"/>
              </a:ext>
            </a:extLst>
          </p:cNvPr>
          <p:cNvSpPr>
            <a:spLocks noGrp="1"/>
          </p:cNvSpPr>
          <p:nvPr>
            <p:ph type="dt" sz="half" idx="10"/>
          </p:nvPr>
        </p:nvSpPr>
        <p:spPr/>
        <p:txBody>
          <a:bodyPr/>
          <a:lstStyle/>
          <a:p>
            <a:fld id="{6D6F31D8-FC7E-458B-9305-A47E94997BB1}" type="datetime1">
              <a:rPr lang="en-US" smtClean="0"/>
              <a:t>9/19/2024</a:t>
            </a:fld>
            <a:endParaRPr lang="en-US"/>
          </a:p>
        </p:txBody>
      </p:sp>
      <p:sp>
        <p:nvSpPr>
          <p:cNvPr id="5" name="Footer Placeholder 4">
            <a:extLst>
              <a:ext uri="{FF2B5EF4-FFF2-40B4-BE49-F238E27FC236}">
                <a16:creationId xmlns:a16="http://schemas.microsoft.com/office/drawing/2014/main" id="{1F895257-03BD-453E-9738-5A9053ABE9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FD815C-E873-49A8-8CD3-FC9AFA1AA7B1}"/>
              </a:ext>
            </a:extLst>
          </p:cNvPr>
          <p:cNvSpPr>
            <a:spLocks noGrp="1"/>
          </p:cNvSpPr>
          <p:nvPr>
            <p:ph type="sldNum" sz="quarter" idx="12"/>
          </p:nvPr>
        </p:nvSpPr>
        <p:spPr/>
        <p:txBody>
          <a:bodyPr/>
          <a:lstStyle/>
          <a:p>
            <a:fld id="{7456EEA3-BA47-4F62-888A-485FF0EF9AFF}" type="slidenum">
              <a:rPr lang="en-US" smtClean="0"/>
              <a:t>‹#›</a:t>
            </a:fld>
            <a:endParaRPr lang="en-US"/>
          </a:p>
        </p:txBody>
      </p:sp>
    </p:spTree>
    <p:extLst>
      <p:ext uri="{BB962C8B-B14F-4D97-AF65-F5344CB8AC3E}">
        <p14:creationId xmlns:p14="http://schemas.microsoft.com/office/powerpoint/2010/main" val="635832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5192C-F93C-4E9B-9554-4ADED0B6AC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5AA69D-6430-4B81-AA11-C62637E29BB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4EE95A-AFCC-4127-A5B7-ACFCE5BC3E14}"/>
              </a:ext>
            </a:extLst>
          </p:cNvPr>
          <p:cNvSpPr>
            <a:spLocks noGrp="1"/>
          </p:cNvSpPr>
          <p:nvPr>
            <p:ph type="dt" sz="half" idx="10"/>
          </p:nvPr>
        </p:nvSpPr>
        <p:spPr/>
        <p:txBody>
          <a:bodyPr/>
          <a:lstStyle/>
          <a:p>
            <a:fld id="{EC9BFC9A-92E2-414B-8B49-EB035739253F}" type="datetime1">
              <a:rPr lang="en-US" smtClean="0"/>
              <a:t>9/19/2024</a:t>
            </a:fld>
            <a:endParaRPr lang="en-US"/>
          </a:p>
        </p:txBody>
      </p:sp>
      <p:sp>
        <p:nvSpPr>
          <p:cNvPr id="5" name="Footer Placeholder 4">
            <a:extLst>
              <a:ext uri="{FF2B5EF4-FFF2-40B4-BE49-F238E27FC236}">
                <a16:creationId xmlns:a16="http://schemas.microsoft.com/office/drawing/2014/main" id="{29707E4B-61E7-4194-8BF1-EA43ABFDD9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55E0B7-DA45-470F-BAD9-4D650306E32F}"/>
              </a:ext>
            </a:extLst>
          </p:cNvPr>
          <p:cNvSpPr>
            <a:spLocks noGrp="1"/>
          </p:cNvSpPr>
          <p:nvPr>
            <p:ph type="sldNum" sz="quarter" idx="12"/>
          </p:nvPr>
        </p:nvSpPr>
        <p:spPr/>
        <p:txBody>
          <a:bodyPr/>
          <a:lstStyle/>
          <a:p>
            <a:fld id="{7456EEA3-BA47-4F62-888A-485FF0EF9AFF}" type="slidenum">
              <a:rPr lang="en-US" smtClean="0"/>
              <a:t>‹#›</a:t>
            </a:fld>
            <a:endParaRPr lang="en-US"/>
          </a:p>
        </p:txBody>
      </p:sp>
    </p:spTree>
    <p:extLst>
      <p:ext uri="{BB962C8B-B14F-4D97-AF65-F5344CB8AC3E}">
        <p14:creationId xmlns:p14="http://schemas.microsoft.com/office/powerpoint/2010/main" val="4149725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1FD726-A2CA-492B-A640-141D41E529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F35F43D-59C3-43C7-A927-5A79C21B7F9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94DB51-1C2C-4833-8CE1-486EFAA9823E}"/>
              </a:ext>
            </a:extLst>
          </p:cNvPr>
          <p:cNvSpPr>
            <a:spLocks noGrp="1"/>
          </p:cNvSpPr>
          <p:nvPr>
            <p:ph type="dt" sz="half" idx="10"/>
          </p:nvPr>
        </p:nvSpPr>
        <p:spPr/>
        <p:txBody>
          <a:bodyPr/>
          <a:lstStyle/>
          <a:p>
            <a:fld id="{34DF1929-B3E9-4C18-8EA6-F5A295CA4809}" type="datetime1">
              <a:rPr lang="en-US" smtClean="0"/>
              <a:t>9/19/2024</a:t>
            </a:fld>
            <a:endParaRPr lang="en-US"/>
          </a:p>
        </p:txBody>
      </p:sp>
      <p:sp>
        <p:nvSpPr>
          <p:cNvPr id="5" name="Footer Placeholder 4">
            <a:extLst>
              <a:ext uri="{FF2B5EF4-FFF2-40B4-BE49-F238E27FC236}">
                <a16:creationId xmlns:a16="http://schemas.microsoft.com/office/drawing/2014/main" id="{8A046186-5D74-482C-9D8D-3B30DCF84E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F35053-F5DE-4890-A7BB-BF4F94C3361C}"/>
              </a:ext>
            </a:extLst>
          </p:cNvPr>
          <p:cNvSpPr>
            <a:spLocks noGrp="1"/>
          </p:cNvSpPr>
          <p:nvPr>
            <p:ph type="sldNum" sz="quarter" idx="12"/>
          </p:nvPr>
        </p:nvSpPr>
        <p:spPr/>
        <p:txBody>
          <a:bodyPr/>
          <a:lstStyle/>
          <a:p>
            <a:fld id="{7456EEA3-BA47-4F62-888A-485FF0EF9AFF}" type="slidenum">
              <a:rPr lang="en-US" smtClean="0"/>
              <a:t>‹#›</a:t>
            </a:fld>
            <a:endParaRPr lang="en-US"/>
          </a:p>
        </p:txBody>
      </p:sp>
    </p:spTree>
    <p:extLst>
      <p:ext uri="{BB962C8B-B14F-4D97-AF65-F5344CB8AC3E}">
        <p14:creationId xmlns:p14="http://schemas.microsoft.com/office/powerpoint/2010/main" val="2243204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FC874-87C4-4AA0-83BE-3B46940803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4583AD-6354-45DE-9906-E279210E01F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6B5D38-0449-4848-A5DE-89DABA063B8A}"/>
              </a:ext>
            </a:extLst>
          </p:cNvPr>
          <p:cNvSpPr>
            <a:spLocks noGrp="1"/>
          </p:cNvSpPr>
          <p:nvPr>
            <p:ph type="dt" sz="half" idx="10"/>
          </p:nvPr>
        </p:nvSpPr>
        <p:spPr/>
        <p:txBody>
          <a:bodyPr/>
          <a:lstStyle/>
          <a:p>
            <a:fld id="{46B4EEA0-4BAC-451E-96F4-5065020CE999}" type="datetime1">
              <a:rPr lang="en-US" smtClean="0"/>
              <a:t>9/19/2024</a:t>
            </a:fld>
            <a:endParaRPr lang="en-US"/>
          </a:p>
        </p:txBody>
      </p:sp>
      <p:sp>
        <p:nvSpPr>
          <p:cNvPr id="5" name="Footer Placeholder 4">
            <a:extLst>
              <a:ext uri="{FF2B5EF4-FFF2-40B4-BE49-F238E27FC236}">
                <a16:creationId xmlns:a16="http://schemas.microsoft.com/office/drawing/2014/main" id="{4765FA70-DBA8-43E2-8589-A2EAAAE646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85D516-3C51-4EAF-9113-D84DB2A8A4C0}"/>
              </a:ext>
            </a:extLst>
          </p:cNvPr>
          <p:cNvSpPr>
            <a:spLocks noGrp="1"/>
          </p:cNvSpPr>
          <p:nvPr>
            <p:ph type="sldNum" sz="quarter" idx="12"/>
          </p:nvPr>
        </p:nvSpPr>
        <p:spPr/>
        <p:txBody>
          <a:bodyPr/>
          <a:lstStyle/>
          <a:p>
            <a:fld id="{7456EEA3-BA47-4F62-888A-485FF0EF9AFF}" type="slidenum">
              <a:rPr lang="en-US" smtClean="0"/>
              <a:t>‹#›</a:t>
            </a:fld>
            <a:endParaRPr lang="en-US"/>
          </a:p>
        </p:txBody>
      </p:sp>
    </p:spTree>
    <p:extLst>
      <p:ext uri="{BB962C8B-B14F-4D97-AF65-F5344CB8AC3E}">
        <p14:creationId xmlns:p14="http://schemas.microsoft.com/office/powerpoint/2010/main" val="2266400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C062D-264A-469C-8CF0-7E6740E003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C1BB463-3A98-4D56-ADDD-92E8F61421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BA05285-A483-4812-9829-262A3D7C64DB}"/>
              </a:ext>
            </a:extLst>
          </p:cNvPr>
          <p:cNvSpPr>
            <a:spLocks noGrp="1"/>
          </p:cNvSpPr>
          <p:nvPr>
            <p:ph type="dt" sz="half" idx="10"/>
          </p:nvPr>
        </p:nvSpPr>
        <p:spPr/>
        <p:txBody>
          <a:bodyPr/>
          <a:lstStyle/>
          <a:p>
            <a:fld id="{9701ECF6-D2C8-47B1-9429-16CD9523B665}" type="datetime1">
              <a:rPr lang="en-US" smtClean="0"/>
              <a:t>9/19/2024</a:t>
            </a:fld>
            <a:endParaRPr lang="en-US"/>
          </a:p>
        </p:txBody>
      </p:sp>
      <p:sp>
        <p:nvSpPr>
          <p:cNvPr id="5" name="Footer Placeholder 4">
            <a:extLst>
              <a:ext uri="{FF2B5EF4-FFF2-40B4-BE49-F238E27FC236}">
                <a16:creationId xmlns:a16="http://schemas.microsoft.com/office/drawing/2014/main" id="{69A71B0E-C4B3-4A68-A93D-0D0F7A0888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0D8330-E145-41C5-8189-36659FBE9CA2}"/>
              </a:ext>
            </a:extLst>
          </p:cNvPr>
          <p:cNvSpPr>
            <a:spLocks noGrp="1"/>
          </p:cNvSpPr>
          <p:nvPr>
            <p:ph type="sldNum" sz="quarter" idx="12"/>
          </p:nvPr>
        </p:nvSpPr>
        <p:spPr/>
        <p:txBody>
          <a:bodyPr/>
          <a:lstStyle/>
          <a:p>
            <a:fld id="{7456EEA3-BA47-4F62-888A-485FF0EF9AFF}" type="slidenum">
              <a:rPr lang="en-US" smtClean="0"/>
              <a:t>‹#›</a:t>
            </a:fld>
            <a:endParaRPr lang="en-US"/>
          </a:p>
        </p:txBody>
      </p:sp>
    </p:spTree>
    <p:extLst>
      <p:ext uri="{BB962C8B-B14F-4D97-AF65-F5344CB8AC3E}">
        <p14:creationId xmlns:p14="http://schemas.microsoft.com/office/powerpoint/2010/main" val="766548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8E34E-126A-4471-BF24-37584D0236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E0D483-6CAD-4BD4-A966-21B57C9A412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81A6D1-D386-4E2E-82BA-4E8C8F3281C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D23CB9-5288-4540-A2DF-38A8C4075E3E}"/>
              </a:ext>
            </a:extLst>
          </p:cNvPr>
          <p:cNvSpPr>
            <a:spLocks noGrp="1"/>
          </p:cNvSpPr>
          <p:nvPr>
            <p:ph type="dt" sz="half" idx="10"/>
          </p:nvPr>
        </p:nvSpPr>
        <p:spPr/>
        <p:txBody>
          <a:bodyPr/>
          <a:lstStyle/>
          <a:p>
            <a:fld id="{1F519D4D-D6BD-4AAA-AFA5-0F240F3B14A2}" type="datetime1">
              <a:rPr lang="en-US" smtClean="0"/>
              <a:t>9/19/2024</a:t>
            </a:fld>
            <a:endParaRPr lang="en-US"/>
          </a:p>
        </p:txBody>
      </p:sp>
      <p:sp>
        <p:nvSpPr>
          <p:cNvPr id="6" name="Footer Placeholder 5">
            <a:extLst>
              <a:ext uri="{FF2B5EF4-FFF2-40B4-BE49-F238E27FC236}">
                <a16:creationId xmlns:a16="http://schemas.microsoft.com/office/drawing/2014/main" id="{016A19C4-C053-4135-943A-EA568B01CC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06D008-ADD5-4DCE-9B6C-66EBC9F30075}"/>
              </a:ext>
            </a:extLst>
          </p:cNvPr>
          <p:cNvSpPr>
            <a:spLocks noGrp="1"/>
          </p:cNvSpPr>
          <p:nvPr>
            <p:ph type="sldNum" sz="quarter" idx="12"/>
          </p:nvPr>
        </p:nvSpPr>
        <p:spPr/>
        <p:txBody>
          <a:bodyPr/>
          <a:lstStyle/>
          <a:p>
            <a:fld id="{7456EEA3-BA47-4F62-888A-485FF0EF9AFF}" type="slidenum">
              <a:rPr lang="en-US" smtClean="0"/>
              <a:t>‹#›</a:t>
            </a:fld>
            <a:endParaRPr lang="en-US"/>
          </a:p>
        </p:txBody>
      </p:sp>
    </p:spTree>
    <p:extLst>
      <p:ext uri="{BB962C8B-B14F-4D97-AF65-F5344CB8AC3E}">
        <p14:creationId xmlns:p14="http://schemas.microsoft.com/office/powerpoint/2010/main" val="3815664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00A85-D1CF-4963-B63D-AAAC0934592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03E54E3-A90E-437D-A6A1-A25F45E5A9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8317CA3-F8B5-476D-8B5F-C15921675DC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1342FDE-F8CE-45DA-AC01-1B63CF4B26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97331EB-D9D5-479C-92A1-51E7E36F723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B261468-8337-4B81-B82C-E798D71B96EB}"/>
              </a:ext>
            </a:extLst>
          </p:cNvPr>
          <p:cNvSpPr>
            <a:spLocks noGrp="1"/>
          </p:cNvSpPr>
          <p:nvPr>
            <p:ph type="dt" sz="half" idx="10"/>
          </p:nvPr>
        </p:nvSpPr>
        <p:spPr/>
        <p:txBody>
          <a:bodyPr/>
          <a:lstStyle/>
          <a:p>
            <a:fld id="{B77D5CEC-FED1-4DF8-A645-402F5AAE2356}" type="datetime1">
              <a:rPr lang="en-US" smtClean="0"/>
              <a:t>9/19/2024</a:t>
            </a:fld>
            <a:endParaRPr lang="en-US"/>
          </a:p>
        </p:txBody>
      </p:sp>
      <p:sp>
        <p:nvSpPr>
          <p:cNvPr id="8" name="Footer Placeholder 7">
            <a:extLst>
              <a:ext uri="{FF2B5EF4-FFF2-40B4-BE49-F238E27FC236}">
                <a16:creationId xmlns:a16="http://schemas.microsoft.com/office/drawing/2014/main" id="{6916D405-47D9-4A0E-B4ED-097070AA6A7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1EFAA3-7AF7-400C-A709-C527D7546988}"/>
              </a:ext>
            </a:extLst>
          </p:cNvPr>
          <p:cNvSpPr>
            <a:spLocks noGrp="1"/>
          </p:cNvSpPr>
          <p:nvPr>
            <p:ph type="sldNum" sz="quarter" idx="12"/>
          </p:nvPr>
        </p:nvSpPr>
        <p:spPr/>
        <p:txBody>
          <a:bodyPr/>
          <a:lstStyle/>
          <a:p>
            <a:fld id="{7456EEA3-BA47-4F62-888A-485FF0EF9AFF}" type="slidenum">
              <a:rPr lang="en-US" smtClean="0"/>
              <a:t>‹#›</a:t>
            </a:fld>
            <a:endParaRPr lang="en-US"/>
          </a:p>
        </p:txBody>
      </p:sp>
    </p:spTree>
    <p:extLst>
      <p:ext uri="{BB962C8B-B14F-4D97-AF65-F5344CB8AC3E}">
        <p14:creationId xmlns:p14="http://schemas.microsoft.com/office/powerpoint/2010/main" val="1015602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C0C53-0BE4-4647-8386-ADEE549CC20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7E60D22-8BCC-44EE-B151-34008BF958AA}"/>
              </a:ext>
            </a:extLst>
          </p:cNvPr>
          <p:cNvSpPr>
            <a:spLocks noGrp="1"/>
          </p:cNvSpPr>
          <p:nvPr>
            <p:ph type="dt" sz="half" idx="10"/>
          </p:nvPr>
        </p:nvSpPr>
        <p:spPr/>
        <p:txBody>
          <a:bodyPr/>
          <a:lstStyle/>
          <a:p>
            <a:fld id="{B36BC008-BC8E-451C-A697-AD4F067EEACF}" type="datetime1">
              <a:rPr lang="en-US" smtClean="0"/>
              <a:t>9/19/2024</a:t>
            </a:fld>
            <a:endParaRPr lang="en-US"/>
          </a:p>
        </p:txBody>
      </p:sp>
      <p:sp>
        <p:nvSpPr>
          <p:cNvPr id="4" name="Footer Placeholder 3">
            <a:extLst>
              <a:ext uri="{FF2B5EF4-FFF2-40B4-BE49-F238E27FC236}">
                <a16:creationId xmlns:a16="http://schemas.microsoft.com/office/drawing/2014/main" id="{48D8B983-B6DC-4CDA-848C-7CDE09C63AE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EFBC42B-2A78-466A-ADA2-5417ADFE0EB7}"/>
              </a:ext>
            </a:extLst>
          </p:cNvPr>
          <p:cNvSpPr>
            <a:spLocks noGrp="1"/>
          </p:cNvSpPr>
          <p:nvPr>
            <p:ph type="sldNum" sz="quarter" idx="12"/>
          </p:nvPr>
        </p:nvSpPr>
        <p:spPr/>
        <p:txBody>
          <a:bodyPr/>
          <a:lstStyle/>
          <a:p>
            <a:fld id="{7456EEA3-BA47-4F62-888A-485FF0EF9AFF}" type="slidenum">
              <a:rPr lang="en-US" smtClean="0"/>
              <a:t>‹#›</a:t>
            </a:fld>
            <a:endParaRPr lang="en-US"/>
          </a:p>
        </p:txBody>
      </p:sp>
    </p:spTree>
    <p:extLst>
      <p:ext uri="{BB962C8B-B14F-4D97-AF65-F5344CB8AC3E}">
        <p14:creationId xmlns:p14="http://schemas.microsoft.com/office/powerpoint/2010/main" val="3536694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548596-261D-4515-9573-1526583BD70A}"/>
              </a:ext>
            </a:extLst>
          </p:cNvPr>
          <p:cNvSpPr>
            <a:spLocks noGrp="1"/>
          </p:cNvSpPr>
          <p:nvPr>
            <p:ph type="dt" sz="half" idx="10"/>
          </p:nvPr>
        </p:nvSpPr>
        <p:spPr/>
        <p:txBody>
          <a:bodyPr/>
          <a:lstStyle/>
          <a:p>
            <a:fld id="{A7F00FA0-5C95-49F1-B9AD-A731734C115B}" type="datetime1">
              <a:rPr lang="en-US" smtClean="0"/>
              <a:t>9/19/2024</a:t>
            </a:fld>
            <a:endParaRPr lang="en-US"/>
          </a:p>
        </p:txBody>
      </p:sp>
      <p:sp>
        <p:nvSpPr>
          <p:cNvPr id="3" name="Footer Placeholder 2">
            <a:extLst>
              <a:ext uri="{FF2B5EF4-FFF2-40B4-BE49-F238E27FC236}">
                <a16:creationId xmlns:a16="http://schemas.microsoft.com/office/drawing/2014/main" id="{C081E1B7-D421-4D9F-BB1E-1E50E75256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EBC4A14-0ABE-40B0-BD75-FF0F4437CE30}"/>
              </a:ext>
            </a:extLst>
          </p:cNvPr>
          <p:cNvSpPr>
            <a:spLocks noGrp="1"/>
          </p:cNvSpPr>
          <p:nvPr>
            <p:ph type="sldNum" sz="quarter" idx="12"/>
          </p:nvPr>
        </p:nvSpPr>
        <p:spPr/>
        <p:txBody>
          <a:bodyPr/>
          <a:lstStyle/>
          <a:p>
            <a:fld id="{7456EEA3-BA47-4F62-888A-485FF0EF9AFF}" type="slidenum">
              <a:rPr lang="en-US" smtClean="0"/>
              <a:t>‹#›</a:t>
            </a:fld>
            <a:endParaRPr lang="en-US"/>
          </a:p>
        </p:txBody>
      </p:sp>
    </p:spTree>
    <p:extLst>
      <p:ext uri="{BB962C8B-B14F-4D97-AF65-F5344CB8AC3E}">
        <p14:creationId xmlns:p14="http://schemas.microsoft.com/office/powerpoint/2010/main" val="456578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57A41-A6CC-4321-BFBE-C7F5396506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F3B7C0C-F586-424A-AF6C-5D72568840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8FD762E-F794-476F-8825-24E23400EF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74C2A4D-6906-4D30-B1F0-F31CBD163296}"/>
              </a:ext>
            </a:extLst>
          </p:cNvPr>
          <p:cNvSpPr>
            <a:spLocks noGrp="1"/>
          </p:cNvSpPr>
          <p:nvPr>
            <p:ph type="dt" sz="half" idx="10"/>
          </p:nvPr>
        </p:nvSpPr>
        <p:spPr/>
        <p:txBody>
          <a:bodyPr/>
          <a:lstStyle/>
          <a:p>
            <a:fld id="{BD22C47B-548D-40E4-ACD9-EE3CB4B7755E}" type="datetime1">
              <a:rPr lang="en-US" smtClean="0"/>
              <a:t>9/19/2024</a:t>
            </a:fld>
            <a:endParaRPr lang="en-US"/>
          </a:p>
        </p:txBody>
      </p:sp>
      <p:sp>
        <p:nvSpPr>
          <p:cNvPr id="6" name="Footer Placeholder 5">
            <a:extLst>
              <a:ext uri="{FF2B5EF4-FFF2-40B4-BE49-F238E27FC236}">
                <a16:creationId xmlns:a16="http://schemas.microsoft.com/office/drawing/2014/main" id="{7F1BA600-08F7-4D77-9EB1-6D4F0348E5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BFD12C-63AF-480D-BD0F-0540A28998D0}"/>
              </a:ext>
            </a:extLst>
          </p:cNvPr>
          <p:cNvSpPr>
            <a:spLocks noGrp="1"/>
          </p:cNvSpPr>
          <p:nvPr>
            <p:ph type="sldNum" sz="quarter" idx="12"/>
          </p:nvPr>
        </p:nvSpPr>
        <p:spPr/>
        <p:txBody>
          <a:bodyPr/>
          <a:lstStyle/>
          <a:p>
            <a:fld id="{7456EEA3-BA47-4F62-888A-485FF0EF9AFF}" type="slidenum">
              <a:rPr lang="en-US" smtClean="0"/>
              <a:t>‹#›</a:t>
            </a:fld>
            <a:endParaRPr lang="en-US"/>
          </a:p>
        </p:txBody>
      </p:sp>
    </p:spTree>
    <p:extLst>
      <p:ext uri="{BB962C8B-B14F-4D97-AF65-F5344CB8AC3E}">
        <p14:creationId xmlns:p14="http://schemas.microsoft.com/office/powerpoint/2010/main" val="1287542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BD001-69DB-45B6-AB4A-C5D214879D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218BD9-EBE0-49C1-B6CE-08AB6FBAF2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B4DDB7-BCA8-41C9-BBEC-7031001254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2FE5686-1649-47C0-B248-DFABE573BD40}"/>
              </a:ext>
            </a:extLst>
          </p:cNvPr>
          <p:cNvSpPr>
            <a:spLocks noGrp="1"/>
          </p:cNvSpPr>
          <p:nvPr>
            <p:ph type="dt" sz="half" idx="10"/>
          </p:nvPr>
        </p:nvSpPr>
        <p:spPr/>
        <p:txBody>
          <a:bodyPr/>
          <a:lstStyle/>
          <a:p>
            <a:fld id="{A8D9785F-AF10-479B-9D6E-091052CBC6D9}" type="datetime1">
              <a:rPr lang="en-US" smtClean="0"/>
              <a:t>9/19/2024</a:t>
            </a:fld>
            <a:endParaRPr lang="en-US"/>
          </a:p>
        </p:txBody>
      </p:sp>
      <p:sp>
        <p:nvSpPr>
          <p:cNvPr id="6" name="Footer Placeholder 5">
            <a:extLst>
              <a:ext uri="{FF2B5EF4-FFF2-40B4-BE49-F238E27FC236}">
                <a16:creationId xmlns:a16="http://schemas.microsoft.com/office/drawing/2014/main" id="{487066DF-1E63-47E2-AA83-B18D4CC196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EF1ED0-9C44-487F-8ADA-1B9998C0329E}"/>
              </a:ext>
            </a:extLst>
          </p:cNvPr>
          <p:cNvSpPr>
            <a:spLocks noGrp="1"/>
          </p:cNvSpPr>
          <p:nvPr>
            <p:ph type="sldNum" sz="quarter" idx="12"/>
          </p:nvPr>
        </p:nvSpPr>
        <p:spPr/>
        <p:txBody>
          <a:bodyPr/>
          <a:lstStyle/>
          <a:p>
            <a:fld id="{7456EEA3-BA47-4F62-888A-485FF0EF9AFF}" type="slidenum">
              <a:rPr lang="en-US" smtClean="0"/>
              <a:t>‹#›</a:t>
            </a:fld>
            <a:endParaRPr lang="en-US"/>
          </a:p>
        </p:txBody>
      </p:sp>
    </p:spTree>
    <p:extLst>
      <p:ext uri="{BB962C8B-B14F-4D97-AF65-F5344CB8AC3E}">
        <p14:creationId xmlns:p14="http://schemas.microsoft.com/office/powerpoint/2010/main" val="2157489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E7BFC4-4D05-4A9C-94B6-C1AAC7C33F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4340BCE-05F9-4DBD-9153-B43266352B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31F543-2C41-44B0-8D71-B2FE7370F4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AB05D-7B2E-4F3B-84BA-4C7D106366EE}" type="datetime1">
              <a:rPr lang="en-US" smtClean="0"/>
              <a:t>9/19/2024</a:t>
            </a:fld>
            <a:endParaRPr lang="en-US"/>
          </a:p>
        </p:txBody>
      </p:sp>
      <p:sp>
        <p:nvSpPr>
          <p:cNvPr id="5" name="Footer Placeholder 4">
            <a:extLst>
              <a:ext uri="{FF2B5EF4-FFF2-40B4-BE49-F238E27FC236}">
                <a16:creationId xmlns:a16="http://schemas.microsoft.com/office/drawing/2014/main" id="{311F539D-5479-4C2A-B36D-1F533C4203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EA271A0-1AEF-4F56-AB6F-89A5696F1A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56EEA3-BA47-4F62-888A-485FF0EF9AFF}" type="slidenum">
              <a:rPr lang="en-US" smtClean="0"/>
              <a:t>‹#›</a:t>
            </a:fld>
            <a:endParaRPr lang="en-US"/>
          </a:p>
        </p:txBody>
      </p:sp>
    </p:spTree>
    <p:extLst>
      <p:ext uri="{BB962C8B-B14F-4D97-AF65-F5344CB8AC3E}">
        <p14:creationId xmlns:p14="http://schemas.microsoft.com/office/powerpoint/2010/main" val="2109193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56381EF-4D1E-4B71-9289-64EAD5D689CB}"/>
              </a:ext>
            </a:extLst>
          </p:cNvPr>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BB7AC322-10B6-46CB-B595-275C3AA84BE4}"/>
              </a:ext>
            </a:extLst>
          </p:cNvPr>
          <p:cNvSpPr txBox="1"/>
          <p:nvPr/>
        </p:nvSpPr>
        <p:spPr>
          <a:xfrm>
            <a:off x="510139" y="741145"/>
            <a:ext cx="11203806" cy="5207268"/>
          </a:xfrm>
          <a:prstGeom prst="rect">
            <a:avLst/>
          </a:prstGeom>
          <a:noFill/>
        </p:spPr>
        <p:txBody>
          <a:bodyPr wrap="square" rtlCol="0">
            <a:spAutoFit/>
          </a:bodyPr>
          <a:lstStyle/>
          <a:p>
            <a:endParaRPr lang="en-US" dirty="0"/>
          </a:p>
        </p:txBody>
      </p:sp>
      <p:sp>
        <p:nvSpPr>
          <p:cNvPr id="5" name="Rectangle 4">
            <a:extLst>
              <a:ext uri="{FF2B5EF4-FFF2-40B4-BE49-F238E27FC236}">
                <a16:creationId xmlns:a16="http://schemas.microsoft.com/office/drawing/2014/main" id="{A34A9998-1A7B-41CF-8685-633459809806}"/>
              </a:ext>
            </a:extLst>
          </p:cNvPr>
          <p:cNvSpPr/>
          <p:nvPr/>
        </p:nvSpPr>
        <p:spPr>
          <a:xfrm>
            <a:off x="0" y="837678"/>
            <a:ext cx="12192000" cy="5182645"/>
          </a:xfrm>
          <a:prstGeom prst="rect">
            <a:avLst/>
          </a:prstGeom>
          <a:solidFill>
            <a:srgbClr val="000000">
              <a:alpha val="8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95C61CB-370A-48A9-9B73-133A2F9F7C89}"/>
              </a:ext>
            </a:extLst>
          </p:cNvPr>
          <p:cNvSpPr txBox="1"/>
          <p:nvPr/>
        </p:nvSpPr>
        <p:spPr>
          <a:xfrm>
            <a:off x="-10633" y="3474845"/>
            <a:ext cx="12193008" cy="830997"/>
          </a:xfrm>
          <a:prstGeom prst="rect">
            <a:avLst/>
          </a:prstGeom>
          <a:noFill/>
        </p:spPr>
        <p:txBody>
          <a:bodyPr wrap="square" rtlCol="0">
            <a:spAutoFit/>
          </a:bodyPr>
          <a:lstStyle/>
          <a:p>
            <a:pPr algn="ctr"/>
            <a:r>
              <a:rPr lang="en-US" sz="4800" cap="all" spc="1300" dirty="0">
                <a:solidFill>
                  <a:schemeClr val="bg1"/>
                </a:solidFill>
                <a:effectLst>
                  <a:outerShdw blurRad="38100" dist="38100" dir="2700000" algn="tl">
                    <a:srgbClr val="000000">
                      <a:alpha val="43137"/>
                    </a:srgbClr>
                  </a:outerShdw>
                </a:effectLst>
                <a:latin typeface="+mj-lt"/>
                <a:ea typeface="Cambria" panose="02040503050406030204" pitchFamily="18" charset="0"/>
              </a:rPr>
              <a:t>Tension </a:t>
            </a:r>
            <a:r>
              <a:rPr lang="en-US" sz="4800" cap="all" spc="1300" dirty="0">
                <a:solidFill>
                  <a:srgbClr val="00FFFF"/>
                </a:solidFill>
                <a:effectLst>
                  <a:outerShdw blurRad="38100" dist="38100" dir="2700000" algn="tl">
                    <a:srgbClr val="000000">
                      <a:alpha val="43137"/>
                    </a:srgbClr>
                  </a:outerShdw>
                </a:effectLst>
                <a:ea typeface="Cambria" panose="02040503050406030204" pitchFamily="18" charset="0"/>
              </a:rPr>
              <a:t>Under grace</a:t>
            </a:r>
          </a:p>
        </p:txBody>
      </p:sp>
      <p:sp>
        <p:nvSpPr>
          <p:cNvPr id="9" name="TextBox 8">
            <a:extLst>
              <a:ext uri="{FF2B5EF4-FFF2-40B4-BE49-F238E27FC236}">
                <a16:creationId xmlns:a16="http://schemas.microsoft.com/office/drawing/2014/main" id="{B0669A52-9FD5-4CEA-88B9-B86E292446A8}"/>
              </a:ext>
            </a:extLst>
          </p:cNvPr>
          <p:cNvSpPr txBox="1"/>
          <p:nvPr/>
        </p:nvSpPr>
        <p:spPr>
          <a:xfrm>
            <a:off x="-11641" y="1409039"/>
            <a:ext cx="12193008" cy="646331"/>
          </a:xfrm>
          <a:prstGeom prst="rect">
            <a:avLst/>
          </a:prstGeom>
          <a:noFill/>
        </p:spPr>
        <p:txBody>
          <a:bodyPr wrap="square" rtlCol="0">
            <a:spAutoFit/>
          </a:bodyPr>
          <a:lstStyle/>
          <a:p>
            <a:pPr algn="ctr"/>
            <a:r>
              <a:rPr lang="en-US" sz="3600" cap="all" spc="1300" dirty="0">
                <a:solidFill>
                  <a:schemeClr val="bg1"/>
                </a:solidFill>
                <a:effectLst>
                  <a:outerShdw blurRad="38100" dist="38100" dir="2700000" algn="tl">
                    <a:srgbClr val="000000">
                      <a:alpha val="43137"/>
                    </a:srgbClr>
                  </a:outerShdw>
                </a:effectLst>
                <a:latin typeface="+mj-lt"/>
                <a:ea typeface="Cambria" panose="02040503050406030204" pitchFamily="18" charset="0"/>
              </a:rPr>
              <a:t>1 THESSALONIANS 5</a:t>
            </a:r>
          </a:p>
        </p:txBody>
      </p:sp>
      <p:cxnSp>
        <p:nvCxnSpPr>
          <p:cNvPr id="3" name="Straight Connector 2">
            <a:extLst>
              <a:ext uri="{FF2B5EF4-FFF2-40B4-BE49-F238E27FC236}">
                <a16:creationId xmlns:a16="http://schemas.microsoft.com/office/drawing/2014/main" id="{C43647BE-25DE-4A69-8964-8FEB51D36DE2}"/>
              </a:ext>
            </a:extLst>
          </p:cNvPr>
          <p:cNvCxnSpPr>
            <a:cxnSpLocks/>
          </p:cNvCxnSpPr>
          <p:nvPr/>
        </p:nvCxnSpPr>
        <p:spPr>
          <a:xfrm>
            <a:off x="4475860" y="2777385"/>
            <a:ext cx="324028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DADF5290-EE88-4147-A1ED-4A68BD31B283}"/>
              </a:ext>
            </a:extLst>
          </p:cNvPr>
          <p:cNvSpPr>
            <a:spLocks noGrp="1"/>
          </p:cNvSpPr>
          <p:nvPr>
            <p:ph type="sldNum" sz="quarter" idx="12"/>
          </p:nvPr>
        </p:nvSpPr>
        <p:spPr/>
        <p:txBody>
          <a:bodyPr/>
          <a:lstStyle/>
          <a:p>
            <a:fld id="{7456EEA3-BA47-4F62-888A-485FF0EF9AFF}" type="slidenum">
              <a:rPr lang="en-US" smtClean="0"/>
              <a:t>1</a:t>
            </a:fld>
            <a:endParaRPr lang="en-US"/>
          </a:p>
        </p:txBody>
      </p:sp>
    </p:spTree>
    <p:extLst>
      <p:ext uri="{BB962C8B-B14F-4D97-AF65-F5344CB8AC3E}">
        <p14:creationId xmlns:p14="http://schemas.microsoft.com/office/powerpoint/2010/main" val="1988366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1FD777B-D691-4570-A280-BDC38151849C}"/>
              </a:ext>
            </a:extLst>
          </p:cNvPr>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BB7AC322-10B6-46CB-B595-275C3AA84BE4}"/>
              </a:ext>
            </a:extLst>
          </p:cNvPr>
          <p:cNvSpPr txBox="1"/>
          <p:nvPr/>
        </p:nvSpPr>
        <p:spPr>
          <a:xfrm>
            <a:off x="510139" y="124455"/>
            <a:ext cx="11203806" cy="5207268"/>
          </a:xfrm>
          <a:prstGeom prst="rect">
            <a:avLst/>
          </a:prstGeom>
          <a:noFill/>
        </p:spPr>
        <p:txBody>
          <a:bodyPr wrap="square" rtlCol="0">
            <a:spAutoFit/>
          </a:bodyPr>
          <a:lstStyle/>
          <a:p>
            <a:endParaRPr lang="en-US" dirty="0"/>
          </a:p>
        </p:txBody>
      </p:sp>
      <p:sp>
        <p:nvSpPr>
          <p:cNvPr id="8" name="Rectangle 7">
            <a:extLst>
              <a:ext uri="{FF2B5EF4-FFF2-40B4-BE49-F238E27FC236}">
                <a16:creationId xmlns:a16="http://schemas.microsoft.com/office/drawing/2014/main" id="{96CA5FA7-8926-42E9-B050-04ADD5D8282D}"/>
              </a:ext>
            </a:extLst>
          </p:cNvPr>
          <p:cNvSpPr/>
          <p:nvPr/>
        </p:nvSpPr>
        <p:spPr>
          <a:xfrm>
            <a:off x="7791" y="372205"/>
            <a:ext cx="12192000" cy="6113590"/>
          </a:xfrm>
          <a:prstGeom prst="rect">
            <a:avLst/>
          </a:prstGeom>
          <a:solidFill>
            <a:srgbClr val="000000">
              <a:alpha val="8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6F3ED84-FAFA-40D3-845A-C33E5385D79D}"/>
              </a:ext>
            </a:extLst>
          </p:cNvPr>
          <p:cNvSpPr txBox="1"/>
          <p:nvPr/>
        </p:nvSpPr>
        <p:spPr>
          <a:xfrm>
            <a:off x="510139" y="700038"/>
            <a:ext cx="10808126" cy="2086725"/>
          </a:xfrm>
          <a:prstGeom prst="rect">
            <a:avLst/>
          </a:prstGeom>
          <a:noFill/>
        </p:spPr>
        <p:txBody>
          <a:bodyPr wrap="square" rtlCol="0">
            <a:spAutoFit/>
          </a:bodyPr>
          <a:lstStyle/>
          <a:p>
            <a:pPr>
              <a:lnSpc>
                <a:spcPct val="90000"/>
              </a:lnSpc>
            </a:pPr>
            <a:r>
              <a:rPr lang="en-US" sz="3600" b="1" dirty="0">
                <a:solidFill>
                  <a:srgbClr val="00FF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 Thessalonians 5:14</a:t>
            </a:r>
          </a:p>
          <a:p>
            <a:pPr>
              <a:lnSpc>
                <a:spcPct val="90000"/>
              </a:lnSpc>
            </a:pPr>
            <a:r>
              <a:rPr lang="en-US" sz="36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And we urge you, brothers and sisters, warn those who are idle and disruptive, encourage the disheartened, help the weak, be patient with everyone. </a:t>
            </a:r>
          </a:p>
        </p:txBody>
      </p:sp>
      <p:sp>
        <p:nvSpPr>
          <p:cNvPr id="2" name="Slide Number Placeholder 1">
            <a:extLst>
              <a:ext uri="{FF2B5EF4-FFF2-40B4-BE49-F238E27FC236}">
                <a16:creationId xmlns:a16="http://schemas.microsoft.com/office/drawing/2014/main" id="{ECD42B57-77D0-475E-AA0B-9518F3D8393B}"/>
              </a:ext>
            </a:extLst>
          </p:cNvPr>
          <p:cNvSpPr>
            <a:spLocks noGrp="1"/>
          </p:cNvSpPr>
          <p:nvPr>
            <p:ph type="sldNum" sz="quarter" idx="12"/>
          </p:nvPr>
        </p:nvSpPr>
        <p:spPr/>
        <p:txBody>
          <a:bodyPr/>
          <a:lstStyle/>
          <a:p>
            <a:fld id="{7456EEA3-BA47-4F62-888A-485FF0EF9AFF}" type="slidenum">
              <a:rPr lang="en-US" smtClean="0"/>
              <a:t>10</a:t>
            </a:fld>
            <a:endParaRPr lang="en-US"/>
          </a:p>
        </p:txBody>
      </p:sp>
    </p:spTree>
    <p:extLst>
      <p:ext uri="{BB962C8B-B14F-4D97-AF65-F5344CB8AC3E}">
        <p14:creationId xmlns:p14="http://schemas.microsoft.com/office/powerpoint/2010/main" val="1959309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1FD777B-D691-4570-A280-BDC38151849C}"/>
              </a:ext>
            </a:extLst>
          </p:cNvPr>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BB7AC322-10B6-46CB-B595-275C3AA84BE4}"/>
              </a:ext>
            </a:extLst>
          </p:cNvPr>
          <p:cNvSpPr txBox="1"/>
          <p:nvPr/>
        </p:nvSpPr>
        <p:spPr>
          <a:xfrm>
            <a:off x="510139" y="124455"/>
            <a:ext cx="11203806" cy="5207268"/>
          </a:xfrm>
          <a:prstGeom prst="rect">
            <a:avLst/>
          </a:prstGeom>
          <a:noFill/>
        </p:spPr>
        <p:txBody>
          <a:bodyPr wrap="square" rtlCol="0">
            <a:spAutoFit/>
          </a:bodyPr>
          <a:lstStyle/>
          <a:p>
            <a:endParaRPr lang="en-US" dirty="0"/>
          </a:p>
        </p:txBody>
      </p:sp>
      <p:sp>
        <p:nvSpPr>
          <p:cNvPr id="8" name="Rectangle 7">
            <a:extLst>
              <a:ext uri="{FF2B5EF4-FFF2-40B4-BE49-F238E27FC236}">
                <a16:creationId xmlns:a16="http://schemas.microsoft.com/office/drawing/2014/main" id="{96CA5FA7-8926-42E9-B050-04ADD5D8282D}"/>
              </a:ext>
            </a:extLst>
          </p:cNvPr>
          <p:cNvSpPr/>
          <p:nvPr/>
        </p:nvSpPr>
        <p:spPr>
          <a:xfrm>
            <a:off x="7791" y="372205"/>
            <a:ext cx="12192000" cy="6113590"/>
          </a:xfrm>
          <a:prstGeom prst="rect">
            <a:avLst/>
          </a:prstGeom>
          <a:solidFill>
            <a:srgbClr val="000000">
              <a:alpha val="8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6F3ED84-FAFA-40D3-845A-C33E5385D79D}"/>
              </a:ext>
            </a:extLst>
          </p:cNvPr>
          <p:cNvSpPr txBox="1"/>
          <p:nvPr/>
        </p:nvSpPr>
        <p:spPr>
          <a:xfrm>
            <a:off x="510139" y="700038"/>
            <a:ext cx="10808126" cy="2086725"/>
          </a:xfrm>
          <a:prstGeom prst="rect">
            <a:avLst/>
          </a:prstGeom>
          <a:noFill/>
        </p:spPr>
        <p:txBody>
          <a:bodyPr wrap="square" rtlCol="0">
            <a:spAutoFit/>
          </a:bodyPr>
          <a:lstStyle/>
          <a:p>
            <a:pPr>
              <a:lnSpc>
                <a:spcPct val="90000"/>
              </a:lnSpc>
            </a:pPr>
            <a:r>
              <a:rPr lang="en-US" sz="3600" b="1" dirty="0">
                <a:solidFill>
                  <a:srgbClr val="00FF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 Thessalonians 5:14</a:t>
            </a:r>
          </a:p>
          <a:p>
            <a:pPr>
              <a:lnSpc>
                <a:spcPct val="90000"/>
              </a:lnSpc>
            </a:pPr>
            <a:r>
              <a:rPr lang="en-US" sz="3600" dirty="0">
                <a:solidFill>
                  <a:schemeClr val="tx1">
                    <a:lumMod val="85000"/>
                    <a:lumOff val="1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And we urge you, brothers and sisters, </a:t>
            </a:r>
            <a:r>
              <a:rPr lang="en-US" sz="36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warn those who are idle and disruptive</a:t>
            </a:r>
            <a:r>
              <a:rPr lang="en-US" sz="3600" dirty="0">
                <a:solidFill>
                  <a:schemeClr val="tx1">
                    <a:lumMod val="85000"/>
                    <a:lumOff val="1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encourage the disheartened, help the weak, be patient with everyone. </a:t>
            </a:r>
          </a:p>
        </p:txBody>
      </p:sp>
      <p:sp>
        <p:nvSpPr>
          <p:cNvPr id="9" name="Rectangle 8">
            <a:extLst>
              <a:ext uri="{FF2B5EF4-FFF2-40B4-BE49-F238E27FC236}">
                <a16:creationId xmlns:a16="http://schemas.microsoft.com/office/drawing/2014/main" id="{C869ADD9-22A8-47AE-8F04-E6DCEB6A5EEB}"/>
              </a:ext>
            </a:extLst>
          </p:cNvPr>
          <p:cNvSpPr/>
          <p:nvPr/>
        </p:nvSpPr>
        <p:spPr>
          <a:xfrm>
            <a:off x="0" y="4352921"/>
            <a:ext cx="12226636" cy="2142099"/>
          </a:xfrm>
          <a:prstGeom prst="rect">
            <a:avLst/>
          </a:prstGeom>
          <a:solidFill>
            <a:srgbClr val="03D1D1">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F7836010-3AB0-46BC-8892-697740006586}"/>
              </a:ext>
            </a:extLst>
          </p:cNvPr>
          <p:cNvCxnSpPr>
            <a:cxnSpLocks/>
          </p:cNvCxnSpPr>
          <p:nvPr/>
        </p:nvCxnSpPr>
        <p:spPr>
          <a:xfrm>
            <a:off x="6096000" y="4646606"/>
            <a:ext cx="1" cy="163953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6361EC2-6D7C-4774-AE64-0E3D811AD4CA}"/>
              </a:ext>
            </a:extLst>
          </p:cNvPr>
          <p:cNvSpPr txBox="1"/>
          <p:nvPr/>
        </p:nvSpPr>
        <p:spPr>
          <a:xfrm>
            <a:off x="7681970" y="4646606"/>
            <a:ext cx="3735326" cy="1569660"/>
          </a:xfrm>
          <a:prstGeom prst="rect">
            <a:avLst/>
          </a:prstGeom>
          <a:noFill/>
        </p:spPr>
        <p:txBody>
          <a:bodyPr wrap="square" rtlCol="0">
            <a:spAutoFit/>
          </a:bodyPr>
          <a:lstStyle/>
          <a:p>
            <a:pPr algn="ctr"/>
            <a:r>
              <a:rPr lang="en-US" sz="3200" spc="600" dirty="0">
                <a:solidFill>
                  <a:schemeClr val="bg1"/>
                </a:solidFill>
                <a:effectLst>
                  <a:outerShdw blurRad="38100" dist="38100" dir="2700000" algn="tl">
                    <a:srgbClr val="000000">
                      <a:alpha val="43137"/>
                    </a:srgbClr>
                  </a:outerShdw>
                </a:effectLst>
                <a:latin typeface="+mj-lt"/>
              </a:rPr>
              <a:t>BIBLICAL LEADERS USE MANY TOOLS</a:t>
            </a:r>
          </a:p>
        </p:txBody>
      </p:sp>
      <p:sp>
        <p:nvSpPr>
          <p:cNvPr id="12" name="TextBox 11">
            <a:extLst>
              <a:ext uri="{FF2B5EF4-FFF2-40B4-BE49-F238E27FC236}">
                <a16:creationId xmlns:a16="http://schemas.microsoft.com/office/drawing/2014/main" id="{6D1F2C50-DF72-4401-94BC-3B6DE8C8380C}"/>
              </a:ext>
            </a:extLst>
          </p:cNvPr>
          <p:cNvSpPr txBox="1"/>
          <p:nvPr/>
        </p:nvSpPr>
        <p:spPr>
          <a:xfrm>
            <a:off x="510139" y="4685000"/>
            <a:ext cx="4636329" cy="1569660"/>
          </a:xfrm>
          <a:prstGeom prst="rect">
            <a:avLst/>
          </a:prstGeom>
          <a:noFill/>
        </p:spPr>
        <p:txBody>
          <a:bodyPr wrap="square" rtlCol="0">
            <a:spAutoFit/>
          </a:bodyPr>
          <a:lstStyle/>
          <a:p>
            <a:pPr algn="ctr"/>
            <a:r>
              <a:rPr lang="en-US" sz="3200" spc="600" dirty="0">
                <a:solidFill>
                  <a:schemeClr val="bg1"/>
                </a:solidFill>
                <a:effectLst>
                  <a:outerShdw blurRad="38100" dist="38100" dir="2700000" algn="tl">
                    <a:srgbClr val="000000">
                      <a:alpha val="43137"/>
                    </a:srgbClr>
                  </a:outerShdw>
                </a:effectLst>
                <a:latin typeface="+mj-lt"/>
              </a:rPr>
              <a:t>IDLENESS + DISRUPTION BOTH DANGEROUS</a:t>
            </a:r>
          </a:p>
        </p:txBody>
      </p:sp>
      <p:sp>
        <p:nvSpPr>
          <p:cNvPr id="2" name="Slide Number Placeholder 1">
            <a:extLst>
              <a:ext uri="{FF2B5EF4-FFF2-40B4-BE49-F238E27FC236}">
                <a16:creationId xmlns:a16="http://schemas.microsoft.com/office/drawing/2014/main" id="{8DBA2B04-0B5E-4DE4-AEBA-0417D0050300}"/>
              </a:ext>
            </a:extLst>
          </p:cNvPr>
          <p:cNvSpPr>
            <a:spLocks noGrp="1"/>
          </p:cNvSpPr>
          <p:nvPr>
            <p:ph type="sldNum" sz="quarter" idx="12"/>
          </p:nvPr>
        </p:nvSpPr>
        <p:spPr/>
        <p:txBody>
          <a:bodyPr/>
          <a:lstStyle/>
          <a:p>
            <a:fld id="{7456EEA3-BA47-4F62-888A-485FF0EF9AFF}" type="slidenum">
              <a:rPr lang="en-US" smtClean="0"/>
              <a:t>11</a:t>
            </a:fld>
            <a:endParaRPr lang="en-US"/>
          </a:p>
        </p:txBody>
      </p:sp>
    </p:spTree>
    <p:extLst>
      <p:ext uri="{BB962C8B-B14F-4D97-AF65-F5344CB8AC3E}">
        <p14:creationId xmlns:p14="http://schemas.microsoft.com/office/powerpoint/2010/main" val="3880168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1FD777B-D691-4570-A280-BDC38151849C}"/>
              </a:ext>
            </a:extLst>
          </p:cNvPr>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BB7AC322-10B6-46CB-B595-275C3AA84BE4}"/>
              </a:ext>
            </a:extLst>
          </p:cNvPr>
          <p:cNvSpPr txBox="1"/>
          <p:nvPr/>
        </p:nvSpPr>
        <p:spPr>
          <a:xfrm>
            <a:off x="510139" y="124455"/>
            <a:ext cx="11203806" cy="5207268"/>
          </a:xfrm>
          <a:prstGeom prst="rect">
            <a:avLst/>
          </a:prstGeom>
          <a:noFill/>
        </p:spPr>
        <p:txBody>
          <a:bodyPr wrap="square" rtlCol="0">
            <a:spAutoFit/>
          </a:bodyPr>
          <a:lstStyle/>
          <a:p>
            <a:endParaRPr lang="en-US" dirty="0"/>
          </a:p>
        </p:txBody>
      </p:sp>
      <p:sp>
        <p:nvSpPr>
          <p:cNvPr id="8" name="Rectangle 7">
            <a:extLst>
              <a:ext uri="{FF2B5EF4-FFF2-40B4-BE49-F238E27FC236}">
                <a16:creationId xmlns:a16="http://schemas.microsoft.com/office/drawing/2014/main" id="{96CA5FA7-8926-42E9-B050-04ADD5D8282D}"/>
              </a:ext>
            </a:extLst>
          </p:cNvPr>
          <p:cNvSpPr/>
          <p:nvPr/>
        </p:nvSpPr>
        <p:spPr>
          <a:xfrm>
            <a:off x="7791" y="372205"/>
            <a:ext cx="12192000" cy="6113590"/>
          </a:xfrm>
          <a:prstGeom prst="rect">
            <a:avLst/>
          </a:prstGeom>
          <a:solidFill>
            <a:srgbClr val="000000">
              <a:alpha val="8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6F3ED84-FAFA-40D3-845A-C33E5385D79D}"/>
              </a:ext>
            </a:extLst>
          </p:cNvPr>
          <p:cNvSpPr txBox="1"/>
          <p:nvPr/>
        </p:nvSpPr>
        <p:spPr>
          <a:xfrm>
            <a:off x="510139" y="700038"/>
            <a:ext cx="10808126" cy="2086725"/>
          </a:xfrm>
          <a:prstGeom prst="rect">
            <a:avLst/>
          </a:prstGeom>
          <a:noFill/>
        </p:spPr>
        <p:txBody>
          <a:bodyPr wrap="square" rtlCol="0">
            <a:spAutoFit/>
          </a:bodyPr>
          <a:lstStyle/>
          <a:p>
            <a:pPr>
              <a:lnSpc>
                <a:spcPct val="90000"/>
              </a:lnSpc>
            </a:pPr>
            <a:r>
              <a:rPr lang="en-US" sz="3600" b="1" dirty="0">
                <a:solidFill>
                  <a:srgbClr val="00FF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 Thessalonians 5:14</a:t>
            </a:r>
          </a:p>
          <a:p>
            <a:pPr>
              <a:lnSpc>
                <a:spcPct val="90000"/>
              </a:lnSpc>
            </a:pPr>
            <a:r>
              <a:rPr lang="en-US" sz="3600" dirty="0">
                <a:solidFill>
                  <a:schemeClr val="tx1">
                    <a:lumMod val="85000"/>
                    <a:lumOff val="1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And we urge you, brothers and sisters, warn those who are idle and disruptive,                     </a:t>
            </a:r>
            <a:r>
              <a:rPr lang="en-US" sz="36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encourage the disheartened</a:t>
            </a:r>
            <a:r>
              <a:rPr lang="en-US" sz="3600" dirty="0">
                <a:solidFill>
                  <a:schemeClr val="tx1">
                    <a:lumMod val="85000"/>
                    <a:lumOff val="1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help the weak, be patient with everyone. </a:t>
            </a:r>
          </a:p>
        </p:txBody>
      </p:sp>
      <p:sp>
        <p:nvSpPr>
          <p:cNvPr id="9" name="Rectangle 8">
            <a:extLst>
              <a:ext uri="{FF2B5EF4-FFF2-40B4-BE49-F238E27FC236}">
                <a16:creationId xmlns:a16="http://schemas.microsoft.com/office/drawing/2014/main" id="{9647FD69-C97B-4360-A818-A346DF8BA896}"/>
              </a:ext>
            </a:extLst>
          </p:cNvPr>
          <p:cNvSpPr/>
          <p:nvPr/>
        </p:nvSpPr>
        <p:spPr>
          <a:xfrm>
            <a:off x="0" y="4352921"/>
            <a:ext cx="12226636" cy="2142099"/>
          </a:xfrm>
          <a:prstGeom prst="rect">
            <a:avLst/>
          </a:prstGeom>
          <a:solidFill>
            <a:srgbClr val="03D1D1">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5CF98823-AD1B-4935-9E1D-D0E47B699604}"/>
              </a:ext>
            </a:extLst>
          </p:cNvPr>
          <p:cNvCxnSpPr>
            <a:cxnSpLocks/>
          </p:cNvCxnSpPr>
          <p:nvPr/>
        </p:nvCxnSpPr>
        <p:spPr>
          <a:xfrm>
            <a:off x="6096000" y="4646606"/>
            <a:ext cx="1" cy="163953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8C6A4F9-1F1F-4AEF-B0AD-C95040B3E3CF}"/>
              </a:ext>
            </a:extLst>
          </p:cNvPr>
          <p:cNvSpPr txBox="1"/>
          <p:nvPr/>
        </p:nvSpPr>
        <p:spPr>
          <a:xfrm>
            <a:off x="7489059" y="4646606"/>
            <a:ext cx="3735326" cy="1569660"/>
          </a:xfrm>
          <a:prstGeom prst="rect">
            <a:avLst/>
          </a:prstGeom>
          <a:noFill/>
        </p:spPr>
        <p:txBody>
          <a:bodyPr wrap="square" rtlCol="0">
            <a:spAutoFit/>
          </a:bodyPr>
          <a:lstStyle/>
          <a:p>
            <a:pPr algn="ctr"/>
            <a:r>
              <a:rPr lang="en-US" sz="3200" spc="600" dirty="0">
                <a:solidFill>
                  <a:schemeClr val="bg1"/>
                </a:solidFill>
                <a:effectLst>
                  <a:outerShdw blurRad="38100" dist="38100" dir="2700000" algn="tl">
                    <a:srgbClr val="000000">
                      <a:alpha val="43137"/>
                    </a:srgbClr>
                  </a:outerShdw>
                </a:effectLst>
                <a:latin typeface="+mj-lt"/>
              </a:rPr>
              <a:t>IMPORTANT WORK FOR ALL LEADERS</a:t>
            </a:r>
          </a:p>
        </p:txBody>
      </p:sp>
      <p:sp>
        <p:nvSpPr>
          <p:cNvPr id="12" name="TextBox 11">
            <a:extLst>
              <a:ext uri="{FF2B5EF4-FFF2-40B4-BE49-F238E27FC236}">
                <a16:creationId xmlns:a16="http://schemas.microsoft.com/office/drawing/2014/main" id="{E07798D3-AD09-4E5F-A642-1E9C51B73476}"/>
              </a:ext>
            </a:extLst>
          </p:cNvPr>
          <p:cNvSpPr txBox="1"/>
          <p:nvPr/>
        </p:nvSpPr>
        <p:spPr>
          <a:xfrm>
            <a:off x="967615" y="4685000"/>
            <a:ext cx="4168562" cy="1569660"/>
          </a:xfrm>
          <a:prstGeom prst="rect">
            <a:avLst/>
          </a:prstGeom>
          <a:noFill/>
        </p:spPr>
        <p:txBody>
          <a:bodyPr wrap="square" rtlCol="0">
            <a:spAutoFit/>
          </a:bodyPr>
          <a:lstStyle/>
          <a:p>
            <a:pPr algn="ctr"/>
            <a:r>
              <a:rPr lang="en-US" sz="3200" spc="600" dirty="0">
                <a:solidFill>
                  <a:schemeClr val="bg1"/>
                </a:solidFill>
                <a:effectLst>
                  <a:outerShdw blurRad="38100" dist="38100" dir="2700000" algn="tl">
                    <a:srgbClr val="000000">
                      <a:alpha val="43137"/>
                    </a:srgbClr>
                  </a:outerShdw>
                </a:effectLst>
                <a:latin typeface="+mj-lt"/>
              </a:rPr>
              <a:t>LITERALLY MEANS TO “CHEER UP” </a:t>
            </a:r>
          </a:p>
        </p:txBody>
      </p:sp>
      <p:sp>
        <p:nvSpPr>
          <p:cNvPr id="2" name="Slide Number Placeholder 1">
            <a:extLst>
              <a:ext uri="{FF2B5EF4-FFF2-40B4-BE49-F238E27FC236}">
                <a16:creationId xmlns:a16="http://schemas.microsoft.com/office/drawing/2014/main" id="{D90713E9-6C66-4104-919A-3AA50F85B845}"/>
              </a:ext>
            </a:extLst>
          </p:cNvPr>
          <p:cNvSpPr>
            <a:spLocks noGrp="1"/>
          </p:cNvSpPr>
          <p:nvPr>
            <p:ph type="sldNum" sz="quarter" idx="12"/>
          </p:nvPr>
        </p:nvSpPr>
        <p:spPr/>
        <p:txBody>
          <a:bodyPr/>
          <a:lstStyle/>
          <a:p>
            <a:fld id="{7456EEA3-BA47-4F62-888A-485FF0EF9AFF}" type="slidenum">
              <a:rPr lang="en-US" smtClean="0"/>
              <a:t>12</a:t>
            </a:fld>
            <a:endParaRPr lang="en-US"/>
          </a:p>
        </p:txBody>
      </p:sp>
    </p:spTree>
    <p:extLst>
      <p:ext uri="{BB962C8B-B14F-4D97-AF65-F5344CB8AC3E}">
        <p14:creationId xmlns:p14="http://schemas.microsoft.com/office/powerpoint/2010/main" val="1952858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1FD777B-D691-4570-A280-BDC38151849C}"/>
              </a:ext>
            </a:extLst>
          </p:cNvPr>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BB7AC322-10B6-46CB-B595-275C3AA84BE4}"/>
              </a:ext>
            </a:extLst>
          </p:cNvPr>
          <p:cNvSpPr txBox="1"/>
          <p:nvPr/>
        </p:nvSpPr>
        <p:spPr>
          <a:xfrm>
            <a:off x="510139" y="124455"/>
            <a:ext cx="11203806" cy="5207268"/>
          </a:xfrm>
          <a:prstGeom prst="rect">
            <a:avLst/>
          </a:prstGeom>
          <a:noFill/>
        </p:spPr>
        <p:txBody>
          <a:bodyPr wrap="square" rtlCol="0">
            <a:spAutoFit/>
          </a:bodyPr>
          <a:lstStyle/>
          <a:p>
            <a:endParaRPr lang="en-US" dirty="0"/>
          </a:p>
        </p:txBody>
      </p:sp>
      <p:sp>
        <p:nvSpPr>
          <p:cNvPr id="8" name="Rectangle 7">
            <a:extLst>
              <a:ext uri="{FF2B5EF4-FFF2-40B4-BE49-F238E27FC236}">
                <a16:creationId xmlns:a16="http://schemas.microsoft.com/office/drawing/2014/main" id="{96CA5FA7-8926-42E9-B050-04ADD5D8282D}"/>
              </a:ext>
            </a:extLst>
          </p:cNvPr>
          <p:cNvSpPr/>
          <p:nvPr/>
        </p:nvSpPr>
        <p:spPr>
          <a:xfrm>
            <a:off x="7791" y="372205"/>
            <a:ext cx="12192000" cy="6113590"/>
          </a:xfrm>
          <a:prstGeom prst="rect">
            <a:avLst/>
          </a:prstGeom>
          <a:solidFill>
            <a:srgbClr val="000000">
              <a:alpha val="8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6F3ED84-FAFA-40D3-845A-C33E5385D79D}"/>
              </a:ext>
            </a:extLst>
          </p:cNvPr>
          <p:cNvSpPr txBox="1"/>
          <p:nvPr/>
        </p:nvSpPr>
        <p:spPr>
          <a:xfrm>
            <a:off x="510139" y="700038"/>
            <a:ext cx="10808126" cy="2086725"/>
          </a:xfrm>
          <a:prstGeom prst="rect">
            <a:avLst/>
          </a:prstGeom>
          <a:noFill/>
        </p:spPr>
        <p:txBody>
          <a:bodyPr wrap="square" rtlCol="0">
            <a:spAutoFit/>
          </a:bodyPr>
          <a:lstStyle/>
          <a:p>
            <a:pPr>
              <a:lnSpc>
                <a:spcPct val="90000"/>
              </a:lnSpc>
            </a:pPr>
            <a:r>
              <a:rPr lang="en-US" sz="3600" b="1" dirty="0">
                <a:solidFill>
                  <a:srgbClr val="00FF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 Thessalonians 5:14</a:t>
            </a:r>
          </a:p>
          <a:p>
            <a:pPr>
              <a:lnSpc>
                <a:spcPct val="90000"/>
              </a:lnSpc>
            </a:pPr>
            <a:r>
              <a:rPr lang="en-US" sz="3600" dirty="0">
                <a:solidFill>
                  <a:schemeClr val="tx1">
                    <a:lumMod val="85000"/>
                    <a:lumOff val="1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And we urge you, brothers and sisters, warn those who are idle and disruptive, encourage the disheartened, </a:t>
            </a:r>
            <a:r>
              <a:rPr lang="en-US" sz="36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help the weak</a:t>
            </a:r>
            <a:r>
              <a:rPr lang="en-US" sz="3600" dirty="0">
                <a:solidFill>
                  <a:schemeClr val="tx1">
                    <a:lumMod val="85000"/>
                    <a:lumOff val="1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be patient with everyone.</a:t>
            </a:r>
          </a:p>
        </p:txBody>
      </p:sp>
      <p:sp>
        <p:nvSpPr>
          <p:cNvPr id="9" name="Rectangle 8">
            <a:extLst>
              <a:ext uri="{FF2B5EF4-FFF2-40B4-BE49-F238E27FC236}">
                <a16:creationId xmlns:a16="http://schemas.microsoft.com/office/drawing/2014/main" id="{C3A33561-98EC-47B1-9C05-B584524262FE}"/>
              </a:ext>
            </a:extLst>
          </p:cNvPr>
          <p:cNvSpPr/>
          <p:nvPr/>
        </p:nvSpPr>
        <p:spPr>
          <a:xfrm>
            <a:off x="0" y="4352921"/>
            <a:ext cx="12226636" cy="2142099"/>
          </a:xfrm>
          <a:prstGeom prst="rect">
            <a:avLst/>
          </a:prstGeom>
          <a:solidFill>
            <a:srgbClr val="03D1D1">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D4199C5B-9BAA-482E-8F5C-B32540F461AB}"/>
              </a:ext>
            </a:extLst>
          </p:cNvPr>
          <p:cNvCxnSpPr>
            <a:cxnSpLocks/>
          </p:cNvCxnSpPr>
          <p:nvPr/>
        </p:nvCxnSpPr>
        <p:spPr>
          <a:xfrm>
            <a:off x="6096000" y="4646606"/>
            <a:ext cx="1" cy="163953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A03234E-59F0-4462-805F-32CC4A8D4833}"/>
              </a:ext>
            </a:extLst>
          </p:cNvPr>
          <p:cNvSpPr txBox="1"/>
          <p:nvPr/>
        </p:nvSpPr>
        <p:spPr>
          <a:xfrm>
            <a:off x="7489059" y="4646606"/>
            <a:ext cx="3735326" cy="1569660"/>
          </a:xfrm>
          <a:prstGeom prst="rect">
            <a:avLst/>
          </a:prstGeom>
          <a:noFill/>
        </p:spPr>
        <p:txBody>
          <a:bodyPr wrap="square" rtlCol="0">
            <a:spAutoFit/>
          </a:bodyPr>
          <a:lstStyle/>
          <a:p>
            <a:pPr algn="ctr"/>
            <a:r>
              <a:rPr lang="en-US" sz="3200" spc="600" dirty="0">
                <a:solidFill>
                  <a:schemeClr val="bg1"/>
                </a:solidFill>
                <a:effectLst>
                  <a:outerShdw blurRad="38100" dist="38100" dir="2700000" algn="tl">
                    <a:srgbClr val="000000">
                      <a:alpha val="43137"/>
                    </a:srgbClr>
                  </a:outerShdw>
                </a:effectLst>
                <a:latin typeface="+mj-lt"/>
              </a:rPr>
              <a:t>GENUINE MARKER OF LEGITIMACY</a:t>
            </a:r>
          </a:p>
        </p:txBody>
      </p:sp>
      <p:sp>
        <p:nvSpPr>
          <p:cNvPr id="12" name="TextBox 11">
            <a:extLst>
              <a:ext uri="{FF2B5EF4-FFF2-40B4-BE49-F238E27FC236}">
                <a16:creationId xmlns:a16="http://schemas.microsoft.com/office/drawing/2014/main" id="{6BB3715B-3870-4EC1-9E3A-58008711AF6A}"/>
              </a:ext>
            </a:extLst>
          </p:cNvPr>
          <p:cNvSpPr txBox="1"/>
          <p:nvPr/>
        </p:nvSpPr>
        <p:spPr>
          <a:xfrm>
            <a:off x="967615" y="4685000"/>
            <a:ext cx="4168562" cy="1569660"/>
          </a:xfrm>
          <a:prstGeom prst="rect">
            <a:avLst/>
          </a:prstGeom>
          <a:noFill/>
        </p:spPr>
        <p:txBody>
          <a:bodyPr wrap="square" rtlCol="0">
            <a:spAutoFit/>
          </a:bodyPr>
          <a:lstStyle/>
          <a:p>
            <a:pPr algn="ctr"/>
            <a:r>
              <a:rPr lang="en-US" sz="3200" spc="600" dirty="0">
                <a:solidFill>
                  <a:schemeClr val="bg1"/>
                </a:solidFill>
                <a:effectLst>
                  <a:outerShdw blurRad="38100" dist="38100" dir="2700000" algn="tl">
                    <a:srgbClr val="000000">
                      <a:alpha val="43137"/>
                    </a:srgbClr>
                  </a:outerShdw>
                </a:effectLst>
                <a:latin typeface="+mj-lt"/>
              </a:rPr>
              <a:t>ASSISTANCE, ACCESS, RESOURCES</a:t>
            </a:r>
          </a:p>
        </p:txBody>
      </p:sp>
      <p:sp>
        <p:nvSpPr>
          <p:cNvPr id="2" name="Slide Number Placeholder 1">
            <a:extLst>
              <a:ext uri="{FF2B5EF4-FFF2-40B4-BE49-F238E27FC236}">
                <a16:creationId xmlns:a16="http://schemas.microsoft.com/office/drawing/2014/main" id="{1661F60D-94F0-480C-839B-0777392B866D}"/>
              </a:ext>
            </a:extLst>
          </p:cNvPr>
          <p:cNvSpPr>
            <a:spLocks noGrp="1"/>
          </p:cNvSpPr>
          <p:nvPr>
            <p:ph type="sldNum" sz="quarter" idx="12"/>
          </p:nvPr>
        </p:nvSpPr>
        <p:spPr/>
        <p:txBody>
          <a:bodyPr/>
          <a:lstStyle/>
          <a:p>
            <a:fld id="{7456EEA3-BA47-4F62-888A-485FF0EF9AFF}" type="slidenum">
              <a:rPr lang="en-US" smtClean="0"/>
              <a:t>13</a:t>
            </a:fld>
            <a:endParaRPr lang="en-US"/>
          </a:p>
        </p:txBody>
      </p:sp>
    </p:spTree>
    <p:extLst>
      <p:ext uri="{BB962C8B-B14F-4D97-AF65-F5344CB8AC3E}">
        <p14:creationId xmlns:p14="http://schemas.microsoft.com/office/powerpoint/2010/main" val="4157262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1FD777B-D691-4570-A280-BDC38151849C}"/>
              </a:ext>
            </a:extLst>
          </p:cNvPr>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BB7AC322-10B6-46CB-B595-275C3AA84BE4}"/>
              </a:ext>
            </a:extLst>
          </p:cNvPr>
          <p:cNvSpPr txBox="1"/>
          <p:nvPr/>
        </p:nvSpPr>
        <p:spPr>
          <a:xfrm>
            <a:off x="510139" y="124455"/>
            <a:ext cx="11203806" cy="5207268"/>
          </a:xfrm>
          <a:prstGeom prst="rect">
            <a:avLst/>
          </a:prstGeom>
          <a:noFill/>
        </p:spPr>
        <p:txBody>
          <a:bodyPr wrap="square" rtlCol="0">
            <a:spAutoFit/>
          </a:bodyPr>
          <a:lstStyle/>
          <a:p>
            <a:endParaRPr lang="en-US" dirty="0"/>
          </a:p>
        </p:txBody>
      </p:sp>
      <p:sp>
        <p:nvSpPr>
          <p:cNvPr id="8" name="Rectangle 7">
            <a:extLst>
              <a:ext uri="{FF2B5EF4-FFF2-40B4-BE49-F238E27FC236}">
                <a16:creationId xmlns:a16="http://schemas.microsoft.com/office/drawing/2014/main" id="{96CA5FA7-8926-42E9-B050-04ADD5D8282D}"/>
              </a:ext>
            </a:extLst>
          </p:cNvPr>
          <p:cNvSpPr/>
          <p:nvPr/>
        </p:nvSpPr>
        <p:spPr>
          <a:xfrm>
            <a:off x="7791" y="372205"/>
            <a:ext cx="12192000" cy="6113590"/>
          </a:xfrm>
          <a:prstGeom prst="rect">
            <a:avLst/>
          </a:prstGeom>
          <a:solidFill>
            <a:srgbClr val="000000">
              <a:alpha val="8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6F3ED84-FAFA-40D3-845A-C33E5385D79D}"/>
              </a:ext>
            </a:extLst>
          </p:cNvPr>
          <p:cNvSpPr txBox="1"/>
          <p:nvPr/>
        </p:nvSpPr>
        <p:spPr>
          <a:xfrm>
            <a:off x="510139" y="700038"/>
            <a:ext cx="10808126" cy="2086725"/>
          </a:xfrm>
          <a:prstGeom prst="rect">
            <a:avLst/>
          </a:prstGeom>
          <a:noFill/>
        </p:spPr>
        <p:txBody>
          <a:bodyPr wrap="square" rtlCol="0">
            <a:spAutoFit/>
          </a:bodyPr>
          <a:lstStyle/>
          <a:p>
            <a:pPr>
              <a:lnSpc>
                <a:spcPct val="90000"/>
              </a:lnSpc>
            </a:pPr>
            <a:r>
              <a:rPr lang="en-US" sz="3600" b="1" dirty="0">
                <a:solidFill>
                  <a:srgbClr val="00FF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 Thessalonians 5:14</a:t>
            </a:r>
          </a:p>
          <a:p>
            <a:pPr>
              <a:lnSpc>
                <a:spcPct val="90000"/>
              </a:lnSpc>
            </a:pPr>
            <a:r>
              <a:rPr lang="en-US" sz="3600" dirty="0">
                <a:solidFill>
                  <a:schemeClr val="tx1">
                    <a:lumMod val="85000"/>
                    <a:lumOff val="1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And we urge you, brothers and sisters, warn those who are idle and disruptive, encourage the disheartened, help the weak, </a:t>
            </a:r>
            <a:r>
              <a:rPr lang="en-US" sz="36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be patient with everyone</a:t>
            </a:r>
            <a:r>
              <a:rPr lang="en-US" sz="3600" dirty="0">
                <a:solidFill>
                  <a:schemeClr val="tx1">
                    <a:lumMod val="85000"/>
                    <a:lumOff val="1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p>
        </p:txBody>
      </p:sp>
      <p:sp>
        <p:nvSpPr>
          <p:cNvPr id="2" name="Slide Number Placeholder 1">
            <a:extLst>
              <a:ext uri="{FF2B5EF4-FFF2-40B4-BE49-F238E27FC236}">
                <a16:creationId xmlns:a16="http://schemas.microsoft.com/office/drawing/2014/main" id="{8712A04F-D7F3-4E21-B851-2A1F9FE464A1}"/>
              </a:ext>
            </a:extLst>
          </p:cNvPr>
          <p:cNvSpPr>
            <a:spLocks noGrp="1"/>
          </p:cNvSpPr>
          <p:nvPr>
            <p:ph type="sldNum" sz="quarter" idx="12"/>
          </p:nvPr>
        </p:nvSpPr>
        <p:spPr/>
        <p:txBody>
          <a:bodyPr/>
          <a:lstStyle/>
          <a:p>
            <a:fld id="{7456EEA3-BA47-4F62-888A-485FF0EF9AFF}" type="slidenum">
              <a:rPr lang="en-US" smtClean="0"/>
              <a:t>14</a:t>
            </a:fld>
            <a:endParaRPr lang="en-US"/>
          </a:p>
        </p:txBody>
      </p:sp>
    </p:spTree>
    <p:extLst>
      <p:ext uri="{BB962C8B-B14F-4D97-AF65-F5344CB8AC3E}">
        <p14:creationId xmlns:p14="http://schemas.microsoft.com/office/powerpoint/2010/main" val="773926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1FD777B-D691-4570-A280-BDC38151849C}"/>
              </a:ext>
            </a:extLst>
          </p:cNvPr>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BB7AC322-10B6-46CB-B595-275C3AA84BE4}"/>
              </a:ext>
            </a:extLst>
          </p:cNvPr>
          <p:cNvSpPr txBox="1"/>
          <p:nvPr/>
        </p:nvSpPr>
        <p:spPr>
          <a:xfrm>
            <a:off x="510139" y="124455"/>
            <a:ext cx="11203806" cy="5207268"/>
          </a:xfrm>
          <a:prstGeom prst="rect">
            <a:avLst/>
          </a:prstGeom>
          <a:noFill/>
        </p:spPr>
        <p:txBody>
          <a:bodyPr wrap="square" rtlCol="0">
            <a:spAutoFit/>
          </a:bodyPr>
          <a:lstStyle/>
          <a:p>
            <a:endParaRPr lang="en-US" dirty="0"/>
          </a:p>
        </p:txBody>
      </p:sp>
      <p:sp>
        <p:nvSpPr>
          <p:cNvPr id="8" name="Rectangle 7">
            <a:extLst>
              <a:ext uri="{FF2B5EF4-FFF2-40B4-BE49-F238E27FC236}">
                <a16:creationId xmlns:a16="http://schemas.microsoft.com/office/drawing/2014/main" id="{96CA5FA7-8926-42E9-B050-04ADD5D8282D}"/>
              </a:ext>
            </a:extLst>
          </p:cNvPr>
          <p:cNvSpPr/>
          <p:nvPr/>
        </p:nvSpPr>
        <p:spPr>
          <a:xfrm>
            <a:off x="7791" y="372205"/>
            <a:ext cx="12192000" cy="6113590"/>
          </a:xfrm>
          <a:prstGeom prst="rect">
            <a:avLst/>
          </a:prstGeom>
          <a:solidFill>
            <a:srgbClr val="000000">
              <a:alpha val="8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6F3ED84-FAFA-40D3-845A-C33E5385D79D}"/>
              </a:ext>
            </a:extLst>
          </p:cNvPr>
          <p:cNvSpPr txBox="1"/>
          <p:nvPr/>
        </p:nvSpPr>
        <p:spPr>
          <a:xfrm>
            <a:off x="510139" y="700038"/>
            <a:ext cx="10808126" cy="4081117"/>
          </a:xfrm>
          <a:prstGeom prst="rect">
            <a:avLst/>
          </a:prstGeom>
          <a:noFill/>
        </p:spPr>
        <p:txBody>
          <a:bodyPr wrap="square" rtlCol="0">
            <a:spAutoFit/>
          </a:bodyPr>
          <a:lstStyle/>
          <a:p>
            <a:pPr>
              <a:lnSpc>
                <a:spcPct val="90000"/>
              </a:lnSpc>
            </a:pPr>
            <a:r>
              <a:rPr lang="en-US" sz="3600" b="1" dirty="0">
                <a:solidFill>
                  <a:srgbClr val="00FF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 Thessalonians 5:14-15</a:t>
            </a:r>
          </a:p>
          <a:p>
            <a:pPr>
              <a:lnSpc>
                <a:spcPct val="90000"/>
              </a:lnSpc>
            </a:pPr>
            <a:r>
              <a:rPr lang="en-US" sz="3600" dirty="0">
                <a:solidFill>
                  <a:schemeClr val="tx1">
                    <a:lumMod val="85000"/>
                    <a:lumOff val="1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And we urge you, brothers and sisters, warn those who are idle and disruptive, encourage the disheartened, help the weak, </a:t>
            </a:r>
            <a:r>
              <a:rPr lang="en-US" sz="36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be patient with everyone</a:t>
            </a:r>
            <a:r>
              <a:rPr lang="en-US" sz="3600" dirty="0">
                <a:solidFill>
                  <a:schemeClr val="tx1">
                    <a:lumMod val="85000"/>
                    <a:lumOff val="1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p>
          <a:p>
            <a:pPr>
              <a:lnSpc>
                <a:spcPct val="90000"/>
              </a:lnSpc>
            </a:pPr>
            <a:endParaRPr lang="en-US" sz="3600" dirty="0">
              <a:solidFill>
                <a:schemeClr val="tx1">
                  <a:lumMod val="85000"/>
                  <a:lumOff val="1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a:lnSpc>
                <a:spcPct val="90000"/>
              </a:lnSpc>
            </a:pPr>
            <a:r>
              <a:rPr lang="en-US" sz="36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Make sure that nobody pays back wrong for wrong, but always strive to do what is good for each other and for everyone else.</a:t>
            </a:r>
            <a:r>
              <a:rPr lang="en-US" sz="3600" dirty="0">
                <a:solidFill>
                  <a:schemeClr val="tx1">
                    <a:lumMod val="85000"/>
                    <a:lumOff val="1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p>
        </p:txBody>
      </p:sp>
      <p:sp>
        <p:nvSpPr>
          <p:cNvPr id="2" name="Slide Number Placeholder 1">
            <a:extLst>
              <a:ext uri="{FF2B5EF4-FFF2-40B4-BE49-F238E27FC236}">
                <a16:creationId xmlns:a16="http://schemas.microsoft.com/office/drawing/2014/main" id="{8712A04F-D7F3-4E21-B851-2A1F9FE464A1}"/>
              </a:ext>
            </a:extLst>
          </p:cNvPr>
          <p:cNvSpPr>
            <a:spLocks noGrp="1"/>
          </p:cNvSpPr>
          <p:nvPr>
            <p:ph type="sldNum" sz="quarter" idx="12"/>
          </p:nvPr>
        </p:nvSpPr>
        <p:spPr/>
        <p:txBody>
          <a:bodyPr/>
          <a:lstStyle/>
          <a:p>
            <a:fld id="{7456EEA3-BA47-4F62-888A-485FF0EF9AFF}" type="slidenum">
              <a:rPr lang="en-US" smtClean="0"/>
              <a:t>15</a:t>
            </a:fld>
            <a:endParaRPr lang="en-US"/>
          </a:p>
        </p:txBody>
      </p:sp>
    </p:spTree>
    <p:extLst>
      <p:ext uri="{BB962C8B-B14F-4D97-AF65-F5344CB8AC3E}">
        <p14:creationId xmlns:p14="http://schemas.microsoft.com/office/powerpoint/2010/main" val="3664491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56381EF-4D1E-4B71-9289-64EAD5D689CB}"/>
              </a:ext>
            </a:extLst>
          </p:cNvPr>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BB7AC322-10B6-46CB-B595-275C3AA84BE4}"/>
              </a:ext>
            </a:extLst>
          </p:cNvPr>
          <p:cNvSpPr txBox="1"/>
          <p:nvPr/>
        </p:nvSpPr>
        <p:spPr>
          <a:xfrm>
            <a:off x="510139" y="741145"/>
            <a:ext cx="11203806" cy="5207268"/>
          </a:xfrm>
          <a:prstGeom prst="rect">
            <a:avLst/>
          </a:prstGeom>
          <a:noFill/>
        </p:spPr>
        <p:txBody>
          <a:bodyPr wrap="square" rtlCol="0">
            <a:spAutoFit/>
          </a:bodyPr>
          <a:lstStyle/>
          <a:p>
            <a:endParaRPr lang="en-US" dirty="0"/>
          </a:p>
        </p:txBody>
      </p:sp>
      <p:sp>
        <p:nvSpPr>
          <p:cNvPr id="5" name="Rectangle 4">
            <a:extLst>
              <a:ext uri="{FF2B5EF4-FFF2-40B4-BE49-F238E27FC236}">
                <a16:creationId xmlns:a16="http://schemas.microsoft.com/office/drawing/2014/main" id="{A34A9998-1A7B-41CF-8685-633459809806}"/>
              </a:ext>
            </a:extLst>
          </p:cNvPr>
          <p:cNvSpPr/>
          <p:nvPr/>
        </p:nvSpPr>
        <p:spPr>
          <a:xfrm>
            <a:off x="0" y="1136837"/>
            <a:ext cx="12192000" cy="4943254"/>
          </a:xfrm>
          <a:prstGeom prst="rect">
            <a:avLst/>
          </a:prstGeom>
          <a:solidFill>
            <a:srgbClr val="000000">
              <a:alpha val="8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5FC0F8C-65E8-41D3-AF8B-4B3E8D4DCE70}"/>
              </a:ext>
            </a:extLst>
          </p:cNvPr>
          <p:cNvSpPr txBox="1"/>
          <p:nvPr/>
        </p:nvSpPr>
        <p:spPr>
          <a:xfrm>
            <a:off x="-1008" y="1322574"/>
            <a:ext cx="12191999" cy="646331"/>
          </a:xfrm>
          <a:prstGeom prst="rect">
            <a:avLst/>
          </a:prstGeom>
          <a:noFill/>
        </p:spPr>
        <p:txBody>
          <a:bodyPr wrap="square" rtlCol="0">
            <a:spAutoFit/>
          </a:bodyPr>
          <a:lstStyle/>
          <a:p>
            <a:pPr algn="ctr"/>
            <a:endParaRPr lang="en-US" sz="3600" cap="all" spc="1300" dirty="0">
              <a:solidFill>
                <a:schemeClr val="bg1"/>
              </a:solidFill>
              <a:effectLst>
                <a:outerShdw blurRad="38100" dist="38100" dir="2700000" algn="tl">
                  <a:srgbClr val="000000">
                    <a:alpha val="43137"/>
                  </a:srgbClr>
                </a:outerShdw>
              </a:effectLst>
              <a:latin typeface="+mj-lt"/>
              <a:ea typeface="Cambria" panose="02040503050406030204" pitchFamily="18" charset="0"/>
            </a:endParaRPr>
          </a:p>
        </p:txBody>
      </p:sp>
      <p:sp>
        <p:nvSpPr>
          <p:cNvPr id="10" name="TextBox 9">
            <a:extLst>
              <a:ext uri="{FF2B5EF4-FFF2-40B4-BE49-F238E27FC236}">
                <a16:creationId xmlns:a16="http://schemas.microsoft.com/office/drawing/2014/main" id="{495C61CB-370A-48A9-9B73-133A2F9F7C89}"/>
              </a:ext>
            </a:extLst>
          </p:cNvPr>
          <p:cNvSpPr txBox="1"/>
          <p:nvPr/>
        </p:nvSpPr>
        <p:spPr>
          <a:xfrm>
            <a:off x="697338" y="1608498"/>
            <a:ext cx="10797325" cy="3785652"/>
          </a:xfrm>
          <a:prstGeom prst="rect">
            <a:avLst/>
          </a:prstGeom>
          <a:noFill/>
        </p:spPr>
        <p:txBody>
          <a:bodyPr wrap="square" rtlCol="0">
            <a:spAutoFit/>
          </a:bodyPr>
          <a:lstStyle/>
          <a:p>
            <a:pPr algn="ctr"/>
            <a:r>
              <a:rPr lang="en-US" sz="4800" cap="all" spc="1300" dirty="0">
                <a:solidFill>
                  <a:srgbClr val="00FFFF"/>
                </a:solidFill>
                <a:effectLst>
                  <a:outerShdw blurRad="38100" dist="38100" dir="2700000" algn="tl">
                    <a:srgbClr val="000000">
                      <a:alpha val="43137"/>
                    </a:srgbClr>
                  </a:outerShdw>
                </a:effectLst>
                <a:latin typeface="+mj-lt"/>
                <a:ea typeface="Cambria" panose="02040503050406030204" pitchFamily="18" charset="0"/>
              </a:rPr>
              <a:t>QUESTION</a:t>
            </a:r>
          </a:p>
          <a:p>
            <a:pPr algn="ctr"/>
            <a:endParaRPr lang="en-US" sz="4800" cap="all" spc="1300" dirty="0">
              <a:solidFill>
                <a:srgbClr val="00FFFF"/>
              </a:solidFill>
              <a:effectLst>
                <a:outerShdw blurRad="38100" dist="38100" dir="2700000" algn="tl">
                  <a:srgbClr val="000000">
                    <a:alpha val="43137"/>
                  </a:srgbClr>
                </a:outerShdw>
              </a:effectLst>
              <a:latin typeface="+mj-lt"/>
              <a:ea typeface="Cambria" panose="02040503050406030204" pitchFamily="18" charset="0"/>
            </a:endParaRPr>
          </a:p>
          <a:p>
            <a:pPr algn="ctr"/>
            <a:r>
              <a:rPr lang="en-US" sz="4800" cap="all" spc="1300" dirty="0">
                <a:solidFill>
                  <a:schemeClr val="bg1"/>
                </a:solidFill>
                <a:effectLst>
                  <a:outerShdw blurRad="38100" dist="38100" dir="2700000" algn="tl">
                    <a:srgbClr val="000000">
                      <a:alpha val="43137"/>
                    </a:srgbClr>
                  </a:outerShdw>
                </a:effectLst>
                <a:latin typeface="+mj-lt"/>
                <a:ea typeface="Cambria" panose="02040503050406030204" pitchFamily="18" charset="0"/>
              </a:rPr>
              <a:t>HOW DO THESE CALLS FACTOR INTO THE IDEA OF RAISING TENSION?</a:t>
            </a:r>
          </a:p>
        </p:txBody>
      </p:sp>
      <p:sp>
        <p:nvSpPr>
          <p:cNvPr id="2" name="Slide Number Placeholder 1">
            <a:extLst>
              <a:ext uri="{FF2B5EF4-FFF2-40B4-BE49-F238E27FC236}">
                <a16:creationId xmlns:a16="http://schemas.microsoft.com/office/drawing/2014/main" id="{EA09908C-9128-4298-A983-78127C5FE595}"/>
              </a:ext>
            </a:extLst>
          </p:cNvPr>
          <p:cNvSpPr>
            <a:spLocks noGrp="1"/>
          </p:cNvSpPr>
          <p:nvPr>
            <p:ph type="sldNum" sz="quarter" idx="12"/>
          </p:nvPr>
        </p:nvSpPr>
        <p:spPr/>
        <p:txBody>
          <a:bodyPr/>
          <a:lstStyle/>
          <a:p>
            <a:fld id="{7456EEA3-BA47-4F62-888A-485FF0EF9AFF}" type="slidenum">
              <a:rPr lang="en-US" smtClean="0"/>
              <a:t>16</a:t>
            </a:fld>
            <a:endParaRPr lang="en-US"/>
          </a:p>
        </p:txBody>
      </p:sp>
    </p:spTree>
    <p:extLst>
      <p:ext uri="{BB962C8B-B14F-4D97-AF65-F5344CB8AC3E}">
        <p14:creationId xmlns:p14="http://schemas.microsoft.com/office/powerpoint/2010/main" val="293222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81C6BA9-FBF7-4E72-A994-D22FCA385E1D}"/>
              </a:ext>
            </a:extLst>
          </p:cNvPr>
          <p:cNvSpPr txBox="1"/>
          <p:nvPr/>
        </p:nvSpPr>
        <p:spPr>
          <a:xfrm>
            <a:off x="5201586" y="419100"/>
            <a:ext cx="6520514" cy="5816977"/>
          </a:xfrm>
          <a:prstGeom prst="rect">
            <a:avLst/>
          </a:prstGeom>
          <a:noFill/>
        </p:spPr>
        <p:txBody>
          <a:bodyPr wrap="square" rtlCol="0">
            <a:spAutoFit/>
          </a:bodyPr>
          <a:lstStyle/>
          <a:p>
            <a:r>
              <a:rPr lang="en-US" sz="3100" dirty="0">
                <a:solidFill>
                  <a:schemeClr val="bg1"/>
                </a:solidFill>
                <a:latin typeface="Cambria" panose="02040503050406030204" pitchFamily="18" charset="0"/>
                <a:ea typeface="Cambria" panose="02040503050406030204" pitchFamily="18" charset="0"/>
                <a:cs typeface="Times New Roman" panose="02020603050405020304" pitchFamily="18" charset="0"/>
              </a:rPr>
              <a:t>Ideally, enough tension should be present to motivate people to productive action, but not so much that their behavior be­comes nonproductive. </a:t>
            </a:r>
          </a:p>
          <a:p>
            <a:endParaRPr lang="en-US" sz="3100" dirty="0">
              <a:solidFill>
                <a:schemeClr val="bg1"/>
              </a:solidFill>
              <a:latin typeface="Cambria" panose="02040503050406030204" pitchFamily="18" charset="0"/>
              <a:ea typeface="Cambria" panose="02040503050406030204" pitchFamily="18" charset="0"/>
              <a:cs typeface="Times New Roman" panose="02020603050405020304" pitchFamily="18" charset="0"/>
            </a:endParaRPr>
          </a:p>
          <a:p>
            <a:r>
              <a:rPr lang="en-US" sz="3100" dirty="0">
                <a:solidFill>
                  <a:schemeClr val="bg1"/>
                </a:solidFill>
                <a:latin typeface="Cambria" panose="02040503050406030204" pitchFamily="18" charset="0"/>
                <a:ea typeface="Cambria" panose="02040503050406030204" pitchFamily="18" charset="0"/>
                <a:cs typeface="Times New Roman" panose="02020603050405020304" pitchFamily="18" charset="0"/>
              </a:rPr>
              <a:t>For the life giver, tension is generally produced by leading people to identify discrepancies between that which they possess and that which they would like to possess in the areas of knowledge, values, and skills. </a:t>
            </a:r>
          </a:p>
        </p:txBody>
      </p:sp>
      <p:sp>
        <p:nvSpPr>
          <p:cNvPr id="4" name="Slide Number Placeholder 3">
            <a:extLst>
              <a:ext uri="{FF2B5EF4-FFF2-40B4-BE49-F238E27FC236}">
                <a16:creationId xmlns:a16="http://schemas.microsoft.com/office/drawing/2014/main" id="{C9844555-3BAC-49CD-BF2E-6348E7BF28E0}"/>
              </a:ext>
            </a:extLst>
          </p:cNvPr>
          <p:cNvSpPr>
            <a:spLocks noGrp="1"/>
          </p:cNvSpPr>
          <p:nvPr>
            <p:ph type="sldNum" sz="quarter" idx="12"/>
          </p:nvPr>
        </p:nvSpPr>
        <p:spPr/>
        <p:txBody>
          <a:bodyPr/>
          <a:lstStyle/>
          <a:p>
            <a:fld id="{7456EEA3-BA47-4F62-888A-485FF0EF9AFF}" type="slidenum">
              <a:rPr lang="en-US" smtClean="0"/>
              <a:t>17</a:t>
            </a:fld>
            <a:endParaRPr lang="en-US"/>
          </a:p>
        </p:txBody>
      </p:sp>
    </p:spTree>
    <p:extLst>
      <p:ext uri="{BB962C8B-B14F-4D97-AF65-F5344CB8AC3E}">
        <p14:creationId xmlns:p14="http://schemas.microsoft.com/office/powerpoint/2010/main" val="76693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81C6BA9-FBF7-4E72-A994-D22FCA385E1D}"/>
              </a:ext>
            </a:extLst>
          </p:cNvPr>
          <p:cNvSpPr txBox="1"/>
          <p:nvPr/>
        </p:nvSpPr>
        <p:spPr>
          <a:xfrm>
            <a:off x="5201586" y="419100"/>
            <a:ext cx="6364772" cy="5509200"/>
          </a:xfrm>
          <a:prstGeom prst="rect">
            <a:avLst/>
          </a:prstGeom>
          <a:noFill/>
        </p:spPr>
        <p:txBody>
          <a:bodyPr wrap="square" rtlCol="0">
            <a:spAutoFit/>
          </a:bodyPr>
          <a:lstStyle/>
          <a:p>
            <a:r>
              <a:rPr lang="en-US" sz="3200" dirty="0">
                <a:solidFill>
                  <a:schemeClr val="bg1"/>
                </a:solidFill>
                <a:latin typeface="Cambria" panose="02040503050406030204" pitchFamily="18" charset="0"/>
                <a:ea typeface="Cambria" panose="02040503050406030204" pitchFamily="18" charset="0"/>
                <a:cs typeface="Times New Roman" panose="02020603050405020304" pitchFamily="18" charset="0"/>
              </a:rPr>
              <a:t>Too much tension is usually the result of overt pressure or manipulation… A healthy level of tension exists when people are actively identifying and solving the discrepancies in their lives. </a:t>
            </a:r>
          </a:p>
          <a:p>
            <a:endParaRPr lang="en-US" sz="3200" dirty="0">
              <a:solidFill>
                <a:schemeClr val="bg1"/>
              </a:solidFill>
              <a:latin typeface="Cambria" panose="02040503050406030204" pitchFamily="18" charset="0"/>
              <a:ea typeface="Cambria" panose="02040503050406030204" pitchFamily="18" charset="0"/>
              <a:cs typeface="Times New Roman" panose="02020603050405020304" pitchFamily="18" charset="0"/>
            </a:endParaRPr>
          </a:p>
          <a:p>
            <a:r>
              <a:rPr lang="en-US" sz="3200" dirty="0">
                <a:solidFill>
                  <a:schemeClr val="bg1"/>
                </a:solidFill>
                <a:latin typeface="Cambria" panose="02040503050406030204" pitchFamily="18" charset="0"/>
                <a:ea typeface="Cambria" panose="02040503050406030204" pitchFamily="18" charset="0"/>
                <a:cs typeface="Times New Roman" panose="02020603050405020304" pitchFamily="18" charset="0"/>
              </a:rPr>
              <a:t>This is a judgment which the life-giving leader must make: Are people growing, or are they simply existing?</a:t>
            </a:r>
          </a:p>
        </p:txBody>
      </p:sp>
      <p:sp>
        <p:nvSpPr>
          <p:cNvPr id="4" name="Slide Number Placeholder 3">
            <a:extLst>
              <a:ext uri="{FF2B5EF4-FFF2-40B4-BE49-F238E27FC236}">
                <a16:creationId xmlns:a16="http://schemas.microsoft.com/office/drawing/2014/main" id="{55E536F9-847C-48A2-B3BD-DA1FEA619B44}"/>
              </a:ext>
            </a:extLst>
          </p:cNvPr>
          <p:cNvSpPr>
            <a:spLocks noGrp="1"/>
          </p:cNvSpPr>
          <p:nvPr>
            <p:ph type="sldNum" sz="quarter" idx="12"/>
          </p:nvPr>
        </p:nvSpPr>
        <p:spPr/>
        <p:txBody>
          <a:bodyPr/>
          <a:lstStyle/>
          <a:p>
            <a:fld id="{7456EEA3-BA47-4F62-888A-485FF0EF9AFF}" type="slidenum">
              <a:rPr lang="en-US" smtClean="0"/>
              <a:t>18</a:t>
            </a:fld>
            <a:endParaRPr lang="en-US"/>
          </a:p>
        </p:txBody>
      </p:sp>
    </p:spTree>
    <p:extLst>
      <p:ext uri="{BB962C8B-B14F-4D97-AF65-F5344CB8AC3E}">
        <p14:creationId xmlns:p14="http://schemas.microsoft.com/office/powerpoint/2010/main" val="141234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56381EF-4D1E-4B71-9289-64EAD5D689CB}"/>
              </a:ext>
            </a:extLst>
          </p:cNvPr>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A34A9998-1A7B-41CF-8685-633459809806}"/>
              </a:ext>
            </a:extLst>
          </p:cNvPr>
          <p:cNvSpPr/>
          <p:nvPr/>
        </p:nvSpPr>
        <p:spPr>
          <a:xfrm>
            <a:off x="3641558" y="0"/>
            <a:ext cx="8550441" cy="6858000"/>
          </a:xfrm>
          <a:prstGeom prst="rect">
            <a:avLst/>
          </a:prstGeom>
          <a:solidFill>
            <a:srgbClr val="000000">
              <a:alpha val="8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936E670-92A7-469E-ACF2-028428754ABE}"/>
              </a:ext>
            </a:extLst>
          </p:cNvPr>
          <p:cNvSpPr/>
          <p:nvPr/>
        </p:nvSpPr>
        <p:spPr>
          <a:xfrm>
            <a:off x="-2015" y="1622526"/>
            <a:ext cx="3146268" cy="3612948"/>
          </a:xfrm>
          <a:prstGeom prst="rect">
            <a:avLst/>
          </a:prstGeom>
          <a:solidFill>
            <a:srgbClr val="000000">
              <a:alpha val="8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D8B37F5-7CF6-411F-896D-E46535F25ED8}"/>
              </a:ext>
            </a:extLst>
          </p:cNvPr>
          <p:cNvSpPr txBox="1"/>
          <p:nvPr/>
        </p:nvSpPr>
        <p:spPr>
          <a:xfrm>
            <a:off x="311146" y="2890391"/>
            <a:ext cx="2432054" cy="1077218"/>
          </a:xfrm>
          <a:prstGeom prst="rect">
            <a:avLst/>
          </a:prstGeom>
          <a:noFill/>
        </p:spPr>
        <p:txBody>
          <a:bodyPr wrap="square" rtlCol="0">
            <a:spAutoFit/>
          </a:bodyPr>
          <a:lstStyle/>
          <a:p>
            <a:pPr algn="r"/>
            <a:r>
              <a:rPr lang="en-US" sz="3200" cap="all" spc="600" dirty="0">
                <a:solidFill>
                  <a:srgbClr val="00FFFF"/>
                </a:solidFill>
                <a:effectLst>
                  <a:outerShdw blurRad="38100" dist="38100" dir="2700000" algn="tl">
                    <a:srgbClr val="000000">
                      <a:alpha val="43137"/>
                    </a:srgbClr>
                  </a:outerShdw>
                </a:effectLst>
                <a:latin typeface="+mj-lt"/>
                <a:ea typeface="Cambria" panose="02040503050406030204" pitchFamily="18" charset="0"/>
              </a:rPr>
              <a:t>BIBLICAL TENSION</a:t>
            </a:r>
            <a:endParaRPr lang="en-US" sz="3200" cap="all" spc="600" dirty="0">
              <a:solidFill>
                <a:schemeClr val="bg1"/>
              </a:solidFill>
              <a:effectLst>
                <a:outerShdw blurRad="38100" dist="38100" dir="2700000" algn="tl">
                  <a:srgbClr val="000000">
                    <a:alpha val="43137"/>
                  </a:srgbClr>
                </a:outerShdw>
              </a:effectLst>
              <a:latin typeface="+mj-lt"/>
              <a:ea typeface="Cambria" panose="02040503050406030204" pitchFamily="18" charset="0"/>
            </a:endParaRPr>
          </a:p>
        </p:txBody>
      </p:sp>
      <p:sp>
        <p:nvSpPr>
          <p:cNvPr id="3" name="TextBox 2">
            <a:extLst>
              <a:ext uri="{FF2B5EF4-FFF2-40B4-BE49-F238E27FC236}">
                <a16:creationId xmlns:a16="http://schemas.microsoft.com/office/drawing/2014/main" id="{8CEFF626-21AF-4313-A4FF-2C0E1334FD18}"/>
              </a:ext>
            </a:extLst>
          </p:cNvPr>
          <p:cNvSpPr txBox="1"/>
          <p:nvPr/>
        </p:nvSpPr>
        <p:spPr>
          <a:xfrm>
            <a:off x="4315326" y="1166843"/>
            <a:ext cx="7499955" cy="4524315"/>
          </a:xfrm>
          <a:prstGeom prst="rect">
            <a:avLst/>
          </a:prstGeom>
          <a:noFill/>
        </p:spPr>
        <p:txBody>
          <a:bodyPr wrap="square" rtlCol="0">
            <a:spAutoFit/>
          </a:bodyPr>
          <a:lstStyle/>
          <a:p>
            <a:r>
              <a:rPr lang="en-US" sz="3600" b="1" i="1" dirty="0">
                <a:solidFill>
                  <a:srgbClr val="00FFFF"/>
                </a:solidFill>
                <a:latin typeface="Cambria" panose="02040503050406030204" pitchFamily="18" charset="0"/>
                <a:ea typeface="Cambria" panose="02040503050406030204" pitchFamily="18" charset="0"/>
              </a:rPr>
              <a:t>Not</a:t>
            </a:r>
            <a:r>
              <a:rPr lang="en-US" sz="3600" dirty="0">
                <a:solidFill>
                  <a:schemeClr val="bg1"/>
                </a:solidFill>
                <a:latin typeface="Cambria" panose="02040503050406030204" pitchFamily="18" charset="0"/>
                <a:ea typeface="Cambria" panose="02040503050406030204" pitchFamily="18" charset="0"/>
              </a:rPr>
              <a:t> the same as intensity, though that is sometimes needed</a:t>
            </a:r>
          </a:p>
          <a:p>
            <a:endParaRPr lang="en-US" sz="3600" dirty="0">
              <a:solidFill>
                <a:schemeClr val="bg1"/>
              </a:solidFill>
              <a:latin typeface="Cambria" panose="02040503050406030204" pitchFamily="18" charset="0"/>
              <a:ea typeface="Cambria" panose="02040503050406030204" pitchFamily="18" charset="0"/>
            </a:endParaRPr>
          </a:p>
          <a:p>
            <a:r>
              <a:rPr lang="en-US" sz="3600" b="1" i="1" dirty="0">
                <a:solidFill>
                  <a:srgbClr val="00FFFF"/>
                </a:solidFill>
                <a:latin typeface="Cambria" panose="02040503050406030204" pitchFamily="18" charset="0"/>
                <a:ea typeface="Cambria" panose="02040503050406030204" pitchFamily="18" charset="0"/>
              </a:rPr>
              <a:t>Not</a:t>
            </a:r>
            <a:r>
              <a:rPr lang="en-US" sz="3600" dirty="0">
                <a:solidFill>
                  <a:schemeClr val="bg1"/>
                </a:solidFill>
                <a:latin typeface="Cambria" panose="02040503050406030204" pitchFamily="18" charset="0"/>
                <a:ea typeface="Cambria" panose="02040503050406030204" pitchFamily="18" charset="0"/>
              </a:rPr>
              <a:t> simply a need for more periodic hard talks that we all dislike</a:t>
            </a:r>
          </a:p>
          <a:p>
            <a:endParaRPr lang="en-US" sz="3600" b="1" i="1" dirty="0">
              <a:solidFill>
                <a:schemeClr val="bg1"/>
              </a:solidFill>
              <a:latin typeface="Cambria" panose="02040503050406030204" pitchFamily="18" charset="0"/>
              <a:ea typeface="Cambria" panose="02040503050406030204" pitchFamily="18" charset="0"/>
            </a:endParaRPr>
          </a:p>
          <a:p>
            <a:r>
              <a:rPr lang="en-US" sz="3600" b="1" i="1" dirty="0">
                <a:solidFill>
                  <a:srgbClr val="00FFFF"/>
                </a:solidFill>
                <a:latin typeface="Cambria" panose="02040503050406030204" pitchFamily="18" charset="0"/>
                <a:ea typeface="Cambria" panose="02040503050406030204" pitchFamily="18" charset="0"/>
              </a:rPr>
              <a:t>Not</a:t>
            </a:r>
            <a:r>
              <a:rPr lang="en-US" sz="3600" dirty="0">
                <a:solidFill>
                  <a:schemeClr val="bg1"/>
                </a:solidFill>
                <a:latin typeface="Cambria" panose="02040503050406030204" pitchFamily="18" charset="0"/>
                <a:ea typeface="Cambria" panose="02040503050406030204" pitchFamily="18" charset="0"/>
              </a:rPr>
              <a:t> narrowly focused on polarizing someone </a:t>
            </a:r>
          </a:p>
        </p:txBody>
      </p:sp>
      <p:sp>
        <p:nvSpPr>
          <p:cNvPr id="2" name="Slide Number Placeholder 1">
            <a:extLst>
              <a:ext uri="{FF2B5EF4-FFF2-40B4-BE49-F238E27FC236}">
                <a16:creationId xmlns:a16="http://schemas.microsoft.com/office/drawing/2014/main" id="{5986F908-1598-428F-A3B5-B208A9F25A2F}"/>
              </a:ext>
            </a:extLst>
          </p:cNvPr>
          <p:cNvSpPr>
            <a:spLocks noGrp="1"/>
          </p:cNvSpPr>
          <p:nvPr>
            <p:ph type="sldNum" sz="quarter" idx="12"/>
          </p:nvPr>
        </p:nvSpPr>
        <p:spPr/>
        <p:txBody>
          <a:bodyPr/>
          <a:lstStyle/>
          <a:p>
            <a:fld id="{7456EEA3-BA47-4F62-888A-485FF0EF9AFF}" type="slidenum">
              <a:rPr lang="en-US" smtClean="0"/>
              <a:t>19</a:t>
            </a:fld>
            <a:endParaRPr lang="en-US"/>
          </a:p>
        </p:txBody>
      </p:sp>
    </p:spTree>
    <p:extLst>
      <p:ext uri="{BB962C8B-B14F-4D97-AF65-F5344CB8AC3E}">
        <p14:creationId xmlns:p14="http://schemas.microsoft.com/office/powerpoint/2010/main" val="4205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56381EF-4D1E-4B71-9289-64EAD5D689CB}"/>
              </a:ext>
            </a:extLst>
          </p:cNvPr>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A34A9998-1A7B-41CF-8685-633459809806}"/>
              </a:ext>
            </a:extLst>
          </p:cNvPr>
          <p:cNvSpPr/>
          <p:nvPr/>
        </p:nvSpPr>
        <p:spPr>
          <a:xfrm>
            <a:off x="4243226" y="0"/>
            <a:ext cx="7948773" cy="6858000"/>
          </a:xfrm>
          <a:prstGeom prst="rect">
            <a:avLst/>
          </a:prstGeom>
          <a:solidFill>
            <a:srgbClr val="000000">
              <a:alpha val="8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936E670-92A7-469E-ACF2-028428754ABE}"/>
              </a:ext>
            </a:extLst>
          </p:cNvPr>
          <p:cNvSpPr/>
          <p:nvPr/>
        </p:nvSpPr>
        <p:spPr>
          <a:xfrm>
            <a:off x="-2015" y="984453"/>
            <a:ext cx="3767188" cy="4889095"/>
          </a:xfrm>
          <a:prstGeom prst="rect">
            <a:avLst/>
          </a:prstGeom>
          <a:solidFill>
            <a:srgbClr val="000000">
              <a:alpha val="8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D8B37F5-7CF6-411F-896D-E46535F25ED8}"/>
              </a:ext>
            </a:extLst>
          </p:cNvPr>
          <p:cNvSpPr txBox="1"/>
          <p:nvPr/>
        </p:nvSpPr>
        <p:spPr>
          <a:xfrm>
            <a:off x="124532" y="1997838"/>
            <a:ext cx="3272013" cy="2862322"/>
          </a:xfrm>
          <a:prstGeom prst="rect">
            <a:avLst/>
          </a:prstGeom>
          <a:noFill/>
        </p:spPr>
        <p:txBody>
          <a:bodyPr wrap="square" rtlCol="0">
            <a:spAutoFit/>
          </a:bodyPr>
          <a:lstStyle/>
          <a:p>
            <a:pPr algn="r"/>
            <a:r>
              <a:rPr lang="en-US" sz="3600" cap="all" spc="600" dirty="0">
                <a:solidFill>
                  <a:srgbClr val="00FFFF"/>
                </a:solidFill>
                <a:effectLst>
                  <a:outerShdw blurRad="38100" dist="38100" dir="2700000" algn="tl">
                    <a:srgbClr val="000000">
                      <a:alpha val="43137"/>
                    </a:srgbClr>
                  </a:outerShdw>
                </a:effectLst>
                <a:latin typeface="+mj-lt"/>
                <a:ea typeface="Cambria" panose="02040503050406030204" pitchFamily="18" charset="0"/>
              </a:rPr>
              <a:t>From a worker, after moving up to </a:t>
            </a:r>
            <a:r>
              <a:rPr lang="en-US" sz="3600" cap="all" spc="600" dirty="0" err="1">
                <a:solidFill>
                  <a:srgbClr val="00FFFF"/>
                </a:solidFill>
                <a:effectLst>
                  <a:outerShdw blurRad="38100" dist="38100" dir="2700000" algn="tl">
                    <a:srgbClr val="000000">
                      <a:alpha val="43137"/>
                    </a:srgbClr>
                  </a:outerShdw>
                </a:effectLst>
                <a:latin typeface="+mj-lt"/>
                <a:ea typeface="Cambria" panose="02040503050406030204" pitchFamily="18" charset="0"/>
              </a:rPr>
              <a:t>yopro</a:t>
            </a:r>
            <a:endParaRPr lang="en-US" sz="3600" cap="all" spc="600" dirty="0">
              <a:solidFill>
                <a:srgbClr val="00FFFF"/>
              </a:solidFill>
              <a:effectLst>
                <a:outerShdw blurRad="38100" dist="38100" dir="2700000" algn="tl">
                  <a:srgbClr val="000000">
                    <a:alpha val="43137"/>
                  </a:srgbClr>
                </a:outerShdw>
              </a:effectLst>
              <a:latin typeface="+mj-lt"/>
              <a:ea typeface="Cambria" panose="02040503050406030204" pitchFamily="18" charset="0"/>
            </a:endParaRPr>
          </a:p>
        </p:txBody>
      </p:sp>
      <p:sp>
        <p:nvSpPr>
          <p:cNvPr id="3" name="TextBox 2">
            <a:extLst>
              <a:ext uri="{FF2B5EF4-FFF2-40B4-BE49-F238E27FC236}">
                <a16:creationId xmlns:a16="http://schemas.microsoft.com/office/drawing/2014/main" id="{8CEFF626-21AF-4313-A4FF-2C0E1334FD18}"/>
              </a:ext>
            </a:extLst>
          </p:cNvPr>
          <p:cNvSpPr txBox="1"/>
          <p:nvPr/>
        </p:nvSpPr>
        <p:spPr>
          <a:xfrm>
            <a:off x="5170116" y="1536173"/>
            <a:ext cx="6094992" cy="3785652"/>
          </a:xfrm>
          <a:prstGeom prst="rect">
            <a:avLst/>
          </a:prstGeom>
          <a:noFill/>
        </p:spPr>
        <p:txBody>
          <a:bodyPr wrap="square" rtlCol="0">
            <a:spAutoFit/>
          </a:bodyPr>
          <a:lstStyle/>
          <a:p>
            <a:r>
              <a:rPr lang="en-US" sz="4000" dirty="0">
                <a:solidFill>
                  <a:schemeClr val="bg1"/>
                </a:solidFill>
                <a:latin typeface="Cambria" panose="02040503050406030204" pitchFamily="18" charset="0"/>
                <a:ea typeface="Cambria" panose="02040503050406030204" pitchFamily="18" charset="0"/>
              </a:rPr>
              <a:t>“Yeah, we’re working with adults. Adults know this stuff already. You don’t need to remind them of this stuff like you do in college group.”</a:t>
            </a:r>
          </a:p>
        </p:txBody>
      </p:sp>
      <p:sp>
        <p:nvSpPr>
          <p:cNvPr id="6" name="Slide Number Placeholder 5">
            <a:extLst>
              <a:ext uri="{FF2B5EF4-FFF2-40B4-BE49-F238E27FC236}">
                <a16:creationId xmlns:a16="http://schemas.microsoft.com/office/drawing/2014/main" id="{FF167975-1071-4775-BC8F-58D7D04C2F06}"/>
              </a:ext>
            </a:extLst>
          </p:cNvPr>
          <p:cNvSpPr>
            <a:spLocks noGrp="1"/>
          </p:cNvSpPr>
          <p:nvPr>
            <p:ph type="sldNum" sz="quarter" idx="12"/>
          </p:nvPr>
        </p:nvSpPr>
        <p:spPr/>
        <p:txBody>
          <a:bodyPr/>
          <a:lstStyle/>
          <a:p>
            <a:fld id="{7456EEA3-BA47-4F62-888A-485FF0EF9AFF}" type="slidenum">
              <a:rPr lang="en-US" smtClean="0"/>
              <a:t>2</a:t>
            </a:fld>
            <a:endParaRPr lang="en-US"/>
          </a:p>
        </p:txBody>
      </p:sp>
    </p:spTree>
    <p:extLst>
      <p:ext uri="{BB962C8B-B14F-4D97-AF65-F5344CB8AC3E}">
        <p14:creationId xmlns:p14="http://schemas.microsoft.com/office/powerpoint/2010/main" val="1501452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56381EF-4D1E-4B71-9289-64EAD5D689CB}"/>
              </a:ext>
            </a:extLst>
          </p:cNvPr>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A34A9998-1A7B-41CF-8685-633459809806}"/>
              </a:ext>
            </a:extLst>
          </p:cNvPr>
          <p:cNvSpPr/>
          <p:nvPr/>
        </p:nvSpPr>
        <p:spPr>
          <a:xfrm>
            <a:off x="3641558" y="0"/>
            <a:ext cx="8550441" cy="6858000"/>
          </a:xfrm>
          <a:prstGeom prst="rect">
            <a:avLst/>
          </a:prstGeom>
          <a:solidFill>
            <a:srgbClr val="000000">
              <a:alpha val="8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936E670-92A7-469E-ACF2-028428754ABE}"/>
              </a:ext>
            </a:extLst>
          </p:cNvPr>
          <p:cNvSpPr/>
          <p:nvPr/>
        </p:nvSpPr>
        <p:spPr>
          <a:xfrm>
            <a:off x="-2015" y="1622526"/>
            <a:ext cx="3146268" cy="3612948"/>
          </a:xfrm>
          <a:prstGeom prst="rect">
            <a:avLst/>
          </a:prstGeom>
          <a:solidFill>
            <a:srgbClr val="000000">
              <a:alpha val="8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D8B37F5-7CF6-411F-896D-E46535F25ED8}"/>
              </a:ext>
            </a:extLst>
          </p:cNvPr>
          <p:cNvSpPr txBox="1"/>
          <p:nvPr/>
        </p:nvSpPr>
        <p:spPr>
          <a:xfrm>
            <a:off x="311146" y="2890391"/>
            <a:ext cx="2432054" cy="1077218"/>
          </a:xfrm>
          <a:prstGeom prst="rect">
            <a:avLst/>
          </a:prstGeom>
          <a:noFill/>
        </p:spPr>
        <p:txBody>
          <a:bodyPr wrap="square" rtlCol="0">
            <a:spAutoFit/>
          </a:bodyPr>
          <a:lstStyle/>
          <a:p>
            <a:pPr algn="r"/>
            <a:r>
              <a:rPr lang="en-US" sz="3200" cap="all" spc="600" dirty="0">
                <a:solidFill>
                  <a:srgbClr val="00FFFF"/>
                </a:solidFill>
                <a:effectLst>
                  <a:outerShdw blurRad="38100" dist="38100" dir="2700000" algn="tl">
                    <a:srgbClr val="000000">
                      <a:alpha val="43137"/>
                    </a:srgbClr>
                  </a:outerShdw>
                </a:effectLst>
                <a:latin typeface="+mj-lt"/>
                <a:ea typeface="Cambria" panose="02040503050406030204" pitchFamily="18" charset="0"/>
              </a:rPr>
              <a:t>BIBLICAL TENSION</a:t>
            </a:r>
            <a:endParaRPr lang="en-US" sz="3200" cap="all" spc="600" dirty="0">
              <a:solidFill>
                <a:schemeClr val="bg1"/>
              </a:solidFill>
              <a:effectLst>
                <a:outerShdw blurRad="38100" dist="38100" dir="2700000" algn="tl">
                  <a:srgbClr val="000000">
                    <a:alpha val="43137"/>
                  </a:srgbClr>
                </a:outerShdw>
              </a:effectLst>
              <a:latin typeface="+mj-lt"/>
              <a:ea typeface="Cambria" panose="02040503050406030204" pitchFamily="18" charset="0"/>
            </a:endParaRPr>
          </a:p>
        </p:txBody>
      </p:sp>
      <p:sp>
        <p:nvSpPr>
          <p:cNvPr id="3" name="TextBox 2">
            <a:extLst>
              <a:ext uri="{FF2B5EF4-FFF2-40B4-BE49-F238E27FC236}">
                <a16:creationId xmlns:a16="http://schemas.microsoft.com/office/drawing/2014/main" id="{8CEFF626-21AF-4313-A4FF-2C0E1334FD18}"/>
              </a:ext>
            </a:extLst>
          </p:cNvPr>
          <p:cNvSpPr txBox="1"/>
          <p:nvPr/>
        </p:nvSpPr>
        <p:spPr>
          <a:xfrm>
            <a:off x="4380900" y="589761"/>
            <a:ext cx="7329838" cy="5678478"/>
          </a:xfrm>
          <a:prstGeom prst="rect">
            <a:avLst/>
          </a:prstGeom>
          <a:noFill/>
        </p:spPr>
        <p:txBody>
          <a:bodyPr wrap="square" rtlCol="0">
            <a:spAutoFit/>
          </a:bodyPr>
          <a:lstStyle/>
          <a:p>
            <a:r>
              <a:rPr lang="en-US" sz="3300" dirty="0">
                <a:solidFill>
                  <a:schemeClr val="bg1"/>
                </a:solidFill>
                <a:latin typeface="Cambria" panose="02040503050406030204" pitchFamily="18" charset="0"/>
                <a:ea typeface="Cambria" panose="02040503050406030204" pitchFamily="18" charset="0"/>
              </a:rPr>
              <a:t>A goal-oriented baseline of momentum where everyone feels the expectation and motivation to grow, play their part, overcome obstacles, take ground. </a:t>
            </a:r>
          </a:p>
          <a:p>
            <a:endParaRPr lang="en-US" sz="3300" dirty="0">
              <a:solidFill>
                <a:schemeClr val="bg1"/>
              </a:solidFill>
              <a:latin typeface="Cambria" panose="02040503050406030204" pitchFamily="18" charset="0"/>
              <a:ea typeface="Cambria" panose="02040503050406030204" pitchFamily="18" charset="0"/>
            </a:endParaRPr>
          </a:p>
          <a:p>
            <a:r>
              <a:rPr lang="en-US" sz="3300" dirty="0">
                <a:solidFill>
                  <a:schemeClr val="bg1"/>
                </a:solidFill>
                <a:latin typeface="Cambria" panose="02040503050406030204" pitchFamily="18" charset="0"/>
                <a:ea typeface="Cambria" panose="02040503050406030204" pitchFamily="18" charset="0"/>
              </a:rPr>
              <a:t>Seeing a positive future, helping everyone understand their part and reminding people how unsatisfying it would be to fall short of our full potential as individual disciples of Jesus or as a church-planting movement.</a:t>
            </a:r>
            <a:endParaRPr lang="en-US" sz="3300" b="1" i="1" dirty="0">
              <a:solidFill>
                <a:schemeClr val="bg1"/>
              </a:solidFill>
              <a:latin typeface="Cambria" panose="02040503050406030204" pitchFamily="18" charset="0"/>
              <a:ea typeface="Cambria" panose="02040503050406030204" pitchFamily="18" charset="0"/>
            </a:endParaRPr>
          </a:p>
        </p:txBody>
      </p:sp>
      <p:sp>
        <p:nvSpPr>
          <p:cNvPr id="2" name="Slide Number Placeholder 1">
            <a:extLst>
              <a:ext uri="{FF2B5EF4-FFF2-40B4-BE49-F238E27FC236}">
                <a16:creationId xmlns:a16="http://schemas.microsoft.com/office/drawing/2014/main" id="{2ABF80A6-B8A5-48C9-B4B7-2B38912B0B2A}"/>
              </a:ext>
            </a:extLst>
          </p:cNvPr>
          <p:cNvSpPr>
            <a:spLocks noGrp="1"/>
          </p:cNvSpPr>
          <p:nvPr>
            <p:ph type="sldNum" sz="quarter" idx="12"/>
          </p:nvPr>
        </p:nvSpPr>
        <p:spPr/>
        <p:txBody>
          <a:bodyPr/>
          <a:lstStyle/>
          <a:p>
            <a:fld id="{7456EEA3-BA47-4F62-888A-485FF0EF9AFF}" type="slidenum">
              <a:rPr lang="en-US" smtClean="0"/>
              <a:t>20</a:t>
            </a:fld>
            <a:endParaRPr lang="en-US"/>
          </a:p>
        </p:txBody>
      </p:sp>
    </p:spTree>
    <p:extLst>
      <p:ext uri="{BB962C8B-B14F-4D97-AF65-F5344CB8AC3E}">
        <p14:creationId xmlns:p14="http://schemas.microsoft.com/office/powerpoint/2010/main" val="1705800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56381EF-4D1E-4B71-9289-64EAD5D689CB}"/>
              </a:ext>
            </a:extLst>
          </p:cNvPr>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A34A9998-1A7B-41CF-8685-633459809806}"/>
              </a:ext>
            </a:extLst>
          </p:cNvPr>
          <p:cNvSpPr/>
          <p:nvPr/>
        </p:nvSpPr>
        <p:spPr>
          <a:xfrm>
            <a:off x="0" y="1267326"/>
            <a:ext cx="5630779" cy="5590673"/>
          </a:xfrm>
          <a:prstGeom prst="rect">
            <a:avLst/>
          </a:prstGeom>
          <a:solidFill>
            <a:srgbClr val="000000">
              <a:alpha val="8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936E670-92A7-469E-ACF2-028428754ABE}"/>
              </a:ext>
            </a:extLst>
          </p:cNvPr>
          <p:cNvSpPr/>
          <p:nvPr/>
        </p:nvSpPr>
        <p:spPr>
          <a:xfrm>
            <a:off x="0" y="0"/>
            <a:ext cx="12192000" cy="1090863"/>
          </a:xfrm>
          <a:prstGeom prst="rect">
            <a:avLst/>
          </a:prstGeom>
          <a:solidFill>
            <a:srgbClr val="000000">
              <a:alpha val="8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D8B37F5-7CF6-411F-896D-E46535F25ED8}"/>
              </a:ext>
            </a:extLst>
          </p:cNvPr>
          <p:cNvSpPr txBox="1"/>
          <p:nvPr/>
        </p:nvSpPr>
        <p:spPr>
          <a:xfrm>
            <a:off x="1" y="255607"/>
            <a:ext cx="12192000" cy="584775"/>
          </a:xfrm>
          <a:prstGeom prst="rect">
            <a:avLst/>
          </a:prstGeom>
          <a:noFill/>
        </p:spPr>
        <p:txBody>
          <a:bodyPr wrap="square" rtlCol="0">
            <a:spAutoFit/>
          </a:bodyPr>
          <a:lstStyle/>
          <a:p>
            <a:pPr algn="ctr"/>
            <a:r>
              <a:rPr lang="en-US" sz="3200" cap="all" spc="600" dirty="0">
                <a:solidFill>
                  <a:srgbClr val="00FFFF"/>
                </a:solidFill>
                <a:effectLst>
                  <a:outerShdw blurRad="38100" dist="38100" dir="2700000" algn="tl">
                    <a:srgbClr val="000000">
                      <a:alpha val="43137"/>
                    </a:srgbClr>
                  </a:outerShdw>
                </a:effectLst>
                <a:latin typeface="+mj-lt"/>
                <a:ea typeface="Cambria" panose="02040503050406030204" pitchFamily="18" charset="0"/>
              </a:rPr>
              <a:t>BIBLICAL TENSION: </a:t>
            </a:r>
            <a:r>
              <a:rPr lang="en-US" sz="3200" cap="all" spc="600" dirty="0">
                <a:solidFill>
                  <a:schemeClr val="bg1"/>
                </a:solidFill>
                <a:effectLst>
                  <a:outerShdw blurRad="38100" dist="38100" dir="2700000" algn="tl">
                    <a:srgbClr val="000000">
                      <a:alpha val="43137"/>
                    </a:srgbClr>
                  </a:outerShdw>
                </a:effectLst>
                <a:latin typeface="+mj-lt"/>
                <a:ea typeface="Cambria" panose="02040503050406030204" pitchFamily="18" charset="0"/>
              </a:rPr>
              <a:t>methods</a:t>
            </a:r>
          </a:p>
        </p:txBody>
      </p:sp>
      <p:sp>
        <p:nvSpPr>
          <p:cNvPr id="3" name="TextBox 2">
            <a:extLst>
              <a:ext uri="{FF2B5EF4-FFF2-40B4-BE49-F238E27FC236}">
                <a16:creationId xmlns:a16="http://schemas.microsoft.com/office/drawing/2014/main" id="{8CEFF626-21AF-4313-A4FF-2C0E1334FD18}"/>
              </a:ext>
            </a:extLst>
          </p:cNvPr>
          <p:cNvSpPr txBox="1"/>
          <p:nvPr/>
        </p:nvSpPr>
        <p:spPr>
          <a:xfrm>
            <a:off x="259034" y="1682521"/>
            <a:ext cx="5112710" cy="4637167"/>
          </a:xfrm>
          <a:prstGeom prst="rect">
            <a:avLst/>
          </a:prstGeom>
          <a:noFill/>
        </p:spPr>
        <p:txBody>
          <a:bodyPr wrap="square" rtlCol="0">
            <a:spAutoFit/>
          </a:bodyPr>
          <a:lstStyle/>
          <a:p>
            <a:pPr algn="ctr">
              <a:spcAft>
                <a:spcPts val="400"/>
              </a:spcAft>
            </a:pPr>
            <a:r>
              <a:rPr lang="en-US" sz="3400" dirty="0">
                <a:solidFill>
                  <a:schemeClr val="bg1"/>
                </a:solidFill>
                <a:latin typeface="Cambria" panose="02040503050406030204" pitchFamily="18" charset="0"/>
                <a:ea typeface="Cambria" panose="02040503050406030204" pitchFamily="18" charset="0"/>
              </a:rPr>
              <a:t>Point out discrepancy</a:t>
            </a:r>
          </a:p>
          <a:p>
            <a:pPr algn="ctr">
              <a:spcAft>
                <a:spcPts val="400"/>
              </a:spcAft>
            </a:pPr>
            <a:r>
              <a:rPr lang="en-US" sz="3400" dirty="0">
                <a:solidFill>
                  <a:schemeClr val="bg1"/>
                </a:solidFill>
                <a:latin typeface="Cambria" panose="02040503050406030204" pitchFamily="18" charset="0"/>
                <a:ea typeface="Cambria" panose="02040503050406030204" pitchFamily="18" charset="0"/>
              </a:rPr>
              <a:t>Paint positive vision</a:t>
            </a:r>
          </a:p>
          <a:p>
            <a:pPr algn="ctr">
              <a:spcAft>
                <a:spcPts val="400"/>
              </a:spcAft>
            </a:pPr>
            <a:r>
              <a:rPr lang="en-US" sz="3400" dirty="0">
                <a:solidFill>
                  <a:schemeClr val="bg1"/>
                </a:solidFill>
                <a:latin typeface="Cambria" panose="02040503050406030204" pitchFamily="18" charset="0"/>
                <a:ea typeface="Cambria" panose="02040503050406030204" pitchFamily="18" charset="0"/>
              </a:rPr>
              <a:t>Paint negative vision</a:t>
            </a:r>
          </a:p>
          <a:p>
            <a:pPr algn="ctr">
              <a:spcAft>
                <a:spcPts val="400"/>
              </a:spcAft>
            </a:pPr>
            <a:r>
              <a:rPr lang="en-US" sz="3400" dirty="0">
                <a:solidFill>
                  <a:schemeClr val="bg1"/>
                </a:solidFill>
                <a:latin typeface="Cambria" panose="02040503050406030204" pitchFamily="18" charset="0"/>
                <a:ea typeface="Cambria" panose="02040503050406030204" pitchFamily="18" charset="0"/>
              </a:rPr>
              <a:t>Provide opportunities</a:t>
            </a:r>
          </a:p>
          <a:p>
            <a:pPr algn="ctr">
              <a:spcAft>
                <a:spcPts val="400"/>
              </a:spcAft>
            </a:pPr>
            <a:r>
              <a:rPr lang="en-US" sz="3400" dirty="0">
                <a:solidFill>
                  <a:schemeClr val="bg1"/>
                </a:solidFill>
                <a:latin typeface="Cambria" panose="02040503050406030204" pitchFamily="18" charset="0"/>
                <a:ea typeface="Cambria" panose="02040503050406030204" pitchFamily="18" charset="0"/>
              </a:rPr>
              <a:t>Confront sin</a:t>
            </a:r>
          </a:p>
          <a:p>
            <a:pPr algn="ctr">
              <a:spcAft>
                <a:spcPts val="400"/>
              </a:spcAft>
            </a:pPr>
            <a:r>
              <a:rPr lang="en-US" sz="3400" dirty="0">
                <a:solidFill>
                  <a:schemeClr val="bg1"/>
                </a:solidFill>
                <a:latin typeface="Cambria" panose="02040503050406030204" pitchFamily="18" charset="0"/>
                <a:ea typeface="Cambria" panose="02040503050406030204" pitchFamily="18" charset="0"/>
              </a:rPr>
              <a:t>Ask questions</a:t>
            </a:r>
          </a:p>
          <a:p>
            <a:pPr algn="ctr">
              <a:spcAft>
                <a:spcPts val="400"/>
              </a:spcAft>
            </a:pPr>
            <a:r>
              <a:rPr lang="en-US" sz="3400" dirty="0">
                <a:solidFill>
                  <a:schemeClr val="bg1"/>
                </a:solidFill>
                <a:latin typeface="Cambria" panose="02040503050406030204" pitchFamily="18" charset="0"/>
                <a:ea typeface="Cambria" panose="02040503050406030204" pitchFamily="18" charset="0"/>
              </a:rPr>
              <a:t>Remind of roles</a:t>
            </a:r>
          </a:p>
          <a:p>
            <a:pPr algn="ctr">
              <a:spcAft>
                <a:spcPts val="400"/>
              </a:spcAft>
            </a:pPr>
            <a:r>
              <a:rPr lang="en-US" sz="3400" dirty="0">
                <a:solidFill>
                  <a:schemeClr val="bg1"/>
                </a:solidFill>
                <a:latin typeface="Cambria" panose="02040503050406030204" pitchFamily="18" charset="0"/>
                <a:ea typeface="Cambria" panose="02040503050406030204" pitchFamily="18" charset="0"/>
              </a:rPr>
              <a:t>Keep goals fresh</a:t>
            </a:r>
          </a:p>
        </p:txBody>
      </p:sp>
      <p:sp>
        <p:nvSpPr>
          <p:cNvPr id="8" name="Rectangle 7">
            <a:extLst>
              <a:ext uri="{FF2B5EF4-FFF2-40B4-BE49-F238E27FC236}">
                <a16:creationId xmlns:a16="http://schemas.microsoft.com/office/drawing/2014/main" id="{805EA8F1-DC1B-4D79-8AD8-458F4A08288A}"/>
              </a:ext>
            </a:extLst>
          </p:cNvPr>
          <p:cNvSpPr/>
          <p:nvPr/>
        </p:nvSpPr>
        <p:spPr>
          <a:xfrm>
            <a:off x="6561221" y="1286970"/>
            <a:ext cx="5630779" cy="5571030"/>
          </a:xfrm>
          <a:prstGeom prst="rect">
            <a:avLst/>
          </a:prstGeom>
          <a:solidFill>
            <a:srgbClr val="000000">
              <a:alpha val="8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FA6452D-810B-46F0-B533-AF0599B96D5E}"/>
              </a:ext>
            </a:extLst>
          </p:cNvPr>
          <p:cNvSpPr txBox="1"/>
          <p:nvPr/>
        </p:nvSpPr>
        <p:spPr>
          <a:xfrm>
            <a:off x="6820255" y="1682520"/>
            <a:ext cx="5112710" cy="4637167"/>
          </a:xfrm>
          <a:prstGeom prst="rect">
            <a:avLst/>
          </a:prstGeom>
          <a:noFill/>
        </p:spPr>
        <p:txBody>
          <a:bodyPr wrap="square" rtlCol="0">
            <a:spAutoFit/>
          </a:bodyPr>
          <a:lstStyle/>
          <a:p>
            <a:pPr algn="ctr">
              <a:spcAft>
                <a:spcPts val="400"/>
              </a:spcAft>
            </a:pPr>
            <a:r>
              <a:rPr lang="en-US" sz="3400" dirty="0">
                <a:solidFill>
                  <a:schemeClr val="bg1"/>
                </a:solidFill>
                <a:latin typeface="Cambria" panose="02040503050406030204" pitchFamily="18" charset="0"/>
                <a:ea typeface="Cambria" panose="02040503050406030204" pitchFamily="18" charset="0"/>
              </a:rPr>
              <a:t>Expose the </a:t>
            </a:r>
            <a:r>
              <a:rPr lang="en-US" sz="3400" i="1" dirty="0" err="1">
                <a:solidFill>
                  <a:schemeClr val="bg1"/>
                </a:solidFill>
                <a:latin typeface="Cambria" panose="02040503050406030204" pitchFamily="18" charset="0"/>
                <a:ea typeface="Cambria" panose="02040503050406030204" pitchFamily="18" charset="0"/>
              </a:rPr>
              <a:t>kosmos</a:t>
            </a:r>
            <a:endParaRPr lang="en-US" sz="3400" dirty="0">
              <a:solidFill>
                <a:schemeClr val="bg1"/>
              </a:solidFill>
              <a:latin typeface="Cambria" panose="02040503050406030204" pitchFamily="18" charset="0"/>
              <a:ea typeface="Cambria" panose="02040503050406030204" pitchFamily="18" charset="0"/>
            </a:endParaRPr>
          </a:p>
          <a:p>
            <a:pPr algn="ctr">
              <a:spcAft>
                <a:spcPts val="400"/>
              </a:spcAft>
            </a:pPr>
            <a:r>
              <a:rPr lang="en-US" sz="3400" dirty="0">
                <a:solidFill>
                  <a:schemeClr val="bg1"/>
                </a:solidFill>
                <a:latin typeface="Cambria" panose="02040503050406030204" pitchFamily="18" charset="0"/>
                <a:ea typeface="Cambria" panose="02040503050406030204" pitchFamily="18" charset="0"/>
              </a:rPr>
              <a:t>Tell stories</a:t>
            </a:r>
          </a:p>
          <a:p>
            <a:pPr algn="ctr">
              <a:spcAft>
                <a:spcPts val="400"/>
              </a:spcAft>
            </a:pPr>
            <a:r>
              <a:rPr lang="en-US" sz="3400" dirty="0">
                <a:solidFill>
                  <a:schemeClr val="bg1"/>
                </a:solidFill>
                <a:latin typeface="Cambria" panose="02040503050406030204" pitchFamily="18" charset="0"/>
                <a:ea typeface="Cambria" panose="02040503050406030204" pitchFamily="18" charset="0"/>
              </a:rPr>
              <a:t>Express your feelings</a:t>
            </a:r>
          </a:p>
          <a:p>
            <a:pPr algn="ctr">
              <a:spcAft>
                <a:spcPts val="400"/>
              </a:spcAft>
            </a:pPr>
            <a:r>
              <a:rPr lang="en-US" sz="3400" dirty="0">
                <a:solidFill>
                  <a:schemeClr val="bg1"/>
                </a:solidFill>
                <a:latin typeface="Cambria" panose="02040503050406030204" pitchFamily="18" charset="0"/>
                <a:ea typeface="Cambria" panose="02040503050406030204" pitchFamily="18" charset="0"/>
              </a:rPr>
              <a:t>Express your opinions</a:t>
            </a:r>
          </a:p>
          <a:p>
            <a:pPr algn="ctr">
              <a:spcAft>
                <a:spcPts val="400"/>
              </a:spcAft>
            </a:pPr>
            <a:r>
              <a:rPr lang="en-US" sz="3400" dirty="0">
                <a:solidFill>
                  <a:schemeClr val="bg1"/>
                </a:solidFill>
                <a:latin typeface="Cambria" panose="02040503050406030204" pitchFamily="18" charset="0"/>
                <a:ea typeface="Cambria" panose="02040503050406030204" pitchFamily="18" charset="0"/>
              </a:rPr>
              <a:t>Share resources</a:t>
            </a:r>
          </a:p>
          <a:p>
            <a:pPr algn="ctr">
              <a:spcAft>
                <a:spcPts val="400"/>
              </a:spcAft>
            </a:pPr>
            <a:r>
              <a:rPr lang="en-US" sz="3400" dirty="0">
                <a:solidFill>
                  <a:schemeClr val="bg1"/>
                </a:solidFill>
                <a:latin typeface="Cambria" panose="02040503050406030204" pitchFamily="18" charset="0"/>
                <a:ea typeface="Cambria" panose="02040503050406030204" pitchFamily="18" charset="0"/>
              </a:rPr>
              <a:t>Explain the why</a:t>
            </a:r>
          </a:p>
          <a:p>
            <a:pPr algn="ctr">
              <a:spcAft>
                <a:spcPts val="400"/>
              </a:spcAft>
            </a:pPr>
            <a:r>
              <a:rPr lang="en-US" sz="3400" dirty="0">
                <a:solidFill>
                  <a:schemeClr val="bg1"/>
                </a:solidFill>
                <a:latin typeface="Cambria" panose="02040503050406030204" pitchFamily="18" charset="0"/>
                <a:ea typeface="Cambria" panose="02040503050406030204" pitchFamily="18" charset="0"/>
              </a:rPr>
              <a:t>Revisit the stakes</a:t>
            </a:r>
          </a:p>
          <a:p>
            <a:pPr algn="ctr">
              <a:spcAft>
                <a:spcPts val="400"/>
              </a:spcAft>
            </a:pPr>
            <a:r>
              <a:rPr lang="en-US" sz="3400" dirty="0">
                <a:solidFill>
                  <a:schemeClr val="bg1"/>
                </a:solidFill>
                <a:latin typeface="Cambria" panose="02040503050406030204" pitchFamily="18" charset="0"/>
                <a:ea typeface="Cambria" panose="02040503050406030204" pitchFamily="18" charset="0"/>
              </a:rPr>
              <a:t>Give / take feedback</a:t>
            </a:r>
          </a:p>
        </p:txBody>
      </p:sp>
      <p:sp>
        <p:nvSpPr>
          <p:cNvPr id="2" name="Slide Number Placeholder 1">
            <a:extLst>
              <a:ext uri="{FF2B5EF4-FFF2-40B4-BE49-F238E27FC236}">
                <a16:creationId xmlns:a16="http://schemas.microsoft.com/office/drawing/2014/main" id="{D296CD9F-C265-49AD-A8EE-2A63A38E977E}"/>
              </a:ext>
            </a:extLst>
          </p:cNvPr>
          <p:cNvSpPr>
            <a:spLocks noGrp="1"/>
          </p:cNvSpPr>
          <p:nvPr>
            <p:ph type="sldNum" sz="quarter" idx="12"/>
          </p:nvPr>
        </p:nvSpPr>
        <p:spPr/>
        <p:txBody>
          <a:bodyPr/>
          <a:lstStyle/>
          <a:p>
            <a:fld id="{7456EEA3-BA47-4F62-888A-485FF0EF9AFF}" type="slidenum">
              <a:rPr lang="en-US" smtClean="0"/>
              <a:t>21</a:t>
            </a:fld>
            <a:endParaRPr lang="en-US"/>
          </a:p>
        </p:txBody>
      </p:sp>
    </p:spTree>
    <p:extLst>
      <p:ext uri="{BB962C8B-B14F-4D97-AF65-F5344CB8AC3E}">
        <p14:creationId xmlns:p14="http://schemas.microsoft.com/office/powerpoint/2010/main" val="19880917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56381EF-4D1E-4B71-9289-64EAD5D689CB}"/>
              </a:ext>
            </a:extLst>
          </p:cNvPr>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6944096F-7F76-4177-8A24-ADA4E40EFF75}"/>
              </a:ext>
            </a:extLst>
          </p:cNvPr>
          <p:cNvSpPr/>
          <p:nvPr/>
        </p:nvSpPr>
        <p:spPr>
          <a:xfrm>
            <a:off x="-1008" y="0"/>
            <a:ext cx="12192000" cy="6858000"/>
          </a:xfrm>
          <a:prstGeom prst="rect">
            <a:avLst/>
          </a:prstGeom>
          <a:solidFill>
            <a:srgbClr val="000000">
              <a:alpha val="8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759D2B9-8441-4FCC-94DE-866FF19270C6}"/>
              </a:ext>
            </a:extLst>
          </p:cNvPr>
          <p:cNvSpPr txBox="1"/>
          <p:nvPr/>
        </p:nvSpPr>
        <p:spPr>
          <a:xfrm>
            <a:off x="501503" y="370455"/>
            <a:ext cx="4955778" cy="5970865"/>
          </a:xfrm>
          <a:prstGeom prst="rect">
            <a:avLst/>
          </a:prstGeom>
          <a:noFill/>
        </p:spPr>
        <p:txBody>
          <a:bodyPr wrap="square" rtlCol="0">
            <a:spAutoFit/>
          </a:bodyPr>
          <a:lstStyle/>
          <a:p>
            <a:pPr>
              <a:spcAft>
                <a:spcPts val="1800"/>
              </a:spcAft>
            </a:pPr>
            <a:r>
              <a:rPr lang="en-US" sz="3500" i="1" dirty="0">
                <a:solidFill>
                  <a:srgbClr val="00FFFF"/>
                </a:solidFill>
                <a:latin typeface="Cambria" panose="02040503050406030204" pitchFamily="18" charset="0"/>
              </a:rPr>
              <a:t>Healthy tension</a:t>
            </a:r>
            <a:endParaRPr lang="en-US" sz="3500" dirty="0">
              <a:solidFill>
                <a:srgbClr val="00FFFF"/>
              </a:solidFill>
              <a:latin typeface="Cambria" panose="02040503050406030204" pitchFamily="18" charset="0"/>
            </a:endParaRPr>
          </a:p>
          <a:p>
            <a:pPr>
              <a:spcAft>
                <a:spcPts val="1800"/>
              </a:spcAft>
              <a:defRPr/>
            </a:pPr>
            <a:r>
              <a:rPr lang="en-US" sz="3500" dirty="0">
                <a:solidFill>
                  <a:schemeClr val="bg1"/>
                </a:solidFill>
                <a:latin typeface="Cambria" panose="02040503050406030204" pitchFamily="18" charset="0"/>
              </a:rPr>
              <a:t>Steady increased buy in</a:t>
            </a:r>
          </a:p>
          <a:p>
            <a:pPr>
              <a:spcAft>
                <a:spcPts val="1800"/>
              </a:spcAft>
              <a:defRPr/>
            </a:pPr>
            <a:r>
              <a:rPr lang="en-US" sz="3500" dirty="0">
                <a:solidFill>
                  <a:schemeClr val="bg1"/>
                </a:solidFill>
                <a:latin typeface="Cambria" panose="02040503050406030204" pitchFamily="18" charset="0"/>
              </a:rPr>
              <a:t>Excitement </a:t>
            </a:r>
          </a:p>
          <a:p>
            <a:pPr>
              <a:spcAft>
                <a:spcPts val="1800"/>
              </a:spcAft>
              <a:defRPr/>
            </a:pPr>
            <a:r>
              <a:rPr lang="en-US" sz="3500" dirty="0">
                <a:solidFill>
                  <a:schemeClr val="bg1"/>
                </a:solidFill>
                <a:latin typeface="Cambria" panose="02040503050406030204" pitchFamily="18" charset="0"/>
              </a:rPr>
              <a:t>Eagerness to meet</a:t>
            </a:r>
          </a:p>
          <a:p>
            <a:pPr>
              <a:spcAft>
                <a:spcPts val="1800"/>
              </a:spcAft>
              <a:defRPr/>
            </a:pPr>
            <a:r>
              <a:rPr lang="en-US" sz="3500" dirty="0">
                <a:solidFill>
                  <a:schemeClr val="bg1"/>
                </a:solidFill>
                <a:latin typeface="Cambria" panose="02040503050406030204" pitchFamily="18" charset="0"/>
              </a:rPr>
              <a:t>Dealing with issues</a:t>
            </a:r>
          </a:p>
          <a:p>
            <a:pPr>
              <a:spcAft>
                <a:spcPts val="1800"/>
              </a:spcAft>
              <a:defRPr/>
            </a:pPr>
            <a:r>
              <a:rPr lang="en-US" sz="3500" dirty="0">
                <a:solidFill>
                  <a:schemeClr val="bg1"/>
                </a:solidFill>
                <a:latin typeface="Cambria" panose="02040503050406030204" pitchFamily="18" charset="0"/>
              </a:rPr>
              <a:t>Caring environment</a:t>
            </a:r>
          </a:p>
          <a:p>
            <a:pPr>
              <a:spcAft>
                <a:spcPts val="1800"/>
              </a:spcAft>
              <a:defRPr/>
            </a:pPr>
            <a:r>
              <a:rPr lang="en-US" sz="3500" dirty="0">
                <a:solidFill>
                  <a:schemeClr val="bg1"/>
                </a:solidFill>
                <a:latin typeface="Cambria" panose="02040503050406030204" pitchFamily="18" charset="0"/>
              </a:rPr>
              <a:t>Open, trusting communication</a:t>
            </a:r>
          </a:p>
        </p:txBody>
      </p:sp>
      <p:cxnSp>
        <p:nvCxnSpPr>
          <p:cNvPr id="3" name="Straight Connector 2">
            <a:extLst>
              <a:ext uri="{FF2B5EF4-FFF2-40B4-BE49-F238E27FC236}">
                <a16:creationId xmlns:a16="http://schemas.microsoft.com/office/drawing/2014/main" id="{6C01DFB6-856C-42A2-AA0C-8F38577C7C01}"/>
              </a:ext>
            </a:extLst>
          </p:cNvPr>
          <p:cNvCxnSpPr>
            <a:cxnSpLocks/>
          </p:cNvCxnSpPr>
          <p:nvPr/>
        </p:nvCxnSpPr>
        <p:spPr>
          <a:xfrm>
            <a:off x="6094992" y="599961"/>
            <a:ext cx="0" cy="565807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B4F3638-95BB-4380-BF7F-E2981485A906}"/>
              </a:ext>
            </a:extLst>
          </p:cNvPr>
          <p:cNvSpPr txBox="1"/>
          <p:nvPr/>
        </p:nvSpPr>
        <p:spPr>
          <a:xfrm>
            <a:off x="6732704" y="370455"/>
            <a:ext cx="5018808" cy="5970865"/>
          </a:xfrm>
          <a:prstGeom prst="rect">
            <a:avLst/>
          </a:prstGeom>
          <a:noFill/>
        </p:spPr>
        <p:txBody>
          <a:bodyPr wrap="square" rtlCol="0">
            <a:spAutoFit/>
          </a:bodyPr>
          <a:lstStyle/>
          <a:p>
            <a:pPr algn="r">
              <a:spcAft>
                <a:spcPts val="1800"/>
              </a:spcAft>
            </a:pPr>
            <a:r>
              <a:rPr lang="en-US" sz="3500" i="1" dirty="0">
                <a:solidFill>
                  <a:srgbClr val="00FFFF"/>
                </a:solidFill>
                <a:latin typeface="Cambria" panose="02040503050406030204" pitchFamily="18" charset="0"/>
              </a:rPr>
              <a:t>Unhealthy tension</a:t>
            </a:r>
          </a:p>
          <a:p>
            <a:pPr algn="r">
              <a:spcAft>
                <a:spcPts val="1800"/>
              </a:spcAft>
              <a:defRPr/>
            </a:pPr>
            <a:r>
              <a:rPr lang="en-US" sz="3500" dirty="0">
                <a:solidFill>
                  <a:schemeClr val="bg1"/>
                </a:solidFill>
                <a:latin typeface="Cambria" panose="02040503050406030204" pitchFamily="18" charset="0"/>
              </a:rPr>
              <a:t>Decreasing participation</a:t>
            </a:r>
          </a:p>
          <a:p>
            <a:pPr algn="r">
              <a:spcAft>
                <a:spcPts val="1800"/>
              </a:spcAft>
              <a:defRPr/>
            </a:pPr>
            <a:r>
              <a:rPr lang="en-US" sz="3500" dirty="0">
                <a:solidFill>
                  <a:schemeClr val="bg1"/>
                </a:solidFill>
                <a:latin typeface="Cambria" panose="02040503050406030204" pitchFamily="18" charset="0"/>
              </a:rPr>
              <a:t> Pessimism</a:t>
            </a:r>
          </a:p>
          <a:p>
            <a:pPr algn="r">
              <a:spcAft>
                <a:spcPts val="1800"/>
              </a:spcAft>
              <a:defRPr/>
            </a:pPr>
            <a:r>
              <a:rPr lang="en-US" sz="3500" dirty="0">
                <a:solidFill>
                  <a:schemeClr val="bg1"/>
                </a:solidFill>
                <a:latin typeface="Cambria" panose="02040503050406030204" pitchFamily="18" charset="0"/>
              </a:rPr>
              <a:t>No expectancy</a:t>
            </a:r>
          </a:p>
          <a:p>
            <a:pPr algn="r">
              <a:spcAft>
                <a:spcPts val="1800"/>
              </a:spcAft>
              <a:defRPr/>
            </a:pPr>
            <a:r>
              <a:rPr lang="en-US" sz="3500" dirty="0">
                <a:solidFill>
                  <a:schemeClr val="bg1"/>
                </a:solidFill>
                <a:latin typeface="Cambria" panose="02040503050406030204" pitchFamily="18" charset="0"/>
              </a:rPr>
              <a:t>Avoidance, rabbit trails </a:t>
            </a:r>
          </a:p>
          <a:p>
            <a:pPr algn="r">
              <a:spcAft>
                <a:spcPts val="1800"/>
              </a:spcAft>
              <a:defRPr/>
            </a:pPr>
            <a:r>
              <a:rPr lang="en-US" sz="3500" dirty="0">
                <a:solidFill>
                  <a:schemeClr val="bg1"/>
                </a:solidFill>
                <a:latin typeface="Cambria" panose="02040503050406030204" pitchFamily="18" charset="0"/>
              </a:rPr>
              <a:t>Factions or infighting </a:t>
            </a:r>
          </a:p>
          <a:p>
            <a:pPr algn="r">
              <a:spcAft>
                <a:spcPts val="1800"/>
              </a:spcAft>
              <a:defRPr/>
            </a:pPr>
            <a:r>
              <a:rPr lang="en-US" sz="3500" dirty="0">
                <a:solidFill>
                  <a:schemeClr val="bg1"/>
                </a:solidFill>
                <a:latin typeface="Cambria" panose="02040503050406030204" pitchFamily="18" charset="0"/>
              </a:rPr>
              <a:t>Calculated, guarded communication</a:t>
            </a:r>
          </a:p>
        </p:txBody>
      </p:sp>
      <p:sp>
        <p:nvSpPr>
          <p:cNvPr id="2" name="Slide Number Placeholder 1">
            <a:extLst>
              <a:ext uri="{FF2B5EF4-FFF2-40B4-BE49-F238E27FC236}">
                <a16:creationId xmlns:a16="http://schemas.microsoft.com/office/drawing/2014/main" id="{FCB10427-C178-404C-9D13-A86EC0088ED2}"/>
              </a:ext>
            </a:extLst>
          </p:cNvPr>
          <p:cNvSpPr>
            <a:spLocks noGrp="1"/>
          </p:cNvSpPr>
          <p:nvPr>
            <p:ph type="sldNum" sz="quarter" idx="12"/>
          </p:nvPr>
        </p:nvSpPr>
        <p:spPr/>
        <p:txBody>
          <a:bodyPr/>
          <a:lstStyle/>
          <a:p>
            <a:fld id="{7456EEA3-BA47-4F62-888A-485FF0EF9AFF}" type="slidenum">
              <a:rPr lang="en-US" smtClean="0"/>
              <a:t>22</a:t>
            </a:fld>
            <a:endParaRPr lang="en-US"/>
          </a:p>
        </p:txBody>
      </p:sp>
    </p:spTree>
    <p:extLst>
      <p:ext uri="{BB962C8B-B14F-4D97-AF65-F5344CB8AC3E}">
        <p14:creationId xmlns:p14="http://schemas.microsoft.com/office/powerpoint/2010/main" val="302017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xEl>
                                              <p:pRg st="2" end="2"/>
                                            </p:txEl>
                                          </p:spTgt>
                                        </p:tgtEl>
                                        <p:attrNameLst>
                                          <p:attrName>style.visibility</p:attrName>
                                        </p:attrNameLst>
                                      </p:cBhvr>
                                      <p:to>
                                        <p:strVal val="visible"/>
                                      </p:to>
                                    </p:set>
                                    <p:animEffect transition="in" filter="fade">
                                      <p:cBhvr>
                                        <p:cTn id="22" dur="500"/>
                                        <p:tgtEl>
                                          <p:spTgt spid="1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fade">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xEl>
                                              <p:pRg st="3" end="3"/>
                                            </p:txEl>
                                          </p:spTgt>
                                        </p:tgtEl>
                                        <p:attrNameLst>
                                          <p:attrName>style.visibility</p:attrName>
                                        </p:attrNameLst>
                                      </p:cBhvr>
                                      <p:to>
                                        <p:strVal val="visible"/>
                                      </p:to>
                                    </p:set>
                                    <p:animEffect transition="in" filter="fade">
                                      <p:cBhvr>
                                        <p:cTn id="32" dur="500"/>
                                        <p:tgtEl>
                                          <p:spTgt spid="1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4" end="4"/>
                                            </p:txEl>
                                          </p:spTgt>
                                        </p:tgtEl>
                                        <p:attrNameLst>
                                          <p:attrName>style.visibility</p:attrName>
                                        </p:attrNameLst>
                                      </p:cBhvr>
                                      <p:to>
                                        <p:strVal val="visible"/>
                                      </p:to>
                                    </p:set>
                                    <p:animEffect transition="in" filter="fade">
                                      <p:cBhvr>
                                        <p:cTn id="37" dur="500"/>
                                        <p:tgtEl>
                                          <p:spTgt spid="9">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
                                            <p:txEl>
                                              <p:pRg st="4" end="4"/>
                                            </p:txEl>
                                          </p:spTgt>
                                        </p:tgtEl>
                                        <p:attrNameLst>
                                          <p:attrName>style.visibility</p:attrName>
                                        </p:attrNameLst>
                                      </p:cBhvr>
                                      <p:to>
                                        <p:strVal val="visible"/>
                                      </p:to>
                                    </p:set>
                                    <p:animEffect transition="in" filter="fade">
                                      <p:cBhvr>
                                        <p:cTn id="42" dur="500"/>
                                        <p:tgtEl>
                                          <p:spTgt spid="1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
                                            <p:txEl>
                                              <p:pRg st="5" end="5"/>
                                            </p:txEl>
                                          </p:spTgt>
                                        </p:tgtEl>
                                        <p:attrNameLst>
                                          <p:attrName>style.visibility</p:attrName>
                                        </p:attrNameLst>
                                      </p:cBhvr>
                                      <p:to>
                                        <p:strVal val="visible"/>
                                      </p:to>
                                    </p:set>
                                    <p:animEffect transition="in" filter="fade">
                                      <p:cBhvr>
                                        <p:cTn id="47" dur="500"/>
                                        <p:tgtEl>
                                          <p:spTgt spid="9">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3">
                                            <p:txEl>
                                              <p:pRg st="5" end="5"/>
                                            </p:txEl>
                                          </p:spTgt>
                                        </p:tgtEl>
                                        <p:attrNameLst>
                                          <p:attrName>style.visibility</p:attrName>
                                        </p:attrNameLst>
                                      </p:cBhvr>
                                      <p:to>
                                        <p:strVal val="visible"/>
                                      </p:to>
                                    </p:set>
                                    <p:animEffect transition="in" filter="fade">
                                      <p:cBhvr>
                                        <p:cTn id="52" dur="500"/>
                                        <p:tgtEl>
                                          <p:spTgt spid="13">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9">
                                            <p:txEl>
                                              <p:pRg st="6" end="6"/>
                                            </p:txEl>
                                          </p:spTgt>
                                        </p:tgtEl>
                                        <p:attrNameLst>
                                          <p:attrName>style.visibility</p:attrName>
                                        </p:attrNameLst>
                                      </p:cBhvr>
                                      <p:to>
                                        <p:strVal val="visible"/>
                                      </p:to>
                                    </p:set>
                                    <p:animEffect transition="in" filter="fade">
                                      <p:cBhvr>
                                        <p:cTn id="57" dur="500"/>
                                        <p:tgtEl>
                                          <p:spTgt spid="9">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500"/>
                                        <p:tgtEl>
                                          <p:spTgt spid="1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5C53E5D-7AB0-4625-B804-720AD69C5BEC}"/>
              </a:ext>
            </a:extLst>
          </p:cNvPr>
          <p:cNvSpPr txBox="1"/>
          <p:nvPr/>
        </p:nvSpPr>
        <p:spPr>
          <a:xfrm>
            <a:off x="559558" y="428178"/>
            <a:ext cx="5732059" cy="600164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…for most Americans who were once a part of churches but have since left, the process of leaving was gradual, and in many cases they didn’t realize it was even happening until it already had. </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It’s less like jumping of a cliff and more like driving down a slope, eventually realizing that you can no longer see the place you started from.</a:t>
            </a:r>
          </a:p>
        </p:txBody>
      </p:sp>
      <p:sp>
        <p:nvSpPr>
          <p:cNvPr id="4" name="TextBox 3">
            <a:extLst>
              <a:ext uri="{FF2B5EF4-FFF2-40B4-BE49-F238E27FC236}">
                <a16:creationId xmlns:a16="http://schemas.microsoft.com/office/drawing/2014/main" id="{D6913261-AA3F-47DF-8038-8BC140004C5E}"/>
              </a:ext>
            </a:extLst>
          </p:cNvPr>
          <p:cNvSpPr txBox="1"/>
          <p:nvPr/>
        </p:nvSpPr>
        <p:spPr>
          <a:xfrm>
            <a:off x="9446524" y="5375686"/>
            <a:ext cx="2483894" cy="93871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Jake Meador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“The Misunderstood Reason Millions of Americans Stopped Going to Church”</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prstClr val="white"/>
                </a:solidFill>
                <a:effectLst/>
                <a:uLnTx/>
                <a:uFillTx/>
                <a:latin typeface="Calibri" panose="020F0502020204030204"/>
                <a:ea typeface="+mn-ea"/>
                <a:cs typeface="+mn-cs"/>
              </a:rPr>
              <a:t>The Atlantic</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prstClr val="white"/>
                </a:solidFill>
                <a:effectLst/>
                <a:uLnTx/>
                <a:uFillTx/>
                <a:latin typeface="Calibri" panose="020F0502020204030204"/>
                <a:ea typeface="+mn-ea"/>
                <a:cs typeface="+mn-cs"/>
              </a:rPr>
              <a:t>July 29, 2023</a:t>
            </a:r>
          </a:p>
        </p:txBody>
      </p:sp>
      <p:sp>
        <p:nvSpPr>
          <p:cNvPr id="3" name="Slide Number Placeholder 2">
            <a:extLst>
              <a:ext uri="{FF2B5EF4-FFF2-40B4-BE49-F238E27FC236}">
                <a16:creationId xmlns:a16="http://schemas.microsoft.com/office/drawing/2014/main" id="{E5562F6B-5025-4D48-AEFB-0C481F6DFA0E}"/>
              </a:ext>
            </a:extLst>
          </p:cNvPr>
          <p:cNvSpPr>
            <a:spLocks noGrp="1"/>
          </p:cNvSpPr>
          <p:nvPr>
            <p:ph type="sldNum" sz="quarter" idx="12"/>
          </p:nvPr>
        </p:nvSpPr>
        <p:spPr/>
        <p:txBody>
          <a:bodyPr/>
          <a:lstStyle/>
          <a:p>
            <a:fld id="{7456EEA3-BA47-4F62-888A-485FF0EF9AFF}" type="slidenum">
              <a:rPr lang="en-US" smtClean="0"/>
              <a:t>23</a:t>
            </a:fld>
            <a:endParaRPr lang="en-US"/>
          </a:p>
        </p:txBody>
      </p:sp>
    </p:spTree>
    <p:extLst>
      <p:ext uri="{BB962C8B-B14F-4D97-AF65-F5344CB8AC3E}">
        <p14:creationId xmlns:p14="http://schemas.microsoft.com/office/powerpoint/2010/main" val="320095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5C53E5D-7AB0-4625-B804-720AD69C5BEC}"/>
              </a:ext>
            </a:extLst>
          </p:cNvPr>
          <p:cNvSpPr txBox="1"/>
          <p:nvPr/>
        </p:nvSpPr>
        <p:spPr>
          <a:xfrm>
            <a:off x="953004" y="920621"/>
            <a:ext cx="5142996" cy="501675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American churches have too often been content to function as a kind of vaguely spiritual NGO, an organization of detached individuals who meet together for religious services that inspire them, provide practical life advice, or offer positive emotional experiences. </a:t>
            </a:r>
          </a:p>
        </p:txBody>
      </p:sp>
      <p:sp>
        <p:nvSpPr>
          <p:cNvPr id="4" name="TextBox 3">
            <a:extLst>
              <a:ext uri="{FF2B5EF4-FFF2-40B4-BE49-F238E27FC236}">
                <a16:creationId xmlns:a16="http://schemas.microsoft.com/office/drawing/2014/main" id="{5AD28FA8-FC36-46EA-B20D-86C2F40FC197}"/>
              </a:ext>
            </a:extLst>
          </p:cNvPr>
          <p:cNvSpPr txBox="1"/>
          <p:nvPr/>
        </p:nvSpPr>
        <p:spPr>
          <a:xfrm>
            <a:off x="9446524" y="5375686"/>
            <a:ext cx="2483894" cy="93871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Jake Meador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“The Misunderstood Reason Millions of Americans Stopped Going to Church”</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prstClr val="white"/>
                </a:solidFill>
                <a:effectLst/>
                <a:uLnTx/>
                <a:uFillTx/>
                <a:latin typeface="Calibri" panose="020F0502020204030204"/>
                <a:ea typeface="+mn-ea"/>
                <a:cs typeface="+mn-cs"/>
              </a:rPr>
              <a:t>The Atlantic</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prstClr val="white"/>
                </a:solidFill>
                <a:effectLst/>
                <a:uLnTx/>
                <a:uFillTx/>
                <a:latin typeface="Calibri" panose="020F0502020204030204"/>
                <a:ea typeface="+mn-ea"/>
                <a:cs typeface="+mn-cs"/>
              </a:rPr>
              <a:t>July 29, 2023</a:t>
            </a:r>
          </a:p>
        </p:txBody>
      </p:sp>
      <p:sp>
        <p:nvSpPr>
          <p:cNvPr id="3" name="Slide Number Placeholder 2">
            <a:extLst>
              <a:ext uri="{FF2B5EF4-FFF2-40B4-BE49-F238E27FC236}">
                <a16:creationId xmlns:a16="http://schemas.microsoft.com/office/drawing/2014/main" id="{2A58411B-7E2F-42AB-BEEC-1305377ED613}"/>
              </a:ext>
            </a:extLst>
          </p:cNvPr>
          <p:cNvSpPr>
            <a:spLocks noGrp="1"/>
          </p:cNvSpPr>
          <p:nvPr>
            <p:ph type="sldNum" sz="quarter" idx="12"/>
          </p:nvPr>
        </p:nvSpPr>
        <p:spPr/>
        <p:txBody>
          <a:bodyPr/>
          <a:lstStyle/>
          <a:p>
            <a:fld id="{7456EEA3-BA47-4F62-888A-485FF0EF9AFF}" type="slidenum">
              <a:rPr lang="en-US" smtClean="0"/>
              <a:t>24</a:t>
            </a:fld>
            <a:endParaRPr lang="en-US"/>
          </a:p>
        </p:txBody>
      </p:sp>
    </p:spTree>
    <p:extLst>
      <p:ext uri="{BB962C8B-B14F-4D97-AF65-F5344CB8AC3E}">
        <p14:creationId xmlns:p14="http://schemas.microsoft.com/office/powerpoint/2010/main" val="36171749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56381EF-4D1E-4B71-9289-64EAD5D689CB}"/>
              </a:ext>
            </a:extLst>
          </p:cNvPr>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BB7AC322-10B6-46CB-B595-275C3AA84BE4}"/>
              </a:ext>
            </a:extLst>
          </p:cNvPr>
          <p:cNvSpPr txBox="1"/>
          <p:nvPr/>
        </p:nvSpPr>
        <p:spPr>
          <a:xfrm>
            <a:off x="510139" y="741145"/>
            <a:ext cx="11203806" cy="5207268"/>
          </a:xfrm>
          <a:prstGeom prst="rect">
            <a:avLst/>
          </a:prstGeom>
          <a:noFill/>
        </p:spPr>
        <p:txBody>
          <a:bodyPr wrap="square" rtlCol="0">
            <a:spAutoFit/>
          </a:bodyPr>
          <a:lstStyle/>
          <a:p>
            <a:endParaRPr lang="en-US" dirty="0"/>
          </a:p>
        </p:txBody>
      </p:sp>
      <p:sp>
        <p:nvSpPr>
          <p:cNvPr id="5" name="Rectangle 4">
            <a:extLst>
              <a:ext uri="{FF2B5EF4-FFF2-40B4-BE49-F238E27FC236}">
                <a16:creationId xmlns:a16="http://schemas.microsoft.com/office/drawing/2014/main" id="{A34A9998-1A7B-41CF-8685-633459809806}"/>
              </a:ext>
            </a:extLst>
          </p:cNvPr>
          <p:cNvSpPr/>
          <p:nvPr/>
        </p:nvSpPr>
        <p:spPr>
          <a:xfrm>
            <a:off x="0" y="0"/>
            <a:ext cx="12192000" cy="6858000"/>
          </a:xfrm>
          <a:prstGeom prst="rect">
            <a:avLst/>
          </a:prstGeom>
          <a:solidFill>
            <a:srgbClr val="000000">
              <a:alpha val="8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95C61CB-370A-48A9-9B73-133A2F9F7C89}"/>
              </a:ext>
            </a:extLst>
          </p:cNvPr>
          <p:cNvSpPr txBox="1"/>
          <p:nvPr/>
        </p:nvSpPr>
        <p:spPr>
          <a:xfrm>
            <a:off x="420447" y="634917"/>
            <a:ext cx="8434796" cy="5632311"/>
          </a:xfrm>
          <a:prstGeom prst="rect">
            <a:avLst/>
          </a:prstGeom>
          <a:noFill/>
        </p:spPr>
        <p:txBody>
          <a:bodyPr wrap="square" rtlCol="0">
            <a:spAutoFit/>
          </a:bodyPr>
          <a:lstStyle/>
          <a:p>
            <a:pPr algn="r">
              <a:lnSpc>
                <a:spcPct val="90000"/>
              </a:lnSpc>
            </a:pPr>
            <a:r>
              <a:rPr lang="en-US" sz="40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How do we stay grateful while holding tension and calling people to more? </a:t>
            </a:r>
          </a:p>
          <a:p>
            <a:pPr algn="r">
              <a:lnSpc>
                <a:spcPct val="90000"/>
              </a:lnSpc>
            </a:pPr>
            <a:endParaRPr lang="en-US" sz="40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algn="r">
              <a:lnSpc>
                <a:spcPct val="90000"/>
              </a:lnSpc>
            </a:pPr>
            <a:r>
              <a:rPr lang="en-US" sz="40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What signs help us differentiate unruly, downhearted or weak people? </a:t>
            </a:r>
          </a:p>
          <a:p>
            <a:pPr algn="r">
              <a:lnSpc>
                <a:spcPct val="90000"/>
              </a:lnSpc>
            </a:pPr>
            <a:endParaRPr lang="en-US" sz="40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algn="r">
              <a:lnSpc>
                <a:spcPct val="90000"/>
              </a:lnSpc>
            </a:pPr>
            <a:r>
              <a:rPr lang="en-US" sz="40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What other signs would you see in groups with healthy tension? How about unhealthy tension?</a:t>
            </a:r>
          </a:p>
        </p:txBody>
      </p:sp>
      <p:sp>
        <p:nvSpPr>
          <p:cNvPr id="2" name="Slide Number Placeholder 1">
            <a:extLst>
              <a:ext uri="{FF2B5EF4-FFF2-40B4-BE49-F238E27FC236}">
                <a16:creationId xmlns:a16="http://schemas.microsoft.com/office/drawing/2014/main" id="{C3617DFA-B824-46E7-8169-CF96F1DB926D}"/>
              </a:ext>
            </a:extLst>
          </p:cNvPr>
          <p:cNvSpPr>
            <a:spLocks noGrp="1"/>
          </p:cNvSpPr>
          <p:nvPr>
            <p:ph type="sldNum" sz="quarter" idx="12"/>
          </p:nvPr>
        </p:nvSpPr>
        <p:spPr/>
        <p:txBody>
          <a:bodyPr/>
          <a:lstStyle/>
          <a:p>
            <a:fld id="{7456EEA3-BA47-4F62-888A-485FF0EF9AFF}" type="slidenum">
              <a:rPr lang="en-US" smtClean="0"/>
              <a:t>25</a:t>
            </a:fld>
            <a:endParaRPr lang="en-US"/>
          </a:p>
        </p:txBody>
      </p:sp>
      <p:sp>
        <p:nvSpPr>
          <p:cNvPr id="6" name="Oval 5">
            <a:extLst>
              <a:ext uri="{FF2B5EF4-FFF2-40B4-BE49-F238E27FC236}">
                <a16:creationId xmlns:a16="http://schemas.microsoft.com/office/drawing/2014/main" id="{06C6F91F-CF45-4EF3-82C2-FB903C0C97B6}"/>
              </a:ext>
            </a:extLst>
          </p:cNvPr>
          <p:cNvSpPr/>
          <p:nvPr/>
        </p:nvSpPr>
        <p:spPr>
          <a:xfrm>
            <a:off x="9432759" y="2269958"/>
            <a:ext cx="2318085" cy="2318085"/>
          </a:xfrm>
          <a:prstGeom prst="ellipse">
            <a:avLst/>
          </a:prstGeom>
          <a:solidFill>
            <a:srgbClr val="00FFF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a:solidFill>
                  <a:schemeClr val="tx1"/>
                </a:solidFill>
                <a:effectLst>
                  <a:outerShdw blurRad="38100" dist="38100" dir="2700000" algn="tl">
                    <a:srgbClr val="000000">
                      <a:alpha val="43137"/>
                    </a:srgbClr>
                  </a:outerShdw>
                </a:effectLst>
                <a:latin typeface="Impact" panose="020B0806030902050204" pitchFamily="34" charset="0"/>
              </a:rPr>
              <a:t>DQ</a:t>
            </a:r>
            <a:endParaRPr lang="en-US" dirty="0">
              <a:solidFill>
                <a:schemeClr val="tx1"/>
              </a:solidFill>
              <a:effectLst>
                <a:outerShdw blurRad="38100" dist="38100" dir="2700000" algn="tl">
                  <a:srgbClr val="000000">
                    <a:alpha val="43137"/>
                  </a:srgbClr>
                </a:outerShdw>
              </a:effectLst>
              <a:latin typeface="Impact" panose="020B0806030902050204" pitchFamily="34" charset="0"/>
            </a:endParaRPr>
          </a:p>
        </p:txBody>
      </p:sp>
    </p:spTree>
    <p:extLst>
      <p:ext uri="{BB962C8B-B14F-4D97-AF65-F5344CB8AC3E}">
        <p14:creationId xmlns:p14="http://schemas.microsoft.com/office/powerpoint/2010/main" val="2628991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56381EF-4D1E-4B71-9289-64EAD5D689CB}"/>
              </a:ext>
            </a:extLst>
          </p:cNvPr>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A34A9998-1A7B-41CF-8685-633459809806}"/>
              </a:ext>
            </a:extLst>
          </p:cNvPr>
          <p:cNvSpPr/>
          <p:nvPr/>
        </p:nvSpPr>
        <p:spPr>
          <a:xfrm>
            <a:off x="4243226" y="0"/>
            <a:ext cx="7948773" cy="6858000"/>
          </a:xfrm>
          <a:prstGeom prst="rect">
            <a:avLst/>
          </a:prstGeom>
          <a:solidFill>
            <a:srgbClr val="000000">
              <a:alpha val="8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936E670-92A7-469E-ACF2-028428754ABE}"/>
              </a:ext>
            </a:extLst>
          </p:cNvPr>
          <p:cNvSpPr/>
          <p:nvPr/>
        </p:nvSpPr>
        <p:spPr>
          <a:xfrm>
            <a:off x="-2015" y="984453"/>
            <a:ext cx="3767188" cy="4889095"/>
          </a:xfrm>
          <a:prstGeom prst="rect">
            <a:avLst/>
          </a:prstGeom>
          <a:solidFill>
            <a:srgbClr val="000000">
              <a:alpha val="8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D8B37F5-7CF6-411F-896D-E46535F25ED8}"/>
              </a:ext>
            </a:extLst>
          </p:cNvPr>
          <p:cNvSpPr txBox="1"/>
          <p:nvPr/>
        </p:nvSpPr>
        <p:spPr>
          <a:xfrm>
            <a:off x="266317" y="1720840"/>
            <a:ext cx="3230523" cy="3416320"/>
          </a:xfrm>
          <a:prstGeom prst="rect">
            <a:avLst/>
          </a:prstGeom>
          <a:noFill/>
        </p:spPr>
        <p:txBody>
          <a:bodyPr wrap="square" rtlCol="0">
            <a:spAutoFit/>
          </a:bodyPr>
          <a:lstStyle/>
          <a:p>
            <a:pPr algn="r"/>
            <a:r>
              <a:rPr lang="en-US" sz="3600" cap="all" spc="600" dirty="0">
                <a:solidFill>
                  <a:srgbClr val="00FFFF"/>
                </a:solidFill>
                <a:effectLst>
                  <a:outerShdw blurRad="38100" dist="38100" dir="2700000" algn="tl">
                    <a:srgbClr val="000000">
                      <a:alpha val="43137"/>
                    </a:srgbClr>
                  </a:outerShdw>
                </a:effectLst>
                <a:latin typeface="+mj-lt"/>
                <a:ea typeface="Cambria" panose="02040503050406030204" pitchFamily="18" charset="0"/>
              </a:rPr>
              <a:t>From a leader, </a:t>
            </a:r>
            <a:br>
              <a:rPr lang="en-US" sz="3600" cap="all" spc="600" dirty="0">
                <a:solidFill>
                  <a:srgbClr val="00FFFF"/>
                </a:solidFill>
                <a:effectLst>
                  <a:outerShdw blurRad="38100" dist="38100" dir="2700000" algn="tl">
                    <a:srgbClr val="000000">
                      <a:alpha val="43137"/>
                    </a:srgbClr>
                  </a:outerShdw>
                </a:effectLst>
                <a:latin typeface="+mj-lt"/>
                <a:ea typeface="Cambria" panose="02040503050406030204" pitchFamily="18" charset="0"/>
              </a:rPr>
            </a:br>
            <a:r>
              <a:rPr lang="en-US" sz="3600" cap="all" spc="600" dirty="0">
                <a:solidFill>
                  <a:srgbClr val="00FFFF"/>
                </a:solidFill>
                <a:effectLst>
                  <a:outerShdw blurRad="38100" dist="38100" dir="2700000" algn="tl">
                    <a:srgbClr val="000000">
                      <a:alpha val="43137"/>
                    </a:srgbClr>
                  </a:outerShdw>
                </a:effectLst>
                <a:latin typeface="+mj-lt"/>
                <a:ea typeface="Cambria" panose="02040503050406030204" pitchFamily="18" charset="0"/>
              </a:rPr>
              <a:t>days after seeing 9 GUESTS to </a:t>
            </a:r>
            <a:r>
              <a:rPr lang="en-US" sz="3600" cap="all" spc="600" dirty="0" err="1">
                <a:solidFill>
                  <a:srgbClr val="00FFFF"/>
                </a:solidFill>
                <a:effectLst>
                  <a:outerShdw blurRad="38100" dist="38100" dir="2700000" algn="tl">
                    <a:srgbClr val="000000">
                      <a:alpha val="43137"/>
                    </a:srgbClr>
                  </a:outerShdw>
                </a:effectLst>
                <a:latin typeface="+mj-lt"/>
                <a:ea typeface="Cambria" panose="02040503050406030204" pitchFamily="18" charset="0"/>
              </a:rPr>
              <a:t>hc</a:t>
            </a:r>
            <a:endParaRPr lang="en-US" sz="3600" cap="all" spc="600" dirty="0">
              <a:solidFill>
                <a:srgbClr val="00FFFF"/>
              </a:solidFill>
              <a:effectLst>
                <a:outerShdw blurRad="38100" dist="38100" dir="2700000" algn="tl">
                  <a:srgbClr val="000000">
                    <a:alpha val="43137"/>
                  </a:srgbClr>
                </a:outerShdw>
              </a:effectLst>
              <a:latin typeface="+mj-lt"/>
              <a:ea typeface="Cambria" panose="02040503050406030204" pitchFamily="18" charset="0"/>
            </a:endParaRPr>
          </a:p>
        </p:txBody>
      </p:sp>
      <p:sp>
        <p:nvSpPr>
          <p:cNvPr id="3" name="TextBox 2">
            <a:extLst>
              <a:ext uri="{FF2B5EF4-FFF2-40B4-BE49-F238E27FC236}">
                <a16:creationId xmlns:a16="http://schemas.microsoft.com/office/drawing/2014/main" id="{8CEFF626-21AF-4313-A4FF-2C0E1334FD18}"/>
              </a:ext>
            </a:extLst>
          </p:cNvPr>
          <p:cNvSpPr txBox="1"/>
          <p:nvPr/>
        </p:nvSpPr>
        <p:spPr>
          <a:xfrm>
            <a:off x="5216858" y="1228398"/>
            <a:ext cx="6035342" cy="4401205"/>
          </a:xfrm>
          <a:prstGeom prst="rect">
            <a:avLst/>
          </a:prstGeom>
          <a:noFill/>
        </p:spPr>
        <p:txBody>
          <a:bodyPr wrap="square" rtlCol="0">
            <a:spAutoFit/>
          </a:bodyPr>
          <a:lstStyle/>
          <a:p>
            <a:r>
              <a:rPr lang="en-US" sz="4000" dirty="0">
                <a:solidFill>
                  <a:schemeClr val="bg1"/>
                </a:solidFill>
                <a:latin typeface="Cambria" panose="02040503050406030204" pitchFamily="18" charset="0"/>
                <a:ea typeface="Cambria" panose="02040503050406030204" pitchFamily="18" charset="0"/>
              </a:rPr>
              <a:t>“Monday was cool. But we need to let our people know that if we don’t capitalize on this immediately, it will set our home church back multiple years.”</a:t>
            </a:r>
          </a:p>
        </p:txBody>
      </p:sp>
      <p:sp>
        <p:nvSpPr>
          <p:cNvPr id="2" name="Slide Number Placeholder 1">
            <a:extLst>
              <a:ext uri="{FF2B5EF4-FFF2-40B4-BE49-F238E27FC236}">
                <a16:creationId xmlns:a16="http://schemas.microsoft.com/office/drawing/2014/main" id="{9AA27CAA-94A9-4726-9E74-127DB22644B0}"/>
              </a:ext>
            </a:extLst>
          </p:cNvPr>
          <p:cNvSpPr>
            <a:spLocks noGrp="1"/>
          </p:cNvSpPr>
          <p:nvPr>
            <p:ph type="sldNum" sz="quarter" idx="12"/>
          </p:nvPr>
        </p:nvSpPr>
        <p:spPr/>
        <p:txBody>
          <a:bodyPr/>
          <a:lstStyle/>
          <a:p>
            <a:fld id="{7456EEA3-BA47-4F62-888A-485FF0EF9AFF}" type="slidenum">
              <a:rPr lang="en-US" smtClean="0"/>
              <a:t>3</a:t>
            </a:fld>
            <a:endParaRPr lang="en-US"/>
          </a:p>
        </p:txBody>
      </p:sp>
    </p:spTree>
    <p:extLst>
      <p:ext uri="{BB962C8B-B14F-4D97-AF65-F5344CB8AC3E}">
        <p14:creationId xmlns:p14="http://schemas.microsoft.com/office/powerpoint/2010/main" val="3012506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56381EF-4D1E-4B71-9289-64EAD5D689CB}"/>
              </a:ext>
            </a:extLst>
          </p:cNvPr>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A34A9998-1A7B-41CF-8685-633459809806}"/>
              </a:ext>
            </a:extLst>
          </p:cNvPr>
          <p:cNvSpPr/>
          <p:nvPr/>
        </p:nvSpPr>
        <p:spPr>
          <a:xfrm>
            <a:off x="4243226" y="0"/>
            <a:ext cx="7948773" cy="6858000"/>
          </a:xfrm>
          <a:prstGeom prst="rect">
            <a:avLst/>
          </a:prstGeom>
          <a:solidFill>
            <a:srgbClr val="000000">
              <a:alpha val="8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936E670-92A7-469E-ACF2-028428754ABE}"/>
              </a:ext>
            </a:extLst>
          </p:cNvPr>
          <p:cNvSpPr/>
          <p:nvPr/>
        </p:nvSpPr>
        <p:spPr>
          <a:xfrm>
            <a:off x="-2015" y="984453"/>
            <a:ext cx="3767188" cy="4889095"/>
          </a:xfrm>
          <a:prstGeom prst="rect">
            <a:avLst/>
          </a:prstGeom>
          <a:solidFill>
            <a:srgbClr val="000000">
              <a:alpha val="8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D8B37F5-7CF6-411F-896D-E46535F25ED8}"/>
              </a:ext>
            </a:extLst>
          </p:cNvPr>
          <p:cNvSpPr txBox="1"/>
          <p:nvPr/>
        </p:nvSpPr>
        <p:spPr>
          <a:xfrm>
            <a:off x="376719" y="2151728"/>
            <a:ext cx="3140866" cy="2985433"/>
          </a:xfrm>
          <a:prstGeom prst="rect">
            <a:avLst/>
          </a:prstGeom>
          <a:noFill/>
        </p:spPr>
        <p:txBody>
          <a:bodyPr wrap="square" rtlCol="0">
            <a:spAutoFit/>
          </a:bodyPr>
          <a:lstStyle/>
          <a:p>
            <a:pPr algn="r"/>
            <a:r>
              <a:rPr lang="en-US" sz="3600" cap="all" spc="600" dirty="0">
                <a:solidFill>
                  <a:srgbClr val="00FFFF"/>
                </a:solidFill>
                <a:effectLst>
                  <a:outerShdw blurRad="38100" dist="38100" dir="2700000" algn="tl">
                    <a:srgbClr val="000000">
                      <a:alpha val="43137"/>
                    </a:srgbClr>
                  </a:outerShdw>
                </a:effectLst>
                <a:latin typeface="+mj-lt"/>
                <a:ea typeface="Cambria" panose="02040503050406030204" pitchFamily="18" charset="0"/>
              </a:rPr>
              <a:t>Secret FEARS of the tension </a:t>
            </a:r>
            <a:r>
              <a:rPr lang="en-US" sz="4400" cap="all" spc="600" dirty="0">
                <a:solidFill>
                  <a:schemeClr val="bg1"/>
                </a:solidFill>
                <a:effectLst>
                  <a:outerShdw blurRad="38100" dist="38100" dir="2700000" algn="tl">
                    <a:srgbClr val="000000">
                      <a:alpha val="43137"/>
                    </a:srgbClr>
                  </a:outerShdw>
                </a:effectLst>
                <a:latin typeface="+mj-lt"/>
                <a:ea typeface="Cambria" panose="02040503050406030204" pitchFamily="18" charset="0"/>
              </a:rPr>
              <a:t>avoider</a:t>
            </a:r>
            <a:endParaRPr lang="en-US" sz="3600" cap="all" spc="600" dirty="0">
              <a:solidFill>
                <a:schemeClr val="bg1"/>
              </a:solidFill>
              <a:effectLst>
                <a:outerShdw blurRad="38100" dist="38100" dir="2700000" algn="tl">
                  <a:srgbClr val="000000">
                    <a:alpha val="43137"/>
                  </a:srgbClr>
                </a:outerShdw>
              </a:effectLst>
              <a:latin typeface="+mj-lt"/>
              <a:ea typeface="Cambria" panose="02040503050406030204" pitchFamily="18" charset="0"/>
            </a:endParaRPr>
          </a:p>
        </p:txBody>
      </p:sp>
      <p:sp>
        <p:nvSpPr>
          <p:cNvPr id="3" name="TextBox 2">
            <a:extLst>
              <a:ext uri="{FF2B5EF4-FFF2-40B4-BE49-F238E27FC236}">
                <a16:creationId xmlns:a16="http://schemas.microsoft.com/office/drawing/2014/main" id="{8CEFF626-21AF-4313-A4FF-2C0E1334FD18}"/>
              </a:ext>
            </a:extLst>
          </p:cNvPr>
          <p:cNvSpPr txBox="1"/>
          <p:nvPr/>
        </p:nvSpPr>
        <p:spPr>
          <a:xfrm>
            <a:off x="4923592" y="984453"/>
            <a:ext cx="6916023" cy="4524315"/>
          </a:xfrm>
          <a:prstGeom prst="rect">
            <a:avLst/>
          </a:prstGeom>
          <a:noFill/>
        </p:spPr>
        <p:txBody>
          <a:bodyPr wrap="square" rtlCol="0">
            <a:spAutoFit/>
          </a:bodyPr>
          <a:lstStyle/>
          <a:p>
            <a:r>
              <a:rPr lang="en-US" sz="3600" dirty="0">
                <a:solidFill>
                  <a:schemeClr val="bg1"/>
                </a:solidFill>
                <a:latin typeface="Cambria" panose="02040503050406030204" pitchFamily="18" charset="0"/>
                <a:ea typeface="Cambria" panose="02040503050406030204" pitchFamily="18" charset="0"/>
              </a:rPr>
              <a:t>What if I lose my disciple, my group, my influence?</a:t>
            </a:r>
          </a:p>
          <a:p>
            <a:endParaRPr lang="en-US" sz="3600" dirty="0">
              <a:solidFill>
                <a:schemeClr val="bg1"/>
              </a:solidFill>
              <a:latin typeface="Cambria" panose="02040503050406030204" pitchFamily="18" charset="0"/>
              <a:ea typeface="Cambria" panose="02040503050406030204" pitchFamily="18" charset="0"/>
            </a:endParaRPr>
          </a:p>
          <a:p>
            <a:r>
              <a:rPr lang="en-US" sz="3600" dirty="0">
                <a:solidFill>
                  <a:schemeClr val="bg1"/>
                </a:solidFill>
                <a:latin typeface="Cambria" panose="02040503050406030204" pitchFamily="18" charset="0"/>
                <a:ea typeface="Cambria" panose="02040503050406030204" pitchFamily="18" charset="0"/>
              </a:rPr>
              <a:t>What if what I say ends up twisted and exposed on NBC4?</a:t>
            </a:r>
          </a:p>
          <a:p>
            <a:endParaRPr lang="en-US" sz="3600" dirty="0">
              <a:solidFill>
                <a:schemeClr val="bg1"/>
              </a:solidFill>
              <a:latin typeface="Cambria" panose="02040503050406030204" pitchFamily="18" charset="0"/>
              <a:ea typeface="Cambria" panose="02040503050406030204" pitchFamily="18" charset="0"/>
            </a:endParaRPr>
          </a:p>
          <a:p>
            <a:r>
              <a:rPr lang="en-US" sz="3600" dirty="0">
                <a:solidFill>
                  <a:schemeClr val="bg1"/>
                </a:solidFill>
                <a:latin typeface="Cambria" panose="02040503050406030204" pitchFamily="18" charset="0"/>
                <a:ea typeface="Cambria" panose="02040503050406030204" pitchFamily="18" charset="0"/>
              </a:rPr>
              <a:t>What if I don’t have the perfect read? What if I’m wrong?</a:t>
            </a:r>
          </a:p>
        </p:txBody>
      </p:sp>
      <p:sp>
        <p:nvSpPr>
          <p:cNvPr id="2" name="Slide Number Placeholder 1">
            <a:extLst>
              <a:ext uri="{FF2B5EF4-FFF2-40B4-BE49-F238E27FC236}">
                <a16:creationId xmlns:a16="http://schemas.microsoft.com/office/drawing/2014/main" id="{CBAFAB3B-0D23-4547-8381-BCED7FEC56FF}"/>
              </a:ext>
            </a:extLst>
          </p:cNvPr>
          <p:cNvSpPr>
            <a:spLocks noGrp="1"/>
          </p:cNvSpPr>
          <p:nvPr>
            <p:ph type="sldNum" sz="quarter" idx="12"/>
          </p:nvPr>
        </p:nvSpPr>
        <p:spPr/>
        <p:txBody>
          <a:bodyPr/>
          <a:lstStyle/>
          <a:p>
            <a:fld id="{7456EEA3-BA47-4F62-888A-485FF0EF9AFF}" type="slidenum">
              <a:rPr lang="en-US" smtClean="0"/>
              <a:t>4</a:t>
            </a:fld>
            <a:endParaRPr lang="en-US"/>
          </a:p>
        </p:txBody>
      </p:sp>
    </p:spTree>
    <p:extLst>
      <p:ext uri="{BB962C8B-B14F-4D97-AF65-F5344CB8AC3E}">
        <p14:creationId xmlns:p14="http://schemas.microsoft.com/office/powerpoint/2010/main" val="232181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56381EF-4D1E-4B71-9289-64EAD5D689CB}"/>
              </a:ext>
            </a:extLst>
          </p:cNvPr>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A34A9998-1A7B-41CF-8685-633459809806}"/>
              </a:ext>
            </a:extLst>
          </p:cNvPr>
          <p:cNvSpPr/>
          <p:nvPr/>
        </p:nvSpPr>
        <p:spPr>
          <a:xfrm>
            <a:off x="4243226" y="0"/>
            <a:ext cx="7948773" cy="6858000"/>
          </a:xfrm>
          <a:prstGeom prst="rect">
            <a:avLst/>
          </a:prstGeom>
          <a:solidFill>
            <a:srgbClr val="000000">
              <a:alpha val="8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936E670-92A7-469E-ACF2-028428754ABE}"/>
              </a:ext>
            </a:extLst>
          </p:cNvPr>
          <p:cNvSpPr/>
          <p:nvPr/>
        </p:nvSpPr>
        <p:spPr>
          <a:xfrm>
            <a:off x="-2015" y="984453"/>
            <a:ext cx="3767188" cy="4889095"/>
          </a:xfrm>
          <a:prstGeom prst="rect">
            <a:avLst/>
          </a:prstGeom>
          <a:solidFill>
            <a:srgbClr val="000000">
              <a:alpha val="8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D8B37F5-7CF6-411F-896D-E46535F25ED8}"/>
              </a:ext>
            </a:extLst>
          </p:cNvPr>
          <p:cNvSpPr txBox="1"/>
          <p:nvPr/>
        </p:nvSpPr>
        <p:spPr>
          <a:xfrm>
            <a:off x="508000" y="2151728"/>
            <a:ext cx="3009585" cy="2985433"/>
          </a:xfrm>
          <a:prstGeom prst="rect">
            <a:avLst/>
          </a:prstGeom>
          <a:noFill/>
        </p:spPr>
        <p:txBody>
          <a:bodyPr wrap="square" rtlCol="0">
            <a:spAutoFit/>
          </a:bodyPr>
          <a:lstStyle/>
          <a:p>
            <a:pPr algn="r"/>
            <a:r>
              <a:rPr lang="en-US" sz="3600" cap="all" spc="600" dirty="0">
                <a:solidFill>
                  <a:srgbClr val="00FFFF"/>
                </a:solidFill>
                <a:effectLst>
                  <a:outerShdw blurRad="38100" dist="38100" dir="2700000" algn="tl">
                    <a:srgbClr val="000000">
                      <a:alpha val="43137"/>
                    </a:srgbClr>
                  </a:outerShdw>
                </a:effectLst>
                <a:latin typeface="+mj-lt"/>
                <a:ea typeface="Cambria" panose="02040503050406030204" pitchFamily="18" charset="0"/>
              </a:rPr>
              <a:t>Secret FEARS of the tension </a:t>
            </a:r>
            <a:r>
              <a:rPr lang="en-US" sz="4400" cap="all" spc="600" dirty="0">
                <a:solidFill>
                  <a:schemeClr val="bg1"/>
                </a:solidFill>
                <a:effectLst>
                  <a:outerShdw blurRad="38100" dist="38100" dir="2700000" algn="tl">
                    <a:srgbClr val="000000">
                      <a:alpha val="43137"/>
                    </a:srgbClr>
                  </a:outerShdw>
                </a:effectLst>
                <a:latin typeface="+mj-lt"/>
                <a:ea typeface="Cambria" panose="02040503050406030204" pitchFamily="18" charset="0"/>
              </a:rPr>
              <a:t>bringer</a:t>
            </a:r>
            <a:endParaRPr lang="en-US" sz="3600" cap="all" spc="600" dirty="0">
              <a:solidFill>
                <a:schemeClr val="bg1"/>
              </a:solidFill>
              <a:effectLst>
                <a:outerShdw blurRad="38100" dist="38100" dir="2700000" algn="tl">
                  <a:srgbClr val="000000">
                    <a:alpha val="43137"/>
                  </a:srgbClr>
                </a:outerShdw>
              </a:effectLst>
              <a:latin typeface="+mj-lt"/>
              <a:ea typeface="Cambria" panose="02040503050406030204" pitchFamily="18" charset="0"/>
            </a:endParaRPr>
          </a:p>
        </p:txBody>
      </p:sp>
      <p:sp>
        <p:nvSpPr>
          <p:cNvPr id="3" name="TextBox 2">
            <a:extLst>
              <a:ext uri="{FF2B5EF4-FFF2-40B4-BE49-F238E27FC236}">
                <a16:creationId xmlns:a16="http://schemas.microsoft.com/office/drawing/2014/main" id="{8CEFF626-21AF-4313-A4FF-2C0E1334FD18}"/>
              </a:ext>
            </a:extLst>
          </p:cNvPr>
          <p:cNvSpPr txBox="1"/>
          <p:nvPr/>
        </p:nvSpPr>
        <p:spPr>
          <a:xfrm>
            <a:off x="4986664" y="1720840"/>
            <a:ext cx="6461895" cy="3416320"/>
          </a:xfrm>
          <a:prstGeom prst="rect">
            <a:avLst/>
          </a:prstGeom>
          <a:noFill/>
        </p:spPr>
        <p:txBody>
          <a:bodyPr wrap="square" rtlCol="0">
            <a:spAutoFit/>
          </a:bodyPr>
          <a:lstStyle/>
          <a:p>
            <a:r>
              <a:rPr lang="en-US" sz="3600" dirty="0">
                <a:solidFill>
                  <a:schemeClr val="bg1"/>
                </a:solidFill>
                <a:latin typeface="Cambria" panose="02040503050406030204" pitchFamily="18" charset="0"/>
                <a:ea typeface="Cambria" panose="02040503050406030204" pitchFamily="18" charset="0"/>
              </a:rPr>
              <a:t>What if I lose my disciple, my group, my influence?</a:t>
            </a:r>
          </a:p>
          <a:p>
            <a:endParaRPr lang="en-US" sz="3600" dirty="0">
              <a:solidFill>
                <a:schemeClr val="bg1"/>
              </a:solidFill>
              <a:latin typeface="Cambria" panose="02040503050406030204" pitchFamily="18" charset="0"/>
              <a:ea typeface="Cambria" panose="02040503050406030204" pitchFamily="18" charset="0"/>
            </a:endParaRPr>
          </a:p>
          <a:p>
            <a:r>
              <a:rPr lang="en-US" sz="3600" dirty="0">
                <a:solidFill>
                  <a:schemeClr val="bg1"/>
                </a:solidFill>
                <a:latin typeface="Cambria" panose="02040503050406030204" pitchFamily="18" charset="0"/>
                <a:ea typeface="Cambria" panose="02040503050406030204" pitchFamily="18" charset="0"/>
              </a:rPr>
              <a:t>What if these problems don’t get fixed, and everything comes crashing down? </a:t>
            </a:r>
          </a:p>
        </p:txBody>
      </p:sp>
      <p:sp>
        <p:nvSpPr>
          <p:cNvPr id="2" name="Slide Number Placeholder 1">
            <a:extLst>
              <a:ext uri="{FF2B5EF4-FFF2-40B4-BE49-F238E27FC236}">
                <a16:creationId xmlns:a16="http://schemas.microsoft.com/office/drawing/2014/main" id="{F94B7C01-2B0B-4C08-A7DA-46C463F22FC7}"/>
              </a:ext>
            </a:extLst>
          </p:cNvPr>
          <p:cNvSpPr>
            <a:spLocks noGrp="1"/>
          </p:cNvSpPr>
          <p:nvPr>
            <p:ph type="sldNum" sz="quarter" idx="12"/>
          </p:nvPr>
        </p:nvSpPr>
        <p:spPr/>
        <p:txBody>
          <a:bodyPr/>
          <a:lstStyle/>
          <a:p>
            <a:fld id="{7456EEA3-BA47-4F62-888A-485FF0EF9AFF}" type="slidenum">
              <a:rPr lang="en-US" smtClean="0"/>
              <a:t>5</a:t>
            </a:fld>
            <a:endParaRPr lang="en-US"/>
          </a:p>
        </p:txBody>
      </p:sp>
    </p:spTree>
    <p:extLst>
      <p:ext uri="{BB962C8B-B14F-4D97-AF65-F5344CB8AC3E}">
        <p14:creationId xmlns:p14="http://schemas.microsoft.com/office/powerpoint/2010/main" val="295962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1FD777B-D691-4570-A280-BDC38151849C}"/>
              </a:ext>
            </a:extLst>
          </p:cNvPr>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BB7AC322-10B6-46CB-B595-275C3AA84BE4}"/>
              </a:ext>
            </a:extLst>
          </p:cNvPr>
          <p:cNvSpPr txBox="1"/>
          <p:nvPr/>
        </p:nvSpPr>
        <p:spPr>
          <a:xfrm>
            <a:off x="510139" y="124455"/>
            <a:ext cx="11203806" cy="5207268"/>
          </a:xfrm>
          <a:prstGeom prst="rect">
            <a:avLst/>
          </a:prstGeom>
          <a:noFill/>
        </p:spPr>
        <p:txBody>
          <a:bodyPr wrap="square" rtlCol="0">
            <a:spAutoFit/>
          </a:bodyPr>
          <a:lstStyle/>
          <a:p>
            <a:endParaRPr lang="en-US" dirty="0"/>
          </a:p>
        </p:txBody>
      </p:sp>
      <p:sp>
        <p:nvSpPr>
          <p:cNvPr id="8" name="Rectangle 7">
            <a:extLst>
              <a:ext uri="{FF2B5EF4-FFF2-40B4-BE49-F238E27FC236}">
                <a16:creationId xmlns:a16="http://schemas.microsoft.com/office/drawing/2014/main" id="{96CA5FA7-8926-42E9-B050-04ADD5D8282D}"/>
              </a:ext>
            </a:extLst>
          </p:cNvPr>
          <p:cNvSpPr/>
          <p:nvPr/>
        </p:nvSpPr>
        <p:spPr>
          <a:xfrm>
            <a:off x="7791" y="292694"/>
            <a:ext cx="12192000" cy="6272613"/>
          </a:xfrm>
          <a:prstGeom prst="rect">
            <a:avLst/>
          </a:prstGeom>
          <a:solidFill>
            <a:srgbClr val="000000">
              <a:alpha val="8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6F3ED84-FAFA-40D3-845A-C33E5385D79D}"/>
              </a:ext>
            </a:extLst>
          </p:cNvPr>
          <p:cNvSpPr txBox="1"/>
          <p:nvPr/>
        </p:nvSpPr>
        <p:spPr>
          <a:xfrm>
            <a:off x="510139" y="700038"/>
            <a:ext cx="10808126" cy="3083921"/>
          </a:xfrm>
          <a:prstGeom prst="rect">
            <a:avLst/>
          </a:prstGeom>
          <a:noFill/>
        </p:spPr>
        <p:txBody>
          <a:bodyPr wrap="square" rtlCol="0">
            <a:spAutoFit/>
          </a:bodyPr>
          <a:lstStyle/>
          <a:p>
            <a:pPr>
              <a:lnSpc>
                <a:spcPct val="90000"/>
              </a:lnSpc>
            </a:pPr>
            <a:r>
              <a:rPr lang="en-US" sz="3600" b="1" dirty="0">
                <a:solidFill>
                  <a:srgbClr val="00FF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 Thessalonians 5:12-13</a:t>
            </a:r>
          </a:p>
          <a:p>
            <a:pPr>
              <a:lnSpc>
                <a:spcPct val="90000"/>
              </a:lnSpc>
            </a:pPr>
            <a:r>
              <a:rPr lang="en-US" sz="36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Now we ask you, brothers and sisters, to acknowledge those who work hard among you, who care for you in the Lord and who admonish you. Hold them in the highest regard in love because of their work. Live in peace with each other.</a:t>
            </a:r>
          </a:p>
        </p:txBody>
      </p:sp>
      <p:sp>
        <p:nvSpPr>
          <p:cNvPr id="2" name="Slide Number Placeholder 1">
            <a:extLst>
              <a:ext uri="{FF2B5EF4-FFF2-40B4-BE49-F238E27FC236}">
                <a16:creationId xmlns:a16="http://schemas.microsoft.com/office/drawing/2014/main" id="{BEC8FE8A-AD74-4463-AA03-7CFD6032808A}"/>
              </a:ext>
            </a:extLst>
          </p:cNvPr>
          <p:cNvSpPr>
            <a:spLocks noGrp="1"/>
          </p:cNvSpPr>
          <p:nvPr>
            <p:ph type="sldNum" sz="quarter" idx="12"/>
          </p:nvPr>
        </p:nvSpPr>
        <p:spPr/>
        <p:txBody>
          <a:bodyPr/>
          <a:lstStyle/>
          <a:p>
            <a:fld id="{7456EEA3-BA47-4F62-888A-485FF0EF9AFF}" type="slidenum">
              <a:rPr lang="en-US" smtClean="0"/>
              <a:t>6</a:t>
            </a:fld>
            <a:endParaRPr lang="en-US"/>
          </a:p>
        </p:txBody>
      </p:sp>
    </p:spTree>
    <p:extLst>
      <p:ext uri="{BB962C8B-B14F-4D97-AF65-F5344CB8AC3E}">
        <p14:creationId xmlns:p14="http://schemas.microsoft.com/office/powerpoint/2010/main" val="19814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1FD777B-D691-4570-A280-BDC38151849C}"/>
              </a:ext>
            </a:extLst>
          </p:cNvPr>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BB7AC322-10B6-46CB-B595-275C3AA84BE4}"/>
              </a:ext>
            </a:extLst>
          </p:cNvPr>
          <p:cNvSpPr txBox="1"/>
          <p:nvPr/>
        </p:nvSpPr>
        <p:spPr>
          <a:xfrm>
            <a:off x="510139" y="124455"/>
            <a:ext cx="11203806" cy="5207268"/>
          </a:xfrm>
          <a:prstGeom prst="rect">
            <a:avLst/>
          </a:prstGeom>
          <a:noFill/>
        </p:spPr>
        <p:txBody>
          <a:bodyPr wrap="square" rtlCol="0">
            <a:spAutoFit/>
          </a:bodyPr>
          <a:lstStyle/>
          <a:p>
            <a:endParaRPr lang="en-US" dirty="0"/>
          </a:p>
        </p:txBody>
      </p:sp>
      <p:sp>
        <p:nvSpPr>
          <p:cNvPr id="8" name="Rectangle 7">
            <a:extLst>
              <a:ext uri="{FF2B5EF4-FFF2-40B4-BE49-F238E27FC236}">
                <a16:creationId xmlns:a16="http://schemas.microsoft.com/office/drawing/2014/main" id="{96CA5FA7-8926-42E9-B050-04ADD5D8282D}"/>
              </a:ext>
            </a:extLst>
          </p:cNvPr>
          <p:cNvSpPr/>
          <p:nvPr/>
        </p:nvSpPr>
        <p:spPr>
          <a:xfrm>
            <a:off x="7791" y="292694"/>
            <a:ext cx="12192000" cy="6272613"/>
          </a:xfrm>
          <a:prstGeom prst="rect">
            <a:avLst/>
          </a:prstGeom>
          <a:solidFill>
            <a:srgbClr val="000000">
              <a:alpha val="8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6F3ED84-FAFA-40D3-845A-C33E5385D79D}"/>
              </a:ext>
            </a:extLst>
          </p:cNvPr>
          <p:cNvSpPr txBox="1"/>
          <p:nvPr/>
        </p:nvSpPr>
        <p:spPr>
          <a:xfrm>
            <a:off x="510139" y="700038"/>
            <a:ext cx="10808126" cy="3083921"/>
          </a:xfrm>
          <a:prstGeom prst="rect">
            <a:avLst/>
          </a:prstGeom>
          <a:noFill/>
        </p:spPr>
        <p:txBody>
          <a:bodyPr wrap="square" rtlCol="0">
            <a:spAutoFit/>
          </a:bodyPr>
          <a:lstStyle/>
          <a:p>
            <a:pPr>
              <a:lnSpc>
                <a:spcPct val="90000"/>
              </a:lnSpc>
            </a:pPr>
            <a:r>
              <a:rPr lang="en-US" sz="3600" b="1" dirty="0">
                <a:solidFill>
                  <a:srgbClr val="00FF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 Thessalonians 5:12-13</a:t>
            </a:r>
          </a:p>
          <a:p>
            <a:pPr>
              <a:lnSpc>
                <a:spcPct val="90000"/>
              </a:lnSpc>
            </a:pPr>
            <a:r>
              <a:rPr lang="en-US" sz="3600" dirty="0">
                <a:solidFill>
                  <a:schemeClr val="tx1">
                    <a:lumMod val="85000"/>
                    <a:lumOff val="1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Now we ask you, brothers and sisters, to </a:t>
            </a:r>
            <a:r>
              <a:rPr lang="en-US" sz="36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acknowledge those who work hard among you, who care for you in the Lord and who admonish you. </a:t>
            </a:r>
            <a:r>
              <a:rPr lang="en-US" sz="3600" dirty="0">
                <a:solidFill>
                  <a:schemeClr val="tx1">
                    <a:lumMod val="85000"/>
                    <a:lumOff val="1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Hold them in the highest regard in love because of their work. Live in peace with each other.</a:t>
            </a:r>
          </a:p>
        </p:txBody>
      </p:sp>
      <p:sp>
        <p:nvSpPr>
          <p:cNvPr id="9" name="Rectangle 8">
            <a:extLst>
              <a:ext uri="{FF2B5EF4-FFF2-40B4-BE49-F238E27FC236}">
                <a16:creationId xmlns:a16="http://schemas.microsoft.com/office/drawing/2014/main" id="{B299D88F-1470-4074-8F47-F28114311053}"/>
              </a:ext>
            </a:extLst>
          </p:cNvPr>
          <p:cNvSpPr/>
          <p:nvPr/>
        </p:nvSpPr>
        <p:spPr>
          <a:xfrm>
            <a:off x="0" y="4454521"/>
            <a:ext cx="12226636" cy="2142099"/>
          </a:xfrm>
          <a:prstGeom prst="rect">
            <a:avLst/>
          </a:prstGeom>
          <a:solidFill>
            <a:srgbClr val="03D1D1">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9F9728E-4A5F-48A6-A7C9-6A388A14EB96}"/>
              </a:ext>
            </a:extLst>
          </p:cNvPr>
          <p:cNvSpPr txBox="1"/>
          <p:nvPr/>
        </p:nvSpPr>
        <p:spPr>
          <a:xfrm>
            <a:off x="7678048" y="4748206"/>
            <a:ext cx="2931905" cy="1569660"/>
          </a:xfrm>
          <a:prstGeom prst="rect">
            <a:avLst/>
          </a:prstGeom>
          <a:noFill/>
        </p:spPr>
        <p:txBody>
          <a:bodyPr wrap="square" rtlCol="0">
            <a:spAutoFit/>
          </a:bodyPr>
          <a:lstStyle/>
          <a:p>
            <a:pPr algn="ctr"/>
            <a:r>
              <a:rPr lang="en-US" sz="3200" spc="600" dirty="0">
                <a:solidFill>
                  <a:schemeClr val="bg1"/>
                </a:solidFill>
                <a:effectLst>
                  <a:outerShdw blurRad="38100" dist="38100" dir="2700000" algn="tl">
                    <a:srgbClr val="000000">
                      <a:alpha val="43137"/>
                    </a:srgbClr>
                  </a:outerShdw>
                </a:effectLst>
                <a:latin typeface="+mj-lt"/>
              </a:rPr>
              <a:t>RESPECT </a:t>
            </a:r>
          </a:p>
          <a:p>
            <a:pPr algn="ctr"/>
            <a:r>
              <a:rPr lang="en-US" sz="3200" spc="600" dirty="0">
                <a:solidFill>
                  <a:schemeClr val="bg1"/>
                </a:solidFill>
                <a:effectLst>
                  <a:outerShdw blurRad="38100" dist="38100" dir="2700000" algn="tl">
                    <a:srgbClr val="000000">
                      <a:alpha val="43137"/>
                    </a:srgbClr>
                  </a:outerShdw>
                </a:effectLst>
                <a:latin typeface="+mj-lt"/>
              </a:rPr>
              <a:t>&amp; RESTRAINT</a:t>
            </a:r>
          </a:p>
        </p:txBody>
      </p:sp>
      <p:cxnSp>
        <p:nvCxnSpPr>
          <p:cNvPr id="11" name="Straight Connector 10">
            <a:extLst>
              <a:ext uri="{FF2B5EF4-FFF2-40B4-BE49-F238E27FC236}">
                <a16:creationId xmlns:a16="http://schemas.microsoft.com/office/drawing/2014/main" id="{1128C0FD-91E0-4EB1-BD27-CD82339CF3CB}"/>
              </a:ext>
            </a:extLst>
          </p:cNvPr>
          <p:cNvCxnSpPr>
            <a:cxnSpLocks/>
          </p:cNvCxnSpPr>
          <p:nvPr/>
        </p:nvCxnSpPr>
        <p:spPr>
          <a:xfrm>
            <a:off x="6096000" y="4748206"/>
            <a:ext cx="1" cy="163953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A5EEED9-8A55-4798-83D7-19F99885672F}"/>
              </a:ext>
            </a:extLst>
          </p:cNvPr>
          <p:cNvSpPr txBox="1"/>
          <p:nvPr/>
        </p:nvSpPr>
        <p:spPr>
          <a:xfrm>
            <a:off x="1414359" y="4723160"/>
            <a:ext cx="3099594" cy="1569660"/>
          </a:xfrm>
          <a:prstGeom prst="rect">
            <a:avLst/>
          </a:prstGeom>
          <a:noFill/>
        </p:spPr>
        <p:txBody>
          <a:bodyPr wrap="square" rtlCol="0">
            <a:spAutoFit/>
          </a:bodyPr>
          <a:lstStyle/>
          <a:p>
            <a:pPr algn="ctr"/>
            <a:r>
              <a:rPr lang="en-US" sz="3200" spc="600" dirty="0">
                <a:solidFill>
                  <a:schemeClr val="bg1"/>
                </a:solidFill>
                <a:effectLst>
                  <a:outerShdw blurRad="38100" dist="38100" dir="2700000" algn="tl">
                    <a:srgbClr val="000000">
                      <a:alpha val="43137"/>
                    </a:srgbClr>
                  </a:outerShdw>
                </a:effectLst>
                <a:latin typeface="+mj-lt"/>
              </a:rPr>
              <a:t>CONFIDENCE &amp; AUTHORITY</a:t>
            </a:r>
          </a:p>
        </p:txBody>
      </p:sp>
      <p:sp>
        <p:nvSpPr>
          <p:cNvPr id="2" name="Slide Number Placeholder 1">
            <a:extLst>
              <a:ext uri="{FF2B5EF4-FFF2-40B4-BE49-F238E27FC236}">
                <a16:creationId xmlns:a16="http://schemas.microsoft.com/office/drawing/2014/main" id="{8CC749F0-FCF4-40FB-87E7-C6ADA7567E65}"/>
              </a:ext>
            </a:extLst>
          </p:cNvPr>
          <p:cNvSpPr>
            <a:spLocks noGrp="1"/>
          </p:cNvSpPr>
          <p:nvPr>
            <p:ph type="sldNum" sz="quarter" idx="12"/>
          </p:nvPr>
        </p:nvSpPr>
        <p:spPr/>
        <p:txBody>
          <a:bodyPr/>
          <a:lstStyle/>
          <a:p>
            <a:fld id="{7456EEA3-BA47-4F62-888A-485FF0EF9AFF}" type="slidenum">
              <a:rPr lang="en-US" smtClean="0"/>
              <a:t>7</a:t>
            </a:fld>
            <a:endParaRPr lang="en-US"/>
          </a:p>
        </p:txBody>
      </p:sp>
    </p:spTree>
    <p:extLst>
      <p:ext uri="{BB962C8B-B14F-4D97-AF65-F5344CB8AC3E}">
        <p14:creationId xmlns:p14="http://schemas.microsoft.com/office/powerpoint/2010/main" val="245631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1FD777B-D691-4570-A280-BDC38151849C}"/>
              </a:ext>
            </a:extLst>
          </p:cNvPr>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BB7AC322-10B6-46CB-B595-275C3AA84BE4}"/>
              </a:ext>
            </a:extLst>
          </p:cNvPr>
          <p:cNvSpPr txBox="1"/>
          <p:nvPr/>
        </p:nvSpPr>
        <p:spPr>
          <a:xfrm>
            <a:off x="510139" y="124455"/>
            <a:ext cx="11203806" cy="5207268"/>
          </a:xfrm>
          <a:prstGeom prst="rect">
            <a:avLst/>
          </a:prstGeom>
          <a:noFill/>
        </p:spPr>
        <p:txBody>
          <a:bodyPr wrap="square" rtlCol="0">
            <a:spAutoFit/>
          </a:bodyPr>
          <a:lstStyle/>
          <a:p>
            <a:endParaRPr lang="en-US" dirty="0"/>
          </a:p>
        </p:txBody>
      </p:sp>
      <p:sp>
        <p:nvSpPr>
          <p:cNvPr id="8" name="Rectangle 7">
            <a:extLst>
              <a:ext uri="{FF2B5EF4-FFF2-40B4-BE49-F238E27FC236}">
                <a16:creationId xmlns:a16="http://schemas.microsoft.com/office/drawing/2014/main" id="{96CA5FA7-8926-42E9-B050-04ADD5D8282D}"/>
              </a:ext>
            </a:extLst>
          </p:cNvPr>
          <p:cNvSpPr/>
          <p:nvPr/>
        </p:nvSpPr>
        <p:spPr>
          <a:xfrm>
            <a:off x="7791" y="292694"/>
            <a:ext cx="12192000" cy="6272613"/>
          </a:xfrm>
          <a:prstGeom prst="rect">
            <a:avLst/>
          </a:prstGeom>
          <a:solidFill>
            <a:srgbClr val="000000">
              <a:alpha val="8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6F3ED84-FAFA-40D3-845A-C33E5385D79D}"/>
              </a:ext>
            </a:extLst>
          </p:cNvPr>
          <p:cNvSpPr txBox="1"/>
          <p:nvPr/>
        </p:nvSpPr>
        <p:spPr>
          <a:xfrm>
            <a:off x="510139" y="700038"/>
            <a:ext cx="10808126" cy="3083921"/>
          </a:xfrm>
          <a:prstGeom prst="rect">
            <a:avLst/>
          </a:prstGeom>
          <a:noFill/>
        </p:spPr>
        <p:txBody>
          <a:bodyPr wrap="square" rtlCol="0">
            <a:spAutoFit/>
          </a:bodyPr>
          <a:lstStyle/>
          <a:p>
            <a:pPr>
              <a:lnSpc>
                <a:spcPct val="90000"/>
              </a:lnSpc>
            </a:pPr>
            <a:r>
              <a:rPr lang="en-US" sz="3600" b="1" dirty="0">
                <a:solidFill>
                  <a:srgbClr val="00FF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 Thessalonians 5:12-13</a:t>
            </a:r>
          </a:p>
          <a:p>
            <a:pPr>
              <a:lnSpc>
                <a:spcPct val="90000"/>
              </a:lnSpc>
            </a:pPr>
            <a:r>
              <a:rPr lang="en-US" sz="3600" dirty="0">
                <a:solidFill>
                  <a:schemeClr val="tx1">
                    <a:lumMod val="85000"/>
                    <a:lumOff val="1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Now we ask you, brothers and sisters, to acknowledge those who work hard among you, who care for you in the Lord and who admonish you. </a:t>
            </a:r>
            <a:r>
              <a:rPr lang="en-US" sz="36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Hold them in the highest regard in love because of their work. </a:t>
            </a:r>
            <a:r>
              <a:rPr lang="en-US" sz="3600" dirty="0">
                <a:solidFill>
                  <a:schemeClr val="tx1">
                    <a:lumMod val="85000"/>
                    <a:lumOff val="1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Live in peace with each other.</a:t>
            </a:r>
          </a:p>
        </p:txBody>
      </p:sp>
      <p:sp>
        <p:nvSpPr>
          <p:cNvPr id="9" name="Rectangle 8">
            <a:extLst>
              <a:ext uri="{FF2B5EF4-FFF2-40B4-BE49-F238E27FC236}">
                <a16:creationId xmlns:a16="http://schemas.microsoft.com/office/drawing/2014/main" id="{B299D88F-1470-4074-8F47-F28114311053}"/>
              </a:ext>
            </a:extLst>
          </p:cNvPr>
          <p:cNvSpPr/>
          <p:nvPr/>
        </p:nvSpPr>
        <p:spPr>
          <a:xfrm>
            <a:off x="0" y="4454521"/>
            <a:ext cx="12226636" cy="2142099"/>
          </a:xfrm>
          <a:prstGeom prst="rect">
            <a:avLst/>
          </a:prstGeom>
          <a:solidFill>
            <a:srgbClr val="03D1D1">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1128C0FD-91E0-4EB1-BD27-CD82339CF3CB}"/>
              </a:ext>
            </a:extLst>
          </p:cNvPr>
          <p:cNvCxnSpPr>
            <a:cxnSpLocks/>
          </p:cNvCxnSpPr>
          <p:nvPr/>
        </p:nvCxnSpPr>
        <p:spPr>
          <a:xfrm>
            <a:off x="6096000" y="4748206"/>
            <a:ext cx="1" cy="163953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B46A600-AD76-46D0-B6F5-9D4AA65FBF33}"/>
              </a:ext>
            </a:extLst>
          </p:cNvPr>
          <p:cNvSpPr txBox="1"/>
          <p:nvPr/>
        </p:nvSpPr>
        <p:spPr>
          <a:xfrm>
            <a:off x="7681970" y="4748206"/>
            <a:ext cx="3020829" cy="1569660"/>
          </a:xfrm>
          <a:prstGeom prst="rect">
            <a:avLst/>
          </a:prstGeom>
          <a:noFill/>
        </p:spPr>
        <p:txBody>
          <a:bodyPr wrap="square" rtlCol="0">
            <a:spAutoFit/>
          </a:bodyPr>
          <a:lstStyle/>
          <a:p>
            <a:pPr algn="ctr"/>
            <a:r>
              <a:rPr lang="en-US" sz="3200" spc="600" dirty="0">
                <a:solidFill>
                  <a:schemeClr val="bg1"/>
                </a:solidFill>
                <a:effectLst>
                  <a:outerShdw blurRad="38100" dist="38100" dir="2700000" algn="tl">
                    <a:srgbClr val="000000">
                      <a:alpha val="43137"/>
                    </a:srgbClr>
                  </a:outerShdw>
                </a:effectLst>
                <a:latin typeface="+mj-lt"/>
              </a:rPr>
              <a:t>THE GODLY RESPECT LEADERSHIP</a:t>
            </a:r>
          </a:p>
        </p:txBody>
      </p:sp>
      <p:sp>
        <p:nvSpPr>
          <p:cNvPr id="13" name="TextBox 12">
            <a:extLst>
              <a:ext uri="{FF2B5EF4-FFF2-40B4-BE49-F238E27FC236}">
                <a16:creationId xmlns:a16="http://schemas.microsoft.com/office/drawing/2014/main" id="{3A5EEED9-8A55-4798-83D7-19F99885672F}"/>
              </a:ext>
            </a:extLst>
          </p:cNvPr>
          <p:cNvSpPr txBox="1"/>
          <p:nvPr/>
        </p:nvSpPr>
        <p:spPr>
          <a:xfrm>
            <a:off x="1502099" y="4748206"/>
            <a:ext cx="3099594" cy="1569660"/>
          </a:xfrm>
          <a:prstGeom prst="rect">
            <a:avLst/>
          </a:prstGeom>
          <a:noFill/>
        </p:spPr>
        <p:txBody>
          <a:bodyPr wrap="square" rtlCol="0">
            <a:spAutoFit/>
          </a:bodyPr>
          <a:lstStyle/>
          <a:p>
            <a:pPr algn="ctr"/>
            <a:r>
              <a:rPr lang="en-US" sz="3200" spc="600" dirty="0">
                <a:solidFill>
                  <a:schemeClr val="bg1"/>
                </a:solidFill>
                <a:effectLst>
                  <a:outerShdw blurRad="38100" dist="38100" dir="2700000" algn="tl">
                    <a:srgbClr val="000000">
                      <a:alpha val="43137"/>
                    </a:srgbClr>
                  </a:outerShdw>
                </a:effectLst>
                <a:latin typeface="+mj-lt"/>
              </a:rPr>
              <a:t>KEEPING A HIGH BAR IS BIBLICAL</a:t>
            </a:r>
          </a:p>
        </p:txBody>
      </p:sp>
      <p:sp>
        <p:nvSpPr>
          <p:cNvPr id="2" name="Slide Number Placeholder 1">
            <a:extLst>
              <a:ext uri="{FF2B5EF4-FFF2-40B4-BE49-F238E27FC236}">
                <a16:creationId xmlns:a16="http://schemas.microsoft.com/office/drawing/2014/main" id="{C067B3E6-AA55-4D4F-908A-26CD6464644C}"/>
              </a:ext>
            </a:extLst>
          </p:cNvPr>
          <p:cNvSpPr>
            <a:spLocks noGrp="1"/>
          </p:cNvSpPr>
          <p:nvPr>
            <p:ph type="sldNum" sz="quarter" idx="12"/>
          </p:nvPr>
        </p:nvSpPr>
        <p:spPr/>
        <p:txBody>
          <a:bodyPr/>
          <a:lstStyle/>
          <a:p>
            <a:fld id="{7456EEA3-BA47-4F62-888A-485FF0EF9AFF}" type="slidenum">
              <a:rPr lang="en-US" smtClean="0"/>
              <a:t>8</a:t>
            </a:fld>
            <a:endParaRPr lang="en-US"/>
          </a:p>
        </p:txBody>
      </p:sp>
    </p:spTree>
    <p:extLst>
      <p:ext uri="{BB962C8B-B14F-4D97-AF65-F5344CB8AC3E}">
        <p14:creationId xmlns:p14="http://schemas.microsoft.com/office/powerpoint/2010/main" val="1316604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1FD777B-D691-4570-A280-BDC38151849C}"/>
              </a:ext>
            </a:extLst>
          </p:cNvPr>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BB7AC322-10B6-46CB-B595-275C3AA84BE4}"/>
              </a:ext>
            </a:extLst>
          </p:cNvPr>
          <p:cNvSpPr txBox="1"/>
          <p:nvPr/>
        </p:nvSpPr>
        <p:spPr>
          <a:xfrm>
            <a:off x="510139" y="124455"/>
            <a:ext cx="11203806" cy="5207268"/>
          </a:xfrm>
          <a:prstGeom prst="rect">
            <a:avLst/>
          </a:prstGeom>
          <a:noFill/>
        </p:spPr>
        <p:txBody>
          <a:bodyPr wrap="square" rtlCol="0">
            <a:spAutoFit/>
          </a:bodyPr>
          <a:lstStyle/>
          <a:p>
            <a:endParaRPr lang="en-US" dirty="0"/>
          </a:p>
        </p:txBody>
      </p:sp>
      <p:sp>
        <p:nvSpPr>
          <p:cNvPr id="8" name="Rectangle 7">
            <a:extLst>
              <a:ext uri="{FF2B5EF4-FFF2-40B4-BE49-F238E27FC236}">
                <a16:creationId xmlns:a16="http://schemas.microsoft.com/office/drawing/2014/main" id="{96CA5FA7-8926-42E9-B050-04ADD5D8282D}"/>
              </a:ext>
            </a:extLst>
          </p:cNvPr>
          <p:cNvSpPr/>
          <p:nvPr/>
        </p:nvSpPr>
        <p:spPr>
          <a:xfrm>
            <a:off x="7791" y="292694"/>
            <a:ext cx="12192000" cy="6272613"/>
          </a:xfrm>
          <a:prstGeom prst="rect">
            <a:avLst/>
          </a:prstGeom>
          <a:solidFill>
            <a:srgbClr val="000000">
              <a:alpha val="8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6F3ED84-FAFA-40D3-845A-C33E5385D79D}"/>
              </a:ext>
            </a:extLst>
          </p:cNvPr>
          <p:cNvSpPr txBox="1"/>
          <p:nvPr/>
        </p:nvSpPr>
        <p:spPr>
          <a:xfrm>
            <a:off x="510139" y="700038"/>
            <a:ext cx="10808126" cy="3083921"/>
          </a:xfrm>
          <a:prstGeom prst="rect">
            <a:avLst/>
          </a:prstGeom>
          <a:noFill/>
        </p:spPr>
        <p:txBody>
          <a:bodyPr wrap="square" rtlCol="0">
            <a:spAutoFit/>
          </a:bodyPr>
          <a:lstStyle/>
          <a:p>
            <a:pPr>
              <a:lnSpc>
                <a:spcPct val="90000"/>
              </a:lnSpc>
            </a:pPr>
            <a:r>
              <a:rPr lang="en-US" sz="3600" b="1" dirty="0">
                <a:solidFill>
                  <a:srgbClr val="00FF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 Thessalonians 5:12-13</a:t>
            </a:r>
          </a:p>
          <a:p>
            <a:pPr>
              <a:lnSpc>
                <a:spcPct val="90000"/>
              </a:lnSpc>
            </a:pPr>
            <a:r>
              <a:rPr lang="en-US" sz="3600" dirty="0">
                <a:solidFill>
                  <a:schemeClr val="tx1">
                    <a:lumMod val="85000"/>
                    <a:lumOff val="1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Now we ask you, brothers and sisters, to acknowledge those who work hard among you, who care for you in the Lord and who admonish you. Hold them in the highest regard in love </a:t>
            </a:r>
            <a:r>
              <a:rPr lang="en-US" sz="3600" dirty="0" err="1">
                <a:solidFill>
                  <a:schemeClr val="tx1">
                    <a:lumMod val="85000"/>
                    <a:lumOff val="1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becausir</a:t>
            </a:r>
            <a:r>
              <a:rPr lang="en-US" sz="3600" dirty="0">
                <a:solidFill>
                  <a:schemeClr val="tx1">
                    <a:lumMod val="85000"/>
                    <a:lumOff val="1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3600" dirty="0" err="1">
                <a:solidFill>
                  <a:schemeClr val="tx1">
                    <a:lumMod val="85000"/>
                    <a:lumOff val="1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wor</a:t>
            </a:r>
            <a:r>
              <a:rPr lang="en-US" sz="3600" dirty="0">
                <a:solidFill>
                  <a:schemeClr val="tx1">
                    <a:lumMod val="85000"/>
                    <a:lumOff val="1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36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Live in peace with each other.</a:t>
            </a:r>
          </a:p>
        </p:txBody>
      </p:sp>
      <p:sp>
        <p:nvSpPr>
          <p:cNvPr id="9" name="Rectangle 8">
            <a:extLst>
              <a:ext uri="{FF2B5EF4-FFF2-40B4-BE49-F238E27FC236}">
                <a16:creationId xmlns:a16="http://schemas.microsoft.com/office/drawing/2014/main" id="{B299D88F-1470-4074-8F47-F28114311053}"/>
              </a:ext>
            </a:extLst>
          </p:cNvPr>
          <p:cNvSpPr/>
          <p:nvPr/>
        </p:nvSpPr>
        <p:spPr>
          <a:xfrm>
            <a:off x="0" y="4454521"/>
            <a:ext cx="12226636" cy="2142099"/>
          </a:xfrm>
          <a:prstGeom prst="rect">
            <a:avLst/>
          </a:prstGeom>
          <a:solidFill>
            <a:srgbClr val="03D1D1">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1128C0FD-91E0-4EB1-BD27-CD82339CF3CB}"/>
              </a:ext>
            </a:extLst>
          </p:cNvPr>
          <p:cNvCxnSpPr>
            <a:cxnSpLocks/>
          </p:cNvCxnSpPr>
          <p:nvPr/>
        </p:nvCxnSpPr>
        <p:spPr>
          <a:xfrm>
            <a:off x="6096000" y="4748206"/>
            <a:ext cx="1" cy="163953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B46A600-AD76-46D0-B6F5-9D4AA65FBF33}"/>
              </a:ext>
            </a:extLst>
          </p:cNvPr>
          <p:cNvSpPr txBox="1"/>
          <p:nvPr/>
        </p:nvSpPr>
        <p:spPr>
          <a:xfrm>
            <a:off x="7681970" y="4748206"/>
            <a:ext cx="3177813" cy="1569660"/>
          </a:xfrm>
          <a:prstGeom prst="rect">
            <a:avLst/>
          </a:prstGeom>
          <a:noFill/>
        </p:spPr>
        <p:txBody>
          <a:bodyPr wrap="square" rtlCol="0">
            <a:spAutoFit/>
          </a:bodyPr>
          <a:lstStyle/>
          <a:p>
            <a:pPr algn="ctr"/>
            <a:r>
              <a:rPr lang="en-US" sz="3200" spc="600" dirty="0">
                <a:solidFill>
                  <a:schemeClr val="bg1"/>
                </a:solidFill>
                <a:effectLst>
                  <a:outerShdw blurRad="38100" dist="38100" dir="2700000" algn="tl">
                    <a:srgbClr val="000000">
                      <a:alpha val="43137"/>
                    </a:srgbClr>
                  </a:outerShdw>
                </a:effectLst>
                <a:latin typeface="+mj-lt"/>
              </a:rPr>
              <a:t>APPROACHES MUST DIFFER</a:t>
            </a:r>
          </a:p>
        </p:txBody>
      </p:sp>
      <p:sp>
        <p:nvSpPr>
          <p:cNvPr id="13" name="TextBox 12">
            <a:extLst>
              <a:ext uri="{FF2B5EF4-FFF2-40B4-BE49-F238E27FC236}">
                <a16:creationId xmlns:a16="http://schemas.microsoft.com/office/drawing/2014/main" id="{3A5EEED9-8A55-4798-83D7-19F99885672F}"/>
              </a:ext>
            </a:extLst>
          </p:cNvPr>
          <p:cNvSpPr txBox="1"/>
          <p:nvPr/>
        </p:nvSpPr>
        <p:spPr>
          <a:xfrm>
            <a:off x="1407567" y="4748206"/>
            <a:ext cx="3020596" cy="1569660"/>
          </a:xfrm>
          <a:prstGeom prst="rect">
            <a:avLst/>
          </a:prstGeom>
          <a:noFill/>
        </p:spPr>
        <p:txBody>
          <a:bodyPr wrap="square" rtlCol="0">
            <a:spAutoFit/>
          </a:bodyPr>
          <a:lstStyle/>
          <a:p>
            <a:pPr algn="ctr"/>
            <a:r>
              <a:rPr lang="en-US" sz="3200" spc="600" dirty="0">
                <a:solidFill>
                  <a:schemeClr val="bg1"/>
                </a:solidFill>
                <a:effectLst>
                  <a:outerShdw blurRad="38100" dist="38100" dir="2700000" algn="tl">
                    <a:srgbClr val="000000">
                      <a:alpha val="43137"/>
                    </a:srgbClr>
                  </a:outerShdw>
                </a:effectLst>
                <a:latin typeface="+mj-lt"/>
              </a:rPr>
              <a:t>REAL PEACE, NOT FAKERY</a:t>
            </a:r>
          </a:p>
        </p:txBody>
      </p:sp>
      <p:sp>
        <p:nvSpPr>
          <p:cNvPr id="2" name="Slide Number Placeholder 1">
            <a:extLst>
              <a:ext uri="{FF2B5EF4-FFF2-40B4-BE49-F238E27FC236}">
                <a16:creationId xmlns:a16="http://schemas.microsoft.com/office/drawing/2014/main" id="{B734758A-5822-4FC5-99A2-B0F7EE30A8C8}"/>
              </a:ext>
            </a:extLst>
          </p:cNvPr>
          <p:cNvSpPr>
            <a:spLocks noGrp="1"/>
          </p:cNvSpPr>
          <p:nvPr>
            <p:ph type="sldNum" sz="quarter" idx="12"/>
          </p:nvPr>
        </p:nvSpPr>
        <p:spPr/>
        <p:txBody>
          <a:bodyPr/>
          <a:lstStyle/>
          <a:p>
            <a:fld id="{7456EEA3-BA47-4F62-888A-485FF0EF9AFF}" type="slidenum">
              <a:rPr lang="en-US" smtClean="0"/>
              <a:t>9</a:t>
            </a:fld>
            <a:endParaRPr lang="en-US"/>
          </a:p>
        </p:txBody>
      </p:sp>
    </p:spTree>
    <p:extLst>
      <p:ext uri="{BB962C8B-B14F-4D97-AF65-F5344CB8AC3E}">
        <p14:creationId xmlns:p14="http://schemas.microsoft.com/office/powerpoint/2010/main" val="322211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1209</Words>
  <Application>Microsoft Office PowerPoint</Application>
  <PresentationFormat>Widescreen</PresentationFormat>
  <Paragraphs>165</Paragraphs>
  <Slides>25</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Calibri Light</vt:lpstr>
      <vt:lpstr>Cambria</vt:lpstr>
      <vt:lpstr>Impact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2024-09-19T19:14:48Z</dcterms:created>
  <dcterms:modified xsi:type="dcterms:W3CDTF">2024-09-19T19:14:58Z</dcterms:modified>
</cp:coreProperties>
</file>