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3"/>
  </p:notesMasterIdLst>
  <p:sldIdLst>
    <p:sldId id="6226" r:id="rId2"/>
    <p:sldId id="6589" r:id="rId3"/>
    <p:sldId id="6847" r:id="rId4"/>
    <p:sldId id="6800" r:id="rId5"/>
    <p:sldId id="6801" r:id="rId6"/>
    <p:sldId id="6802" r:id="rId7"/>
    <p:sldId id="6803" r:id="rId8"/>
    <p:sldId id="6804" r:id="rId9"/>
    <p:sldId id="6805" r:id="rId10"/>
    <p:sldId id="6806" r:id="rId11"/>
    <p:sldId id="6807" r:id="rId12"/>
    <p:sldId id="6808" r:id="rId13"/>
    <p:sldId id="6809" r:id="rId14"/>
    <p:sldId id="6810" r:id="rId15"/>
    <p:sldId id="6811" r:id="rId16"/>
    <p:sldId id="6848" r:id="rId17"/>
    <p:sldId id="6812" r:id="rId18"/>
    <p:sldId id="6784" r:id="rId19"/>
    <p:sldId id="6813" r:id="rId20"/>
    <p:sldId id="6814" r:id="rId21"/>
    <p:sldId id="6815" r:id="rId22"/>
    <p:sldId id="6816" r:id="rId23"/>
    <p:sldId id="6817" r:id="rId24"/>
    <p:sldId id="6818" r:id="rId25"/>
    <p:sldId id="6820" r:id="rId26"/>
    <p:sldId id="6821" r:id="rId27"/>
    <p:sldId id="6822" r:id="rId28"/>
    <p:sldId id="6823" r:id="rId29"/>
    <p:sldId id="6824" r:id="rId30"/>
    <p:sldId id="6825" r:id="rId31"/>
    <p:sldId id="6798" r:id="rId32"/>
    <p:sldId id="6826" r:id="rId33"/>
    <p:sldId id="6827" r:id="rId34"/>
    <p:sldId id="6828" r:id="rId35"/>
    <p:sldId id="6829" r:id="rId36"/>
    <p:sldId id="6830" r:id="rId37"/>
    <p:sldId id="6831" r:id="rId38"/>
    <p:sldId id="6832" r:id="rId39"/>
    <p:sldId id="6833" r:id="rId40"/>
    <p:sldId id="6834" r:id="rId41"/>
    <p:sldId id="6835" r:id="rId42"/>
    <p:sldId id="6836" r:id="rId43"/>
    <p:sldId id="6837" r:id="rId44"/>
    <p:sldId id="6838" r:id="rId45"/>
    <p:sldId id="6849" r:id="rId46"/>
    <p:sldId id="6839" r:id="rId47"/>
    <p:sldId id="6797" r:id="rId48"/>
    <p:sldId id="6840" r:id="rId49"/>
    <p:sldId id="6841" r:id="rId50"/>
    <p:sldId id="6850" r:id="rId51"/>
    <p:sldId id="6846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320D"/>
    <a:srgbClr val="680000"/>
    <a:srgbClr val="6C2008"/>
    <a:srgbClr val="002060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439" autoAdjust="0"/>
    <p:restoredTop sz="89165" autoAdjust="0"/>
  </p:normalViewPr>
  <p:slideViewPr>
    <p:cSldViewPr snapToGrid="0">
      <p:cViewPr varScale="1">
        <p:scale>
          <a:sx n="57" d="100"/>
          <a:sy n="57" d="100"/>
        </p:scale>
        <p:origin x="44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0213-B28A-4CB2-812D-990230FA6FF3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0140-4816-450C-AE2B-F5C59B1DC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0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30593-973B-1D57-7712-B4A5B8E45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4FF35A-E6D0-A39A-F895-13A5B3D489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C68E1E9-09B4-2628-4775-5CDDC5EDD3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B2258EC-03BA-0CC0-D349-E8393D1224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74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E8053-9080-2543-98C6-C53E61CC9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4095F50-27F3-4CB9-FDBC-15DB38BF3F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A4760BA-A46C-8CB4-D65F-74D54095B1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556DD9F-9FE6-AC1C-3F26-4D40D6CFD0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27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CC3E4-FD2D-2597-E7C7-783228D0C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66FB99C-4C33-2A92-B971-D75827BEB6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A472D51-1DC5-9B67-D914-A049579470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CE53D17-C7A7-B01F-2035-E55AB48B6B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033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969E47-6878-D5D8-C9DE-5FB254A65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D97F04CF-5D2F-4259-01EF-6E70A18233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3163229-459D-0229-2DC4-979C58717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7D7753-C455-86D1-095D-1645D60520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971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EC31F-F26D-C30F-F899-C2D1D3895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7104C85-0217-E089-5203-E1773E6B1A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589935A-D161-9601-2DDA-A06BDEFD7A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B81F06C-C0DD-1BBA-847B-1087A4D832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659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47661-3D7F-3741-15BC-5FCBC9634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C009B6D-5CCA-462A-539D-B8C1F50CB9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252F4D6-706B-3EAC-78CA-361DE18858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048DDCA-3D94-304F-79DB-A0CF61902E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2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6614A-FECC-0089-810F-370120D6E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6C2BA30-D288-5181-58DC-563910B49E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474E9AA-4EE3-DC6C-5C4F-EEDE6A1C2A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D552728-449A-F2E9-AA20-588F42F9A0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1826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AC2B7-2DEA-0A37-6342-88FB63A55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C748CD-6C9D-F865-C617-E0EBD7A8ED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C7C4399-157B-7890-66B2-280C36CD41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38AD09B-C258-498A-8656-5C178610AF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8703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AC2B7-2DEA-0A37-6342-88FB63A55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C748CD-6C9D-F865-C617-E0EBD7A8ED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C7C4399-157B-7890-66B2-280C36CD41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38AD09B-C258-498A-8656-5C178610AF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79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D3606-A64E-9A9E-9F1E-73B4591AD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1176432-219D-D1D5-C652-4F74A569C8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3C604E5-8F2F-709A-437A-6D4ACA6FB8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2C9BA2B-D34E-A0DD-81C2-48CBAFE67B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19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CDB32A-75DE-5982-C2D1-38F8C27DD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37A0173-FE6C-7376-CE94-2D5B1CD8C7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89E9447-DCF5-367C-2E8B-DFFB8CA1FB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DE27684-7F8D-F490-6F7B-03CE45177B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57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4A013-18DF-2251-4E86-B43AFCDC5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67AC4A8E-4EB1-7843-C09C-3D55C22AB0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46605462-DA3C-9DDA-2EA7-09E5144ABD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A4EDEE0-BB9B-AEAF-45E7-A3C617B758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69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CDB32A-75DE-5982-C2D1-38F8C27DD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37A0173-FE6C-7376-CE94-2D5B1CD8C7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89E9447-DCF5-367C-2E8B-DFFB8CA1FB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DE27684-7F8D-F490-6F7B-03CE45177B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438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CF2AE-1AD5-94AA-55CB-93F3F340D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C4A0AE8-9AE6-AA03-4342-7E5BC0CC62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B9F6965-7A4D-A86A-5052-2B1A61D540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C153840-A8EC-9C60-FCE6-7FFC42B697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14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75AC8-2CBF-9170-0A56-11E6D5052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787940B-BE7C-F20C-2F0D-4AC9ECD084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B20BEB3-FFA5-8C95-C16F-6E0FE8B3EC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1021EF8-A3B6-6DAD-0630-2FDB8F0BFC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68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024FF-0D50-6EBF-AD2F-C63A54BC14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BF02A8B-7C7C-F9D5-7546-362CDAC82D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768A0A7-0762-65A3-AAF6-7FE6F6F164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1171A09-F007-6E9C-1B3C-ED8C34F497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46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024FF-0D50-6EBF-AD2F-C63A54BC14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BF02A8B-7C7C-F9D5-7546-362CDAC82D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E768A0A7-0762-65A3-AAF6-7FE6F6F164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1171A09-F007-6E9C-1B3C-ED8C34F497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257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C26A5-3CE3-3C4C-4401-9B6A37BB9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26BDCFA-5C52-F65E-4F15-A4D9F77312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0142F4E-022C-A36E-56E2-13E3397F33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6F4E722-EB2C-7D25-3E6B-1201E590F2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13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3585F-3AF5-38AD-2E69-F0C0AD62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1A457D-2515-C743-8E7B-ACF86333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13CA9E-7FB5-273F-CCC2-9CA82C6D2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023A09-E0AB-3D81-1F36-7B5899EA0D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2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256C-FC3C-4D68-A0FE-27C1396AD01D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81A1-4845-4BB8-9D43-F6882A9DA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3881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0AB7-94FF-4A12-87B6-12BF6B060502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5A1C-5711-4518-9FD1-0737E4395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55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892F-64E3-4E4D-A779-4AC117A7042A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5791-5D71-41CA-ADEF-30150793F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8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7800" b="1">
                <a:latin typeface="Perpetua" panose="02020502060401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800">
                <a:latin typeface="Perpetua" panose="02020502060401020303" pitchFamily="18" charset="0"/>
              </a:defRPr>
            </a:lvl1pPr>
            <a:lvl2pPr>
              <a:defRPr sz="3800">
                <a:latin typeface="Perpetua" panose="02020502060401020303" pitchFamily="18" charset="0"/>
              </a:defRPr>
            </a:lvl2pPr>
            <a:lvl3pPr>
              <a:defRPr sz="3500">
                <a:latin typeface="Perpetua" panose="02020502060401020303" pitchFamily="18" charset="0"/>
              </a:defRPr>
            </a:lvl3pPr>
            <a:lvl4pPr>
              <a:defRPr>
                <a:latin typeface="Perpetua" panose="02020502060401020303" pitchFamily="18" charset="0"/>
              </a:defRPr>
            </a:lvl4pPr>
            <a:lvl5pPr>
              <a:defRPr>
                <a:latin typeface="Perpetua" panose="02020502060401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1051-A16A-427C-8899-C35613957D83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D3AF-902B-469E-A6D9-B77733F4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656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A3BB-9766-4096-8FE5-15E95B6C98DB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F273-6B82-4A41-B97F-88FABCE2BC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9895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21A2-18DF-4662-B9EF-CDBC5477518B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FB5-0516-4E4D-B2B5-A7F094E37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37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D34-BA4E-4F32-A7BA-3F0CFF91848E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413-04E4-435A-9179-602D01E89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141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B3BF-C193-4091-8F7F-50CA82A7AE6A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6C55-15AA-40E2-96B8-644A4561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46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AF3-96BB-4DF7-BEED-8CA7EB7663EB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0B05-6BB4-4AE0-BE15-7EF11E40A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25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64FA-08FF-4583-881C-E434C3AA3999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1C39-2802-4575-9D6E-ECDBD10DC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2435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A91D-8149-4669-B53C-738122626FB4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8DB6-7A1E-4948-9F4F-7C73CA98C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23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4EC063-737A-4011-A470-CDA529CC06EA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5029F-3199-43D2-869F-5577BEC1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6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PROVERBS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880140-7AEB-80C9-15F1-E354BAACE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Spiritual Friendships</a:t>
            </a:r>
          </a:p>
        </p:txBody>
      </p:sp>
    </p:spTree>
    <p:extLst>
      <p:ext uri="{BB962C8B-B14F-4D97-AF65-F5344CB8AC3E}">
        <p14:creationId xmlns:p14="http://schemas.microsoft.com/office/powerpoint/2010/main" val="40764479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8A6DC-256E-33B1-DC92-78250C6E7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CADFAF92-665D-EB62-B63C-76D9CB8C0E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77CD17-C64B-A508-CDB4-05F621F8D976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Loneliness and social isolation increase the risk for premature death by 26% and 29% respectively…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More broadly, lacking social connection can increase the risk for premature death by as much as smoking up to 15 cigarettes a day.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CC6B44-C225-F529-3B92-11361EBEA3A6}"/>
              </a:ext>
            </a:extLst>
          </p:cNvPr>
          <p:cNvSpPr txBox="1"/>
          <p:nvPr/>
        </p:nvSpPr>
        <p:spPr>
          <a:xfrm>
            <a:off x="8902460" y="4238373"/>
            <a:ext cx="3289540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Dr. Vivek Murthy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Physician and former Surgeon General</a:t>
            </a:r>
          </a:p>
        </p:txBody>
      </p:sp>
    </p:spTree>
    <p:extLst>
      <p:ext uri="{BB962C8B-B14F-4D97-AF65-F5344CB8AC3E}">
        <p14:creationId xmlns:p14="http://schemas.microsoft.com/office/powerpoint/2010/main" val="206300851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D8E7A-FA38-B1E5-BF41-D6F26C79C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1CD4A7F3-C46A-4032-C024-62602A9786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76604D-B199-1CE8-8A4D-C3DADB261CF9}"/>
              </a:ext>
            </a:extLst>
          </p:cNvPr>
          <p:cNvSpPr txBox="1"/>
          <p:nvPr/>
        </p:nvSpPr>
        <p:spPr>
          <a:xfrm>
            <a:off x="1317170" y="268056"/>
            <a:ext cx="7001882" cy="30162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In addition, poor or insufficient social connection is associated with of disease [such as heart attack or stroke]…increased risk for anxiety, depression and dementia.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414BCA-E563-653C-9AD3-B60FB4646B3B}"/>
              </a:ext>
            </a:extLst>
          </p:cNvPr>
          <p:cNvSpPr txBox="1"/>
          <p:nvPr/>
        </p:nvSpPr>
        <p:spPr>
          <a:xfrm>
            <a:off x="8902460" y="4238373"/>
            <a:ext cx="3289540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Dr. Vivek Murthy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Physician and former Surgeon General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DDF846-C081-BFFE-08CF-269CE18B45D2}"/>
              </a:ext>
            </a:extLst>
          </p:cNvPr>
          <p:cNvSpPr txBox="1"/>
          <p:nvPr/>
        </p:nvSpPr>
        <p:spPr>
          <a:xfrm>
            <a:off x="1935345" y="3869042"/>
            <a:ext cx="5765532" cy="1754326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ptos" panose="020B0004020202020204" pitchFamily="34" charset="0"/>
              </a:rPr>
              <a:t>We need good friends!</a:t>
            </a:r>
          </a:p>
        </p:txBody>
      </p:sp>
    </p:spTree>
    <p:extLst>
      <p:ext uri="{BB962C8B-B14F-4D97-AF65-F5344CB8AC3E}">
        <p14:creationId xmlns:p14="http://schemas.microsoft.com/office/powerpoint/2010/main" val="17090207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857A37-C983-FCED-A9D3-8DC1526DAA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07A4121-3B2D-1642-DA81-B5FC270C7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Why study friendships?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681C274-4B98-5B4B-F60E-115635AD4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young people are lonely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Relationships are hard</a:t>
            </a:r>
          </a:p>
        </p:txBody>
      </p:sp>
    </p:spTree>
    <p:extLst>
      <p:ext uri="{BB962C8B-B14F-4D97-AF65-F5344CB8AC3E}">
        <p14:creationId xmlns:p14="http://schemas.microsoft.com/office/powerpoint/2010/main" val="2804035926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48A51-A550-4D3B-0236-F68654465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651CE44F-44AA-73EF-FE03-89A19CDDA9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9061AD-3067-8D77-DC15-E69707A90E7F}"/>
              </a:ext>
            </a:extLst>
          </p:cNvPr>
          <p:cNvSpPr txBox="1"/>
          <p:nvPr/>
        </p:nvSpPr>
        <p:spPr>
          <a:xfrm>
            <a:off x="1317170" y="268056"/>
            <a:ext cx="7001882" cy="65248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To love at all is to be vulnerable.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Love anything and your heart will be wrung and possibly broken.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If you want to make sure of keeping it intact you must give it to no one, not even an animal.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Lock it up safe in the casket or coffin of your selfishness.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C2821-2212-B9B3-A36A-A1E2BC465A0F}"/>
              </a:ext>
            </a:extLst>
          </p:cNvPr>
          <p:cNvSpPr txBox="1"/>
          <p:nvPr/>
        </p:nvSpPr>
        <p:spPr>
          <a:xfrm>
            <a:off x="8851113" y="4599373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CS Lewis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Four Loves</a:t>
            </a:r>
          </a:p>
        </p:txBody>
      </p:sp>
    </p:spTree>
    <p:extLst>
      <p:ext uri="{BB962C8B-B14F-4D97-AF65-F5344CB8AC3E}">
        <p14:creationId xmlns:p14="http://schemas.microsoft.com/office/powerpoint/2010/main" val="200245252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7ED91-EFF3-DE0F-E524-67E70C7E6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7F0D459B-D3B9-D2F4-6F6D-53DEF3ECB6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F3496A-F2A5-5E51-7F95-2DBF24026919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But in that casket, safe, dark, motionless, airless, it will change.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It will not be broken; it will become unbreakable, impenetrable, irredeemable.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To love is to be vulnerable.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2BDADB-192F-FCAB-8195-161F965C2353}"/>
              </a:ext>
            </a:extLst>
          </p:cNvPr>
          <p:cNvSpPr txBox="1"/>
          <p:nvPr/>
        </p:nvSpPr>
        <p:spPr>
          <a:xfrm>
            <a:off x="8851113" y="4599373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CS Lewis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Four Loves</a:t>
            </a:r>
          </a:p>
        </p:txBody>
      </p:sp>
    </p:spTree>
    <p:extLst>
      <p:ext uri="{BB962C8B-B14F-4D97-AF65-F5344CB8AC3E}">
        <p14:creationId xmlns:p14="http://schemas.microsoft.com/office/powerpoint/2010/main" val="18597632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35B75-8B8F-F4ED-8F30-5B66A262C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5100689-8D79-40AF-6658-C13E26AA1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Why study friendships?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6DFEC1-12B0-265A-D4C6-499FC2E27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young people are lonely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Relationships are hard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Your friendships may define your life</a:t>
            </a:r>
          </a:p>
        </p:txBody>
      </p:sp>
    </p:spTree>
    <p:extLst>
      <p:ext uri="{BB962C8B-B14F-4D97-AF65-F5344CB8AC3E}">
        <p14:creationId xmlns:p14="http://schemas.microsoft.com/office/powerpoint/2010/main" val="289344408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35B75-8B8F-F4ED-8F30-5B66A262C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5100689-8D79-40AF-6658-C13E26AA1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Why study friendships?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6DFEC1-12B0-265A-D4C6-499FC2E27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young people are lonely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Relationships are hard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Your friendships may define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6BCC52-163C-19A6-B7CC-BC3C83CF58D5}"/>
              </a:ext>
            </a:extLst>
          </p:cNvPr>
          <p:cNvSpPr txBox="1"/>
          <p:nvPr/>
        </p:nvSpPr>
        <p:spPr>
          <a:xfrm>
            <a:off x="882616" y="1151626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13:20 – </a:t>
            </a:r>
            <a:r>
              <a:rPr lang="en-US" sz="3800" baseline="30000" dirty="0">
                <a:latin typeface="Aptos" panose="020B0004020202020204" pitchFamily="34" charset="0"/>
              </a:rPr>
              <a:t>20</a:t>
            </a:r>
            <a:r>
              <a:rPr lang="en-US" sz="3800" dirty="0">
                <a:latin typeface="Aptos" panose="020B0004020202020204" pitchFamily="34" charset="0"/>
              </a:rPr>
              <a:t>Walk with the wise and become wise, for a companion of fools suffers harm.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40D7C8-582A-B3ED-4D21-70EEFF49C745}"/>
              </a:ext>
            </a:extLst>
          </p:cNvPr>
          <p:cNvSpPr txBox="1"/>
          <p:nvPr/>
        </p:nvSpPr>
        <p:spPr>
          <a:xfrm>
            <a:off x="882616" y="4064479"/>
            <a:ext cx="10426767" cy="1261884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1 Corinthians 15:33 – </a:t>
            </a:r>
            <a:r>
              <a:rPr lang="en-US" sz="3800" baseline="30000" dirty="0">
                <a:latin typeface="Aptos" panose="020B0004020202020204" pitchFamily="34" charset="0"/>
              </a:rPr>
              <a:t>33</a:t>
            </a:r>
            <a:r>
              <a:rPr lang="en-US" sz="3800" dirty="0">
                <a:latin typeface="Aptos" panose="020B0004020202020204" pitchFamily="34" charset="0"/>
              </a:rPr>
              <a:t>Do not be misled: “Bad company corrupts good character.”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236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1C126-0AC8-98EA-D1BF-EE3AD250F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53D66F1-7BCC-08C0-1AAC-EDD08E86E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Why study friendships?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F6596C-1707-BE1C-0D3A-4C5ECEBA4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young people are lonely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Relationships are hard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Your friendships may define your life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F9C7C-93B3-2670-F9FE-EFE14DDCE7BF}"/>
              </a:ext>
            </a:extLst>
          </p:cNvPr>
          <p:cNvSpPr txBox="1"/>
          <p:nvPr/>
        </p:nvSpPr>
        <p:spPr>
          <a:xfrm>
            <a:off x="793406" y="4489806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12:26 – </a:t>
            </a:r>
            <a:r>
              <a:rPr lang="en-US" sz="3800" baseline="30000" dirty="0">
                <a:latin typeface="Aptos" panose="020B0004020202020204" pitchFamily="34" charset="0"/>
              </a:rPr>
              <a:t>26</a:t>
            </a:r>
            <a:r>
              <a:rPr lang="en-US" sz="3800" dirty="0">
                <a:latin typeface="Aptos" panose="020B0004020202020204" pitchFamily="34" charset="0"/>
              </a:rPr>
              <a:t>The righteous choose their friends carefully, but the way of the wicked leads them astray.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D758F-0D45-8DA8-3A03-88DFD7A10A02}"/>
              </a:ext>
            </a:extLst>
          </p:cNvPr>
          <p:cNvSpPr txBox="1"/>
          <p:nvPr/>
        </p:nvSpPr>
        <p:spPr>
          <a:xfrm>
            <a:off x="3213233" y="2145549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What are qualities to look for in friendships?</a:t>
            </a:r>
          </a:p>
        </p:txBody>
      </p:sp>
    </p:spTree>
    <p:extLst>
      <p:ext uri="{BB962C8B-B14F-4D97-AF65-F5344CB8AC3E}">
        <p14:creationId xmlns:p14="http://schemas.microsoft.com/office/powerpoint/2010/main" val="9870702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EB053-0785-5255-8B2A-1BACBE20A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14A268-C16F-4B8D-D02D-DFA7BE6A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9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4CD475-0B0A-AD21-5CE0-B53D10B6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10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The fear of the LORD is the beginning of wisdom, and knowledge of the Holy One is understanding.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11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For through knowledge your days will be many, and years will be added to your life.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5D398D-F5EF-732E-F505-7274ECE8F815}"/>
              </a:ext>
            </a:extLst>
          </p:cNvPr>
          <p:cNvSpPr txBox="1"/>
          <p:nvPr/>
        </p:nvSpPr>
        <p:spPr>
          <a:xfrm>
            <a:off x="8229601" y="6101783"/>
            <a:ext cx="3839752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GOD-CENTERED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C821C3D-2070-C090-0F41-EE6D5E5BAEC3}"/>
              </a:ext>
            </a:extLst>
          </p:cNvPr>
          <p:cNvGrpSpPr/>
          <p:nvPr/>
        </p:nvGrpSpPr>
        <p:grpSpPr>
          <a:xfrm>
            <a:off x="7266509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6E317C-FCD7-D719-A21C-8677E3050FA7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C2E5DA-3D46-C329-DC64-05C270E51D24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038ECFF-631E-87D9-B30C-02AB53101963}"/>
              </a:ext>
            </a:extLst>
          </p:cNvPr>
          <p:cNvSpPr txBox="1"/>
          <p:nvPr/>
        </p:nvSpPr>
        <p:spPr>
          <a:xfrm>
            <a:off x="5613537" y="3735612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God gives you the wisdom and power to love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F50FE6-E405-2AC1-CB44-02F2646C4789}"/>
              </a:ext>
            </a:extLst>
          </p:cNvPr>
          <p:cNvSpPr txBox="1"/>
          <p:nvPr/>
        </p:nvSpPr>
        <p:spPr>
          <a:xfrm>
            <a:off x="414265" y="5147183"/>
            <a:ext cx="10426767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1 John 4:19 – </a:t>
            </a:r>
            <a:r>
              <a:rPr lang="en-US" sz="3800" baseline="30000" dirty="0">
                <a:latin typeface="Aptos" panose="020B0004020202020204" pitchFamily="34" charset="0"/>
              </a:rPr>
              <a:t>19</a:t>
            </a:r>
            <a:r>
              <a:rPr lang="en-US" sz="3800" dirty="0">
                <a:latin typeface="Aptos" panose="020B0004020202020204" pitchFamily="34" charset="0"/>
              </a:rPr>
              <a:t>We love because he first loved us.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05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A70DF-A97E-BF32-8789-782AAD288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AC153643-C6D1-0413-7F85-0E0CC890B6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A10392-908F-23B4-27EC-59C75385C691}"/>
              </a:ext>
            </a:extLst>
          </p:cNvPr>
          <p:cNvSpPr txBox="1"/>
          <p:nvPr/>
        </p:nvSpPr>
        <p:spPr>
          <a:xfrm>
            <a:off x="1317170" y="268056"/>
            <a:ext cx="7001882" cy="535531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People without God…hang too much on their personal relationships, and they crush and break.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No love affair between a man and woman has ever been great enough to hang everything on.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It will crumble under your feet…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28CC36-1CB9-429C-AF6F-F5B57C70EB36}"/>
              </a:ext>
            </a:extLst>
          </p:cNvPr>
          <p:cNvSpPr txBox="1"/>
          <p:nvPr/>
        </p:nvSpPr>
        <p:spPr>
          <a:xfrm>
            <a:off x="8851113" y="4599373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Francis Schaeffer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True Spirituality</a:t>
            </a:r>
          </a:p>
        </p:txBody>
      </p:sp>
    </p:spTree>
    <p:extLst>
      <p:ext uri="{BB962C8B-B14F-4D97-AF65-F5344CB8AC3E}">
        <p14:creationId xmlns:p14="http://schemas.microsoft.com/office/powerpoint/2010/main" val="396009581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2F08F-2095-4ECD-BEB5-71F405F67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CB37025-4E01-6B11-B3DB-10AFC540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Why study friendships?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51BE050-2143-240B-4FD1-686E50019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young people are lonely</a:t>
            </a:r>
          </a:p>
        </p:txBody>
      </p:sp>
    </p:spTree>
    <p:extLst>
      <p:ext uri="{BB962C8B-B14F-4D97-AF65-F5344CB8AC3E}">
        <p14:creationId xmlns:p14="http://schemas.microsoft.com/office/powerpoint/2010/main" val="9892749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8B02B-5762-7A2F-B2CF-1486F9FB1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FE9497FE-AAAF-BBE8-77FA-A3BD1285EF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56E308-CB5C-D703-0437-62FC37CE4F23}"/>
              </a:ext>
            </a:extLst>
          </p:cNvPr>
          <p:cNvSpPr txBox="1"/>
          <p:nvPr/>
        </p:nvSpPr>
        <p:spPr>
          <a:xfrm>
            <a:off x="1317170" y="268056"/>
            <a:ext cx="7001882" cy="535531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If I acknowledge that I am not really God, and that since the fall we are all sinful,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then I can have true human relationships without battering myself to pieces because they are not sufficient in themselves, or because they are not perfect.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71BF8-3F3B-8C21-70EF-FBC0BB79D1B2}"/>
              </a:ext>
            </a:extLst>
          </p:cNvPr>
          <p:cNvSpPr txBox="1"/>
          <p:nvPr/>
        </p:nvSpPr>
        <p:spPr>
          <a:xfrm>
            <a:off x="8851113" y="4599373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Francis Schaeffer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True Spirituality</a:t>
            </a:r>
          </a:p>
        </p:txBody>
      </p:sp>
    </p:spTree>
    <p:extLst>
      <p:ext uri="{BB962C8B-B14F-4D97-AF65-F5344CB8AC3E}">
        <p14:creationId xmlns:p14="http://schemas.microsoft.com/office/powerpoint/2010/main" val="14199797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0F0AF-ECE7-D5BE-0C78-48702471E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EE6FB31-63CC-5B00-4F6E-1A10A2A8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23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F3F961C-BD7D-8BC7-2743-FC5EA57F2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7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For as he thinks within himself, so he is.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6C7EBB-724A-4F41-126A-00BBBB8F66F9}"/>
              </a:ext>
            </a:extLst>
          </p:cNvPr>
          <p:cNvSpPr txBox="1"/>
          <p:nvPr/>
        </p:nvSpPr>
        <p:spPr>
          <a:xfrm>
            <a:off x="8229601" y="6101783"/>
            <a:ext cx="3839752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GOD-CENTERED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8CD8555-C6F9-D528-8AB7-C1003FE73A37}"/>
              </a:ext>
            </a:extLst>
          </p:cNvPr>
          <p:cNvGrpSpPr/>
          <p:nvPr/>
        </p:nvGrpSpPr>
        <p:grpSpPr>
          <a:xfrm>
            <a:off x="7266509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3AB4754-A481-C635-256C-AB9893E21A9C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6088C63-2830-1D8F-15CC-88EDC6B89748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7504934-6E78-8088-2344-D72060DDB3AE}"/>
              </a:ext>
            </a:extLst>
          </p:cNvPr>
          <p:cNvSpPr txBox="1"/>
          <p:nvPr/>
        </p:nvSpPr>
        <p:spPr>
          <a:xfrm>
            <a:off x="3213234" y="2798058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God is able and eager to transform you</a:t>
            </a:r>
          </a:p>
        </p:txBody>
      </p:sp>
    </p:spTree>
    <p:extLst>
      <p:ext uri="{BB962C8B-B14F-4D97-AF65-F5344CB8AC3E}">
        <p14:creationId xmlns:p14="http://schemas.microsoft.com/office/powerpoint/2010/main" val="15551805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F7BA00-7507-916F-D09E-E680923BB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31553CE-F7A0-F1BA-EFD0-90DEDD74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17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4C866B4-7FD9-A555-743C-D1A23C347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 friend loves at all times.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2268D7-2F5A-C7AD-62FF-6F0B8905C380}"/>
              </a:ext>
            </a:extLst>
          </p:cNvPr>
          <p:cNvSpPr txBox="1"/>
          <p:nvPr/>
        </p:nvSpPr>
        <p:spPr>
          <a:xfrm>
            <a:off x="7487728" y="6101783"/>
            <a:ext cx="4581625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OTHERS-CENTERED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660180E-B69F-8355-F459-034713EF0C42}"/>
              </a:ext>
            </a:extLst>
          </p:cNvPr>
          <p:cNvGrpSpPr/>
          <p:nvPr/>
        </p:nvGrpSpPr>
        <p:grpSpPr>
          <a:xfrm>
            <a:off x="6578326" y="5519888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2B01050-161B-7319-062F-071191826060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BD7AFF4-6599-B598-5B56-5A451EB67F8B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9987F1F-40FB-F709-A8A3-5E85D44CC9AA}"/>
              </a:ext>
            </a:extLst>
          </p:cNvPr>
          <p:cNvSpPr txBox="1"/>
          <p:nvPr/>
        </p:nvSpPr>
        <p:spPr>
          <a:xfrm>
            <a:off x="3213234" y="2907086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The key to successful relationships is love </a:t>
            </a:r>
            <a:r>
              <a:rPr lang="en-US" sz="3800" i="1" dirty="0">
                <a:latin typeface="Aptos" panose="020B0004020202020204" pitchFamily="34" charset="0"/>
              </a:rPr>
              <a:t>output</a:t>
            </a:r>
            <a:r>
              <a:rPr lang="en-US" sz="3800" dirty="0">
                <a:latin typeface="Aptos" panose="020B0004020202020204" pitchFamily="34" charset="0"/>
              </a:rPr>
              <a:t>, not love input</a:t>
            </a:r>
          </a:p>
        </p:txBody>
      </p:sp>
    </p:spTree>
    <p:extLst>
      <p:ext uri="{BB962C8B-B14F-4D97-AF65-F5344CB8AC3E}">
        <p14:creationId xmlns:p14="http://schemas.microsoft.com/office/powerpoint/2010/main" val="2124634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2D732-B897-0AEF-E31F-77DFB0200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50EF194-CEA2-3DBD-1565-7207718E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332544D-063F-8342-494D-F884CD61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Those who are kind benefit themselves, but the cruel bring ruin on themselves.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37AA7B-F114-4C5D-8C54-5EA3974A5CB1}"/>
              </a:ext>
            </a:extLst>
          </p:cNvPr>
          <p:cNvSpPr txBox="1"/>
          <p:nvPr/>
        </p:nvSpPr>
        <p:spPr>
          <a:xfrm>
            <a:off x="7487728" y="6101783"/>
            <a:ext cx="4581625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OTHERS-CENTERED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5251B65-A3F1-DDD4-901D-796C6E3A4D46}"/>
              </a:ext>
            </a:extLst>
          </p:cNvPr>
          <p:cNvGrpSpPr/>
          <p:nvPr/>
        </p:nvGrpSpPr>
        <p:grpSpPr>
          <a:xfrm>
            <a:off x="6578326" y="5519888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CFD1232-44C7-312B-2766-FE084563CE03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76ACEED-E200-A691-E847-F14C607EED2B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D2F89A6-5A1C-5CD3-4F87-B794CFA694BF}"/>
              </a:ext>
            </a:extLst>
          </p:cNvPr>
          <p:cNvSpPr txBox="1"/>
          <p:nvPr/>
        </p:nvSpPr>
        <p:spPr>
          <a:xfrm>
            <a:off x="3213234" y="3240513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How can we practice being others-centered?</a:t>
            </a:r>
          </a:p>
        </p:txBody>
      </p:sp>
    </p:spTree>
    <p:extLst>
      <p:ext uri="{BB962C8B-B14F-4D97-AF65-F5344CB8AC3E}">
        <p14:creationId xmlns:p14="http://schemas.microsoft.com/office/powerpoint/2010/main" val="21971122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ACF87-3D96-7FDD-A921-0E2CBEF8D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0EF25E3-B5A2-D440-B8C9-10A83181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20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34CC51-E376-515D-C624-4E940E95D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5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The purposes of a person’s heart are deep waters, but one who has insight draws them out.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7B47E5-CC0E-25ED-D242-58F19D4609D9}"/>
              </a:ext>
            </a:extLst>
          </p:cNvPr>
          <p:cNvSpPr txBox="1"/>
          <p:nvPr/>
        </p:nvSpPr>
        <p:spPr>
          <a:xfrm>
            <a:off x="7487728" y="6101783"/>
            <a:ext cx="4581625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OTHERS-CENTERED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5CBDBB4-C830-8090-BC54-0CDC7CD4DFC9}"/>
              </a:ext>
            </a:extLst>
          </p:cNvPr>
          <p:cNvGrpSpPr/>
          <p:nvPr/>
        </p:nvGrpSpPr>
        <p:grpSpPr>
          <a:xfrm>
            <a:off x="6578326" y="5519888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FA63AAA-3007-FDF1-5A2F-15BF10354AEF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A3F614-E778-72C0-A324-B79D7BD3E967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E155018-1026-0635-5A0A-76405EAE7F57}"/>
              </a:ext>
            </a:extLst>
          </p:cNvPr>
          <p:cNvSpPr txBox="1"/>
          <p:nvPr/>
        </p:nvSpPr>
        <p:spPr>
          <a:xfrm>
            <a:off x="609600" y="2987545"/>
            <a:ext cx="10311442" cy="3016210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Aptos" panose="020B0004020202020204" pitchFamily="34" charset="0"/>
              </a:rPr>
              <a:t>Tips to draw others out: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Come prepared with questions </a:t>
            </a:r>
            <a:r>
              <a:rPr lang="en-US" sz="3200" dirty="0">
                <a:latin typeface="Aptos" panose="020B0004020202020204" pitchFamily="34" charset="0"/>
              </a:rPr>
              <a:t>(Heb. 10:24)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Learn to ask questions on top of questions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Treat attention as an on/off switch, not a dimmer</a:t>
            </a:r>
          </a:p>
        </p:txBody>
      </p:sp>
    </p:spTree>
    <p:extLst>
      <p:ext uri="{BB962C8B-B14F-4D97-AF65-F5344CB8AC3E}">
        <p14:creationId xmlns:p14="http://schemas.microsoft.com/office/powerpoint/2010/main" val="20691115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8DF3B-1B4B-9340-BF76-0BF24D77D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BA0D72E3-43A8-DA46-EEAE-B90E4806F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91C953-8FC3-BAC8-531D-6A5271DC18CF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We’ve all had the experience of telling somebody something and noticing that they are not really listening.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It feels like you’re sending a message out to them and they’re just letting it fly past.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746ED1-3194-1CAE-B6FE-15070D50D169}"/>
              </a:ext>
            </a:extLst>
          </p:cNvPr>
          <p:cNvSpPr txBox="1"/>
          <p:nvPr/>
        </p:nvSpPr>
        <p:spPr>
          <a:xfrm>
            <a:off x="8659113" y="3726611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David Brooks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How to Know a Person</a:t>
            </a:r>
          </a:p>
        </p:txBody>
      </p:sp>
    </p:spTree>
    <p:extLst>
      <p:ext uri="{BB962C8B-B14F-4D97-AF65-F5344CB8AC3E}">
        <p14:creationId xmlns:p14="http://schemas.microsoft.com/office/powerpoint/2010/main" val="279396346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464E9-56F2-9EE2-BB75-B2FFE87B7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5C3593DA-3A1C-ABB7-A406-00C798201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2DB458-9D05-C989-74FA-F0C2D9FC3C5B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 problem is that the average person speaks at the rate of about 120 to 150 words a minute,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which is not nearly enough data to occupy the brain of the person being spoken to.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21FD4B-0991-0579-F448-5D3C23727947}"/>
              </a:ext>
            </a:extLst>
          </p:cNvPr>
          <p:cNvSpPr txBox="1"/>
          <p:nvPr/>
        </p:nvSpPr>
        <p:spPr>
          <a:xfrm>
            <a:off x="8659113" y="3726611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David Brooks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How to Know a Person</a:t>
            </a:r>
          </a:p>
        </p:txBody>
      </p:sp>
    </p:spTree>
    <p:extLst>
      <p:ext uri="{BB962C8B-B14F-4D97-AF65-F5344CB8AC3E}">
        <p14:creationId xmlns:p14="http://schemas.microsoft.com/office/powerpoint/2010/main" val="31680043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D4A2F-F423-1BBA-FC8E-EFFCBC70D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E94DD295-FBB1-861C-A57F-81A38F885A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C4322D-11DD-D7F7-3A9B-97A55EA64C65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If you are socially anxious, you probably have so many thoughts about yourself dancing around in your head,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they threaten to hijack your attention from whatever the person in front of you is saying.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A85C42-6557-AF14-1162-5773A5E6DC7D}"/>
              </a:ext>
            </a:extLst>
          </p:cNvPr>
          <p:cNvSpPr txBox="1"/>
          <p:nvPr/>
        </p:nvSpPr>
        <p:spPr>
          <a:xfrm>
            <a:off x="8659113" y="3726611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David Brooks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How to Know a Person</a:t>
            </a:r>
          </a:p>
        </p:txBody>
      </p:sp>
    </p:spTree>
    <p:extLst>
      <p:ext uri="{BB962C8B-B14F-4D97-AF65-F5344CB8AC3E}">
        <p14:creationId xmlns:p14="http://schemas.microsoft.com/office/powerpoint/2010/main" val="22969615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7C4A4-9CE1-625E-EEA7-DAFDEFF33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546F6C38-D62A-1FCA-12EE-108BF3A5A1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0B90B0-15CF-4BA2-923E-80B193B82CD6}"/>
              </a:ext>
            </a:extLst>
          </p:cNvPr>
          <p:cNvSpPr txBox="1"/>
          <p:nvPr/>
        </p:nvSpPr>
        <p:spPr>
          <a:xfrm>
            <a:off x="1317170" y="268056"/>
            <a:ext cx="7001882" cy="36009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 solution as a listener is to treat attention as all or nothing.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If you’re here in this conversation, you’re going to stop doing anything else and just pay attention to </a:t>
            </a:r>
            <a:r>
              <a:rPr lang="en-US" sz="3800" i="1" dirty="0">
                <a:latin typeface="Perpetua" panose="02020502060401020303" pitchFamily="18" charset="0"/>
              </a:rPr>
              <a:t>this</a:t>
            </a:r>
            <a:r>
              <a:rPr lang="en-US" sz="3800" dirty="0">
                <a:latin typeface="Perpetua" panose="02020502060401020303" pitchFamily="18" charset="0"/>
              </a:rPr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D8CFF3-28CC-6CAC-35AA-425910197405}"/>
              </a:ext>
            </a:extLst>
          </p:cNvPr>
          <p:cNvSpPr txBox="1"/>
          <p:nvPr/>
        </p:nvSpPr>
        <p:spPr>
          <a:xfrm>
            <a:off x="8659113" y="3726611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David Brooks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How to Know a Person</a:t>
            </a:r>
          </a:p>
        </p:txBody>
      </p:sp>
    </p:spTree>
    <p:extLst>
      <p:ext uri="{BB962C8B-B14F-4D97-AF65-F5344CB8AC3E}">
        <p14:creationId xmlns:p14="http://schemas.microsoft.com/office/powerpoint/2010/main" val="207139392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B6346B-AF8E-D238-BD47-D82C1D310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DB672ACF-C3BC-3C06-AEF5-A1BB2757BA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1950E2-897B-75D8-E992-0B959DB9979B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You’re going to apply what some experts call the SLANT method: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Sit up</a:t>
            </a:r>
          </a:p>
          <a:p>
            <a:r>
              <a:rPr lang="en-US" sz="3800" dirty="0">
                <a:latin typeface="Perpetua" panose="02020502060401020303" pitchFamily="18" charset="0"/>
              </a:rPr>
              <a:t>Lean forward</a:t>
            </a:r>
          </a:p>
          <a:p>
            <a:r>
              <a:rPr lang="en-US" sz="3800" dirty="0">
                <a:latin typeface="Perpetua" panose="02020502060401020303" pitchFamily="18" charset="0"/>
              </a:rPr>
              <a:t>Ask questions</a:t>
            </a:r>
          </a:p>
          <a:p>
            <a:r>
              <a:rPr lang="en-US" sz="3800" dirty="0">
                <a:latin typeface="Perpetua" panose="02020502060401020303" pitchFamily="18" charset="0"/>
              </a:rPr>
              <a:t>Nod your head</a:t>
            </a:r>
          </a:p>
          <a:p>
            <a:r>
              <a:rPr lang="en-US" sz="3800" dirty="0">
                <a:latin typeface="Perpetua" panose="02020502060401020303" pitchFamily="18" charset="0"/>
              </a:rPr>
              <a:t>Track the speaker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748985-DE3F-65FF-8B3C-A59B9F21D084}"/>
              </a:ext>
            </a:extLst>
          </p:cNvPr>
          <p:cNvSpPr txBox="1"/>
          <p:nvPr/>
        </p:nvSpPr>
        <p:spPr>
          <a:xfrm>
            <a:off x="8659113" y="3726611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David Brooks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How to Know a Person</a:t>
            </a:r>
          </a:p>
        </p:txBody>
      </p:sp>
    </p:spTree>
    <p:extLst>
      <p:ext uri="{BB962C8B-B14F-4D97-AF65-F5344CB8AC3E}">
        <p14:creationId xmlns:p14="http://schemas.microsoft.com/office/powerpoint/2010/main" val="6801637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2F08F-2095-4ECD-BEB5-71F405F67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CB37025-4E01-6B11-B3DB-10AFC540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Why study friendships?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51BE050-2143-240B-4FD1-686E50019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young people are lonely</a:t>
            </a:r>
          </a:p>
        </p:txBody>
      </p:sp>
      <p:pic>
        <p:nvPicPr>
          <p:cNvPr id="2" name="Picture 1" descr="A screenshot of a cellphone&#10;&#10;AI-generated content may be incorrect.">
            <a:extLst>
              <a:ext uri="{FF2B5EF4-FFF2-40B4-BE49-F238E27FC236}">
                <a16:creationId xmlns:a16="http://schemas.microsoft.com/office/drawing/2014/main" id="{C0AD336D-4160-D675-6A51-CC54F3EA8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701" y="274638"/>
            <a:ext cx="5967038" cy="631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6361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3CED0D-B325-394E-2801-16EDDC171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E1D37B21-E180-3B00-C3D2-2D174BB9EB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88B21F-C362-3438-99AF-36C39E8375EA}"/>
              </a:ext>
            </a:extLst>
          </p:cNvPr>
          <p:cNvSpPr txBox="1"/>
          <p:nvPr/>
        </p:nvSpPr>
        <p:spPr>
          <a:xfrm>
            <a:off x="1317170" y="268056"/>
            <a:ext cx="7001882" cy="184665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Listen with your eyes.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That’s paying attention 100 percent.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004CB8-3A72-C180-E80F-CA9CE15768CF}"/>
              </a:ext>
            </a:extLst>
          </p:cNvPr>
          <p:cNvSpPr txBox="1"/>
          <p:nvPr/>
        </p:nvSpPr>
        <p:spPr>
          <a:xfrm>
            <a:off x="1935345" y="3158795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Good relationships require more than being around people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E2E47D-7EA1-71E2-C186-422CE9DF74FE}"/>
              </a:ext>
            </a:extLst>
          </p:cNvPr>
          <p:cNvSpPr txBox="1"/>
          <p:nvPr/>
        </p:nvSpPr>
        <p:spPr>
          <a:xfrm>
            <a:off x="8659113" y="3726611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David Brooks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How to Know a Person</a:t>
            </a:r>
          </a:p>
        </p:txBody>
      </p:sp>
    </p:spTree>
    <p:extLst>
      <p:ext uri="{BB962C8B-B14F-4D97-AF65-F5344CB8AC3E}">
        <p14:creationId xmlns:p14="http://schemas.microsoft.com/office/powerpoint/2010/main" val="26570028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1DB31-7043-9FED-D631-B70C6523D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E42B36A-F426-DE04-A3A9-A075C1EB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27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39D006-EB25-70BA-1371-B1817B60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 iron sharpens iron, so one person sharpens another.</a:t>
            </a:r>
            <a:endParaRPr lang="en-US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Wounds from a friend can be trusted, but an enemy multiplies kisses.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F68F5-A26F-E97F-11F3-7FC7176188D5}"/>
              </a:ext>
            </a:extLst>
          </p:cNvPr>
          <p:cNvSpPr txBox="1"/>
          <p:nvPr/>
        </p:nvSpPr>
        <p:spPr>
          <a:xfrm>
            <a:off x="7919049" y="6101783"/>
            <a:ext cx="415030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ACCOUNTABILITY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A285364-4F7B-3364-EAD5-7716DFB4D581}"/>
              </a:ext>
            </a:extLst>
          </p:cNvPr>
          <p:cNvGrpSpPr/>
          <p:nvPr/>
        </p:nvGrpSpPr>
        <p:grpSpPr>
          <a:xfrm>
            <a:off x="6938701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870EB92-9196-637D-FDD4-35683CFE3A55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F9808C7-8A83-26AC-6510-195010EB8B16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E88F03F-5D4D-0596-93A3-19E5BFC40C13}"/>
              </a:ext>
            </a:extLst>
          </p:cNvPr>
          <p:cNvSpPr txBox="1"/>
          <p:nvPr/>
        </p:nvSpPr>
        <p:spPr>
          <a:xfrm>
            <a:off x="3213234" y="3863182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We tend to take feedback the worst possible way</a:t>
            </a:r>
          </a:p>
        </p:txBody>
      </p:sp>
    </p:spTree>
    <p:extLst>
      <p:ext uri="{BB962C8B-B14F-4D97-AF65-F5344CB8AC3E}">
        <p14:creationId xmlns:p14="http://schemas.microsoft.com/office/powerpoint/2010/main" val="18796008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F2CBD-9777-F044-992E-F2102F777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B0C46654-B1CC-42EC-4066-A7FFD41ABB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45036A-AEA1-6D1F-1ED5-6E23AE49C430}"/>
              </a:ext>
            </a:extLst>
          </p:cNvPr>
          <p:cNvSpPr txBox="1"/>
          <p:nvPr/>
        </p:nvSpPr>
        <p:spPr>
          <a:xfrm>
            <a:off x="1317170" y="268056"/>
            <a:ext cx="7001882" cy="36009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Like that comment your spouse made a moment ago: “I don’t like the way those pants look on you.”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What do you mean, you don’t like the way these pants look on me?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A71806-1873-E1E7-D0C9-DECC0C06E30A}"/>
              </a:ext>
            </a:extLst>
          </p:cNvPr>
          <p:cNvSpPr txBox="1"/>
          <p:nvPr/>
        </p:nvSpPr>
        <p:spPr>
          <a:xfrm>
            <a:off x="9230263" y="4599373"/>
            <a:ext cx="2961737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Douglas Stone &amp; Sheila Heen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Thanks for the Feedback</a:t>
            </a:r>
          </a:p>
        </p:txBody>
      </p:sp>
    </p:spTree>
    <p:extLst>
      <p:ext uri="{BB962C8B-B14F-4D97-AF65-F5344CB8AC3E}">
        <p14:creationId xmlns:p14="http://schemas.microsoft.com/office/powerpoint/2010/main" val="44865060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E0EE6-408D-CA6B-FF52-FD9F6DBBA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DB88A8B6-883A-9195-873C-2BEB731143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358874-E2D9-5EF0-59EC-251FDE1EBD02}"/>
              </a:ext>
            </a:extLst>
          </p:cNvPr>
          <p:cNvSpPr txBox="1"/>
          <p:nvPr/>
        </p:nvSpPr>
        <p:spPr>
          <a:xfrm>
            <a:off x="1317170" y="268056"/>
            <a:ext cx="7001882" cy="535531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Is there something wrong with this particular pair of pants,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or was that a passive-aggressive reference to the weight I’ve put on?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Another dig about how I’m living in the past or can’t dress myself, even as an adult?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41A1AB-64D6-118C-0EB2-84068BEA739F}"/>
              </a:ext>
            </a:extLst>
          </p:cNvPr>
          <p:cNvSpPr txBox="1"/>
          <p:nvPr/>
        </p:nvSpPr>
        <p:spPr>
          <a:xfrm>
            <a:off x="9230263" y="4599373"/>
            <a:ext cx="2961737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Douglas Stone &amp; Sheila Heen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Thanks for the Feedback</a:t>
            </a:r>
          </a:p>
        </p:txBody>
      </p:sp>
    </p:spTree>
    <p:extLst>
      <p:ext uri="{BB962C8B-B14F-4D97-AF65-F5344CB8AC3E}">
        <p14:creationId xmlns:p14="http://schemas.microsoft.com/office/powerpoint/2010/main" val="16606412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7102C-D04A-B657-BC76-9DCE1E928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59F31F00-8C35-B3F7-D25E-949D6C56E4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7C2EAC-F7FE-E0A9-6167-8127C2F9FB15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Are you trying to help me look nice for the party,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or is this your way of easing into asking for a divorce?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i="1" dirty="0">
                <a:latin typeface="Perpetua" panose="02020502060401020303" pitchFamily="18" charset="0"/>
              </a:rPr>
              <a:t>What do you mean I’m overreacting?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A7D9AA-96B8-25DD-C3B0-8C794B1F19A5}"/>
              </a:ext>
            </a:extLst>
          </p:cNvPr>
          <p:cNvSpPr txBox="1"/>
          <p:nvPr/>
        </p:nvSpPr>
        <p:spPr>
          <a:xfrm>
            <a:off x="9230263" y="4599373"/>
            <a:ext cx="2961737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Douglas Stone &amp; Sheila Heen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Thanks for the Feedback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C85A42-0348-FC0F-C3D7-D37E01591390}"/>
              </a:ext>
            </a:extLst>
          </p:cNvPr>
          <p:cNvSpPr txBox="1"/>
          <p:nvPr/>
        </p:nvSpPr>
        <p:spPr>
          <a:xfrm>
            <a:off x="1935345" y="4453817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If you don’t get much feedback, it’s probably because of you, not them.</a:t>
            </a:r>
          </a:p>
        </p:txBody>
      </p:sp>
    </p:spTree>
    <p:extLst>
      <p:ext uri="{BB962C8B-B14F-4D97-AF65-F5344CB8AC3E}">
        <p14:creationId xmlns:p14="http://schemas.microsoft.com/office/powerpoint/2010/main" val="15950053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E5B8F-98EA-73A2-4BCA-878E60FC0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8B9B97A-7393-1AD5-BC69-E75D2F884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27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36CED1-AF3C-2D51-444C-31C38C55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 iron sharpens iron, so one person sharpens another.</a:t>
            </a:r>
            <a:endParaRPr lang="en-US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Wounds from a friend can be trusted, but an enemy multiplies kisses.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11552A-0CC0-3D1B-8E31-4B2BED27F5C6}"/>
              </a:ext>
            </a:extLst>
          </p:cNvPr>
          <p:cNvSpPr txBox="1"/>
          <p:nvPr/>
        </p:nvSpPr>
        <p:spPr>
          <a:xfrm>
            <a:off x="7919049" y="6101783"/>
            <a:ext cx="415030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ACCOUNTABILITY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5F58CE5-D8DF-79C4-A139-927491086CAA}"/>
              </a:ext>
            </a:extLst>
          </p:cNvPr>
          <p:cNvGrpSpPr/>
          <p:nvPr/>
        </p:nvGrpSpPr>
        <p:grpSpPr>
          <a:xfrm>
            <a:off x="6938701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8A402BD-CEA5-CA74-74B7-340D6C5DF877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24802B9-D7A0-451E-0D5C-5798F1C6F82E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400B7FA-57E9-D7C0-72C5-C59FDCA53C32}"/>
              </a:ext>
            </a:extLst>
          </p:cNvPr>
          <p:cNvSpPr txBox="1"/>
          <p:nvPr/>
        </p:nvSpPr>
        <p:spPr>
          <a:xfrm>
            <a:off x="420029" y="3839266"/>
            <a:ext cx="10311442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Aptos" panose="020B0004020202020204" pitchFamily="34" charset="0"/>
              </a:rPr>
              <a:t>Markers you receive feedback well: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Respond with questions, not defensiveness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More concerned with content than delivery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Prays rather than complains</a:t>
            </a:r>
          </a:p>
        </p:txBody>
      </p:sp>
    </p:spTree>
    <p:extLst>
      <p:ext uri="{BB962C8B-B14F-4D97-AF65-F5344CB8AC3E}">
        <p14:creationId xmlns:p14="http://schemas.microsoft.com/office/powerpoint/2010/main" val="388864741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DF8F5-2D02-868E-5DD0-0ED78E7BE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D86CD3B1-46C6-EF72-0550-F8880E2ED4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55E6F3-EDFD-4211-9937-038DA3E75CBB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There is an old joke about a happy young optimist whose parents are trying to teach him to see the world more realistically.</a:t>
            </a:r>
          </a:p>
          <a:p>
            <a:endParaRPr lang="en-US" sz="3800" i="1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To that end, they decide to give him a large sack of horse dung for his birthday.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48D509-F9AE-A016-915C-616154ED5A00}"/>
              </a:ext>
            </a:extLst>
          </p:cNvPr>
          <p:cNvSpPr txBox="1"/>
          <p:nvPr/>
        </p:nvSpPr>
        <p:spPr>
          <a:xfrm>
            <a:off x="9230263" y="4599373"/>
            <a:ext cx="2961737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Douglas Stone &amp; Sheila Heen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Thanks for the Feedback</a:t>
            </a:r>
          </a:p>
        </p:txBody>
      </p:sp>
    </p:spTree>
    <p:extLst>
      <p:ext uri="{BB962C8B-B14F-4D97-AF65-F5344CB8AC3E}">
        <p14:creationId xmlns:p14="http://schemas.microsoft.com/office/powerpoint/2010/main" val="105011650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658717-420B-1B38-A928-F1CC863CF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B52EF4CF-CB13-DDCC-DF14-35ABABEFA8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F0DE5D-D83A-BD5B-4670-41E05A2E2C08}"/>
              </a:ext>
            </a:extLst>
          </p:cNvPr>
          <p:cNvSpPr txBox="1"/>
          <p:nvPr/>
        </p:nvSpPr>
        <p:spPr>
          <a:xfrm>
            <a:off x="1317170" y="268056"/>
            <a:ext cx="7001882" cy="594008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“What did you get?” asks his grandmother, wrinkling her nose at the smell.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“I don’t know,” cries the boy with delight as he excitedly digs through the dung,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“but I think there’s a pony in here somewhere!”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87584C-ED72-9855-B087-740E8BA6E158}"/>
              </a:ext>
            </a:extLst>
          </p:cNvPr>
          <p:cNvSpPr txBox="1"/>
          <p:nvPr/>
        </p:nvSpPr>
        <p:spPr>
          <a:xfrm>
            <a:off x="9230263" y="4599373"/>
            <a:ext cx="2961737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Douglas Stone &amp; Sheila Heen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Thanks for the Feedback</a:t>
            </a:r>
          </a:p>
        </p:txBody>
      </p:sp>
    </p:spTree>
    <p:extLst>
      <p:ext uri="{BB962C8B-B14F-4D97-AF65-F5344CB8AC3E}">
        <p14:creationId xmlns:p14="http://schemas.microsoft.com/office/powerpoint/2010/main" val="305301463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A67A2-1852-DB7D-B435-E260FEDAF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E950A066-FA07-2140-33F8-E8E27CD3A7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5D8F8D-0A38-EBDE-1A21-5967A4D21639}"/>
              </a:ext>
            </a:extLst>
          </p:cNvPr>
          <p:cNvSpPr txBox="1"/>
          <p:nvPr/>
        </p:nvSpPr>
        <p:spPr>
          <a:xfrm>
            <a:off x="1317170" y="268056"/>
            <a:ext cx="7001882" cy="36009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Receiving feedback can be like that.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It’s not always pleasant.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But there just might be a pony in there somewhere.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3A8BB4-4948-E3BC-2BD2-25156E1D1D83}"/>
              </a:ext>
            </a:extLst>
          </p:cNvPr>
          <p:cNvSpPr txBox="1"/>
          <p:nvPr/>
        </p:nvSpPr>
        <p:spPr>
          <a:xfrm>
            <a:off x="9230263" y="4599373"/>
            <a:ext cx="2961737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Douglas Stone &amp; Sheila Heen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Thanks for the Feedback</a:t>
            </a:r>
          </a:p>
        </p:txBody>
      </p:sp>
    </p:spTree>
    <p:extLst>
      <p:ext uri="{BB962C8B-B14F-4D97-AF65-F5344CB8AC3E}">
        <p14:creationId xmlns:p14="http://schemas.microsoft.com/office/powerpoint/2010/main" val="32912960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16582-7791-325D-0065-A2A6D3DEC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6DA53E9-1C0A-DC50-90F5-8A069415C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20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44FA948-B0D6-2A47-3FE0-AAF91001E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Many claim to have unfailing love, but a faithful person who can find?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71A387-F3E8-C3BB-7DA1-2187AF114EBA}"/>
              </a:ext>
            </a:extLst>
          </p:cNvPr>
          <p:cNvSpPr txBox="1"/>
          <p:nvPr/>
        </p:nvSpPr>
        <p:spPr>
          <a:xfrm>
            <a:off x="9885871" y="6101783"/>
            <a:ext cx="218348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LOYALTY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D3166A8-9C44-3207-C865-6DDB486038BB}"/>
              </a:ext>
            </a:extLst>
          </p:cNvPr>
          <p:cNvGrpSpPr/>
          <p:nvPr/>
        </p:nvGrpSpPr>
        <p:grpSpPr>
          <a:xfrm>
            <a:off x="8976470" y="5580428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A254273-8E9A-C437-6B96-3C6FF4CA1C92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#4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AC9241A-AAC9-AE43-F290-9F1B7DB501E4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302571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08BD3-914C-7E8A-BAD1-497941F98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1502120-C02C-411A-0F7B-670E49CEA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Why study friendships?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B709EA-43C5-C435-C951-63B35950B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young people are lonely</a:t>
            </a:r>
            <a:endParaRPr lang="en-US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54D354-725C-FC7C-C58B-759CDC368468}"/>
              </a:ext>
            </a:extLst>
          </p:cNvPr>
          <p:cNvSpPr txBox="1"/>
          <p:nvPr/>
        </p:nvSpPr>
        <p:spPr>
          <a:xfrm>
            <a:off x="3213234" y="3254043"/>
            <a:ext cx="5765532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“Jesus’ biggest miracle was that he had 12 close friends at age 30.”</a:t>
            </a:r>
          </a:p>
        </p:txBody>
      </p:sp>
    </p:spTree>
    <p:extLst>
      <p:ext uri="{BB962C8B-B14F-4D97-AF65-F5344CB8AC3E}">
        <p14:creationId xmlns:p14="http://schemas.microsoft.com/office/powerpoint/2010/main" val="3878298444"/>
      </p:ext>
    </p:extLst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96232-22D1-376F-7306-07FE6D9E7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16B55598-847F-4176-2C56-63F02CAF26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5E5994-F86D-DC1F-035C-513B6473575B}"/>
              </a:ext>
            </a:extLst>
          </p:cNvPr>
          <p:cNvSpPr txBox="1"/>
          <p:nvPr/>
        </p:nvSpPr>
        <p:spPr>
          <a:xfrm>
            <a:off x="1317170" y="268056"/>
            <a:ext cx="7001882" cy="36009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During my first days at Smith [College],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 witnessed countless conversations that consisted of one person telling the other that their opinion was wrong.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AD53BA-0D70-380B-BFCF-06C15DF366F1}"/>
              </a:ext>
            </a:extLst>
          </p:cNvPr>
          <p:cNvSpPr txBox="1"/>
          <p:nvPr/>
        </p:nvSpPr>
        <p:spPr>
          <a:xfrm>
            <a:off x="9230263" y="4599373"/>
            <a:ext cx="2961737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Greg Lukianoff &amp; Jonathan Haidt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Coddling of the American Mind</a:t>
            </a:r>
          </a:p>
        </p:txBody>
      </p:sp>
    </p:spTree>
    <p:extLst>
      <p:ext uri="{BB962C8B-B14F-4D97-AF65-F5344CB8AC3E}">
        <p14:creationId xmlns:p14="http://schemas.microsoft.com/office/powerpoint/2010/main" val="24721391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713C9-445C-F38C-D44B-BDEAAC8DC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FA5B173B-3B69-471D-EF14-A999EF11A0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6D4228-D6DC-983E-E61C-D4B1CCC7F042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 word “offensive” was almost always included in the reasoning.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Within a few short weeks, members of my freshman class had quickly assimilated to this new way of non-thinking.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19111-B803-3E9A-FDA8-462B544EB2BB}"/>
              </a:ext>
            </a:extLst>
          </p:cNvPr>
          <p:cNvSpPr txBox="1"/>
          <p:nvPr/>
        </p:nvSpPr>
        <p:spPr>
          <a:xfrm>
            <a:off x="9230263" y="4599373"/>
            <a:ext cx="2961737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Greg Lukianoff &amp; Jonathan Haidt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Coddling of the American Mind</a:t>
            </a:r>
          </a:p>
        </p:txBody>
      </p:sp>
    </p:spTree>
    <p:extLst>
      <p:ext uri="{BB962C8B-B14F-4D97-AF65-F5344CB8AC3E}">
        <p14:creationId xmlns:p14="http://schemas.microsoft.com/office/powerpoint/2010/main" val="46904610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F1B69-1497-EF96-9BB0-C2B8B7305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E921017D-0915-1A1B-A39B-8D8A0E5FF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3DF362-932A-4DBE-42C2-D8C914CB09AB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They could soon detect a politically incorrect view and call the person out on their “mistake.”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I began to voice my opinion less often to avoid being berated and judged by a community that claims to represent the free expression of ideas.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8BF9B8-D0EF-F1F5-74AE-9167A661ED78}"/>
              </a:ext>
            </a:extLst>
          </p:cNvPr>
          <p:cNvSpPr txBox="1"/>
          <p:nvPr/>
        </p:nvSpPr>
        <p:spPr>
          <a:xfrm>
            <a:off x="9230263" y="4599373"/>
            <a:ext cx="2961737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Greg Lukianoff &amp; Jonathan Haidt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Coddling of the American Mind</a:t>
            </a:r>
          </a:p>
        </p:txBody>
      </p:sp>
    </p:spTree>
    <p:extLst>
      <p:ext uri="{BB962C8B-B14F-4D97-AF65-F5344CB8AC3E}">
        <p14:creationId xmlns:p14="http://schemas.microsoft.com/office/powerpoint/2010/main" val="10308501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B6BAB-C0AD-E023-2554-B468C63F5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3F29739A-A7AC-2B49-8716-34DFD1E93B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3771A0-4A33-4A34-CC4B-1C4F3B387206}"/>
              </a:ext>
            </a:extLst>
          </p:cNvPr>
          <p:cNvSpPr txBox="1"/>
          <p:nvPr/>
        </p:nvSpPr>
        <p:spPr>
          <a:xfrm>
            <a:off x="1317170" y="268056"/>
            <a:ext cx="7001882" cy="30162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 learned, along with every other student, to walk on eggshells for fear that I may say something “offensive.”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That is the social norm here.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9DF91D-4D10-710A-437B-4002D276BD18}"/>
              </a:ext>
            </a:extLst>
          </p:cNvPr>
          <p:cNvSpPr txBox="1"/>
          <p:nvPr/>
        </p:nvSpPr>
        <p:spPr>
          <a:xfrm>
            <a:off x="9230263" y="4599373"/>
            <a:ext cx="2961737" cy="224676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Greg Lukianoff &amp; Jonathan Haidt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Secular Authors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Coddling of the American Mind</a:t>
            </a:r>
          </a:p>
        </p:txBody>
      </p:sp>
    </p:spTree>
    <p:extLst>
      <p:ext uri="{BB962C8B-B14F-4D97-AF65-F5344CB8AC3E}">
        <p14:creationId xmlns:p14="http://schemas.microsoft.com/office/powerpoint/2010/main" val="95951673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C3FBF-822E-F54F-7719-BCDD5BB73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0B0F704-D5A1-285B-1065-A01032DA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20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F6D751F-51E8-1B5A-F4AD-5134CA4AF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Many claim to have unfailing love, but a faithful person who can find?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CD405D-B647-8948-92AF-2E54DFCAD657}"/>
              </a:ext>
            </a:extLst>
          </p:cNvPr>
          <p:cNvSpPr txBox="1"/>
          <p:nvPr/>
        </p:nvSpPr>
        <p:spPr>
          <a:xfrm>
            <a:off x="9885871" y="6101783"/>
            <a:ext cx="218348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LOYALTY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30B24AE-7F21-3655-F4EE-846F825BC872}"/>
              </a:ext>
            </a:extLst>
          </p:cNvPr>
          <p:cNvGrpSpPr/>
          <p:nvPr/>
        </p:nvGrpSpPr>
        <p:grpSpPr>
          <a:xfrm>
            <a:off x="8976470" y="5580428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4581692-E677-9EDA-5CB3-AA4922EA8C78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#4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F79E554-7693-9954-B21B-C60A88896745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6E8DF74-DADD-24A9-E540-6D2DBBBF2802}"/>
              </a:ext>
            </a:extLst>
          </p:cNvPr>
          <p:cNvSpPr txBox="1"/>
          <p:nvPr/>
        </p:nvSpPr>
        <p:spPr>
          <a:xfrm>
            <a:off x="304800" y="3670348"/>
            <a:ext cx="11277600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Aptos" panose="020B0004020202020204" pitchFamily="34" charset="0"/>
              </a:rPr>
              <a:t>Loyal friendships: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Interpret intentions charitably </a:t>
            </a:r>
            <a:r>
              <a:rPr lang="en-US" sz="3200" dirty="0">
                <a:latin typeface="Aptos" panose="020B0004020202020204" pitchFamily="34" charset="0"/>
              </a:rPr>
              <a:t>(Prov. 10:12)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Stick with people even in disagreement </a:t>
            </a:r>
            <a:r>
              <a:rPr lang="en-US" sz="3200" dirty="0">
                <a:latin typeface="Aptos" panose="020B0004020202020204" pitchFamily="34" charset="0"/>
              </a:rPr>
              <a:t>(Prov. 17:17)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Are present in times of need </a:t>
            </a:r>
            <a:r>
              <a:rPr lang="en-US" sz="3200" dirty="0">
                <a:latin typeface="Aptos" panose="020B0004020202020204" pitchFamily="34" charset="0"/>
              </a:rPr>
              <a:t>(Prov. 18:24)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3516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C3FBF-822E-F54F-7719-BCDD5BB73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0B0F704-D5A1-285B-1065-A01032DA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20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F6D751F-51E8-1B5A-F4AD-5134CA4AF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Many claim to have unfailing love, but a faithful person who can find?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CD405D-B647-8948-92AF-2E54DFCAD657}"/>
              </a:ext>
            </a:extLst>
          </p:cNvPr>
          <p:cNvSpPr txBox="1"/>
          <p:nvPr/>
        </p:nvSpPr>
        <p:spPr>
          <a:xfrm>
            <a:off x="9885871" y="6101783"/>
            <a:ext cx="218348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LOYALTY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30B24AE-7F21-3655-F4EE-846F825BC872}"/>
              </a:ext>
            </a:extLst>
          </p:cNvPr>
          <p:cNvGrpSpPr/>
          <p:nvPr/>
        </p:nvGrpSpPr>
        <p:grpSpPr>
          <a:xfrm>
            <a:off x="8976470" y="5580428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4581692-E677-9EDA-5CB3-AA4922EA8C78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#4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F79E554-7693-9954-B21B-C60A88896745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6E8DF74-DADD-24A9-E540-6D2DBBBF2802}"/>
              </a:ext>
            </a:extLst>
          </p:cNvPr>
          <p:cNvSpPr txBox="1"/>
          <p:nvPr/>
        </p:nvSpPr>
        <p:spPr>
          <a:xfrm>
            <a:off x="609600" y="3232240"/>
            <a:ext cx="11277600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Aptos" panose="020B0004020202020204" pitchFamily="34" charset="0"/>
              </a:rPr>
              <a:t>Loyal friendships: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Interpret intentions charitably </a:t>
            </a:r>
            <a:r>
              <a:rPr lang="en-US" sz="3200" dirty="0">
                <a:latin typeface="Aptos" panose="020B0004020202020204" pitchFamily="34" charset="0"/>
              </a:rPr>
              <a:t>(Prov. 10:12)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Stick with people even in disagreement </a:t>
            </a:r>
            <a:r>
              <a:rPr lang="en-US" sz="3200" dirty="0">
                <a:latin typeface="Aptos" panose="020B0004020202020204" pitchFamily="34" charset="0"/>
              </a:rPr>
              <a:t>(Prov. 17:17)</a:t>
            </a:r>
            <a:endParaRPr lang="en-US" sz="3800" dirty="0">
              <a:latin typeface="Aptos" panose="020B00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Are present in times of need </a:t>
            </a:r>
            <a:r>
              <a:rPr lang="en-US" sz="3200" dirty="0">
                <a:latin typeface="Aptos" panose="020B0004020202020204" pitchFamily="34" charset="0"/>
              </a:rPr>
              <a:t>(Prov. 18:24)</a:t>
            </a:r>
            <a:endParaRPr lang="en-US" sz="3800" dirty="0">
              <a:latin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D25677-4C92-D84A-BC53-52AA8A1ED1CA}"/>
              </a:ext>
            </a:extLst>
          </p:cNvPr>
          <p:cNvSpPr txBox="1"/>
          <p:nvPr/>
        </p:nvSpPr>
        <p:spPr>
          <a:xfrm>
            <a:off x="882613" y="247036"/>
            <a:ext cx="10426767" cy="1261884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10:12 – </a:t>
            </a:r>
            <a:r>
              <a:rPr lang="en-US" sz="3800" baseline="30000" dirty="0">
                <a:latin typeface="Aptos" panose="020B0004020202020204" pitchFamily="34" charset="0"/>
              </a:rPr>
              <a:t>12</a:t>
            </a:r>
            <a:r>
              <a:rPr lang="en-US" sz="3800" dirty="0">
                <a:latin typeface="Aptos" panose="020B0004020202020204" pitchFamily="34" charset="0"/>
              </a:rPr>
              <a:t>Hatred stirs up conflict, but love covers all wrongs.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A70C17-FBD4-617A-8080-34CA988199B9}"/>
              </a:ext>
            </a:extLst>
          </p:cNvPr>
          <p:cNvSpPr txBox="1"/>
          <p:nvPr/>
        </p:nvSpPr>
        <p:spPr>
          <a:xfrm>
            <a:off x="882613" y="1923821"/>
            <a:ext cx="10426767" cy="1261884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17:17 – </a:t>
            </a:r>
            <a:r>
              <a:rPr lang="en-US" sz="3800" baseline="30000" dirty="0">
                <a:latin typeface="Aptos" panose="020B0004020202020204" pitchFamily="34" charset="0"/>
              </a:rPr>
              <a:t>17</a:t>
            </a:r>
            <a:r>
              <a:rPr lang="en-US" sz="3800" dirty="0">
                <a:latin typeface="Aptos" panose="020B0004020202020204" pitchFamily="34" charset="0"/>
              </a:rPr>
              <a:t>A friend loves at all times, and a brother is born for a time of adversity.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B959BE-2E80-CCA3-F629-443EC872FB5E}"/>
              </a:ext>
            </a:extLst>
          </p:cNvPr>
          <p:cNvSpPr txBox="1"/>
          <p:nvPr/>
        </p:nvSpPr>
        <p:spPr>
          <a:xfrm>
            <a:off x="882613" y="3648563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18:24 – </a:t>
            </a:r>
            <a:r>
              <a:rPr lang="en-US" sz="3800" baseline="30000" dirty="0">
                <a:latin typeface="Aptos" panose="020B0004020202020204" pitchFamily="34" charset="0"/>
              </a:rPr>
              <a:t>24</a:t>
            </a:r>
            <a:r>
              <a:rPr lang="en-US" sz="3800" dirty="0">
                <a:latin typeface="Aptos" panose="020B0004020202020204" pitchFamily="34" charset="0"/>
              </a:rPr>
              <a:t>One who has unreliable friends soon comes to ruin, but there is a friend who sticks closer than a brother.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25273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build="allAtOnce" animBg="1"/>
      <p:bldP spid="9" grpId="0" animBg="1"/>
      <p:bldP spid="9" grpId="1" build="allAtOnce" animBg="1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CCE50-C2E3-2F56-5888-E3EEF69E7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BE53CF1-E89E-8196-3251-42D65A23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Proverbs 19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83321E-30CE-9AA3-E155-3233F8B5D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11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A person’s wisdom yields patience; it is to one’s glory to overlook an offense.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08CFA8-7E23-38B5-9338-6F3DA3BADC26}"/>
              </a:ext>
            </a:extLst>
          </p:cNvPr>
          <p:cNvSpPr txBox="1"/>
          <p:nvPr/>
        </p:nvSpPr>
        <p:spPr>
          <a:xfrm>
            <a:off x="9326881" y="6101783"/>
            <a:ext cx="2742472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FORGIVING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E150856-D269-CC89-2955-C5057392EC4D}"/>
              </a:ext>
            </a:extLst>
          </p:cNvPr>
          <p:cNvGrpSpPr/>
          <p:nvPr/>
        </p:nvGrpSpPr>
        <p:grpSpPr>
          <a:xfrm>
            <a:off x="8408579" y="5580428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56A699D-430F-2160-190C-5A14D7D3C9FF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#5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8BE52E6-EDC9-1CEB-AE89-230C2647CE22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2851B43-BC2D-6BEF-6BB3-4A51548CDF48}"/>
              </a:ext>
            </a:extLst>
          </p:cNvPr>
          <p:cNvSpPr txBox="1"/>
          <p:nvPr/>
        </p:nvSpPr>
        <p:spPr>
          <a:xfrm>
            <a:off x="786364" y="3193267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Ephesians 4:32 – </a:t>
            </a:r>
            <a:r>
              <a:rPr lang="en-US" sz="3800" baseline="30000" dirty="0">
                <a:latin typeface="Aptos" panose="020B0004020202020204" pitchFamily="34" charset="0"/>
              </a:rPr>
              <a:t>32</a:t>
            </a:r>
            <a:r>
              <a:rPr lang="en-US" sz="3800" dirty="0">
                <a:latin typeface="Aptos" panose="020B0004020202020204" pitchFamily="34" charset="0"/>
              </a:rPr>
              <a:t>Be kind and compassionate to one another, forgiving each other, just as in Christ God forgave you.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06035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7F265-150A-0F4A-0B30-E5A582DD9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ECCF-05D3-9FC1-9326-4E8C44B1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112F1-1BE2-61B8-13C8-6051EFD38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young people are lonely</a:t>
            </a:r>
          </a:p>
          <a:p>
            <a:pPr lvl="1"/>
            <a:r>
              <a:rPr lang="en-US" dirty="0"/>
              <a:t>But you don’t have to be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90E0C3-043C-A0FA-542C-119BDA690407}"/>
              </a:ext>
            </a:extLst>
          </p:cNvPr>
          <p:cNvSpPr txBox="1"/>
          <p:nvPr/>
        </p:nvSpPr>
        <p:spPr>
          <a:xfrm>
            <a:off x="3213234" y="3285316"/>
            <a:ext cx="5765532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Start a relationship with God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Dive deeper into Christian community</a:t>
            </a:r>
          </a:p>
        </p:txBody>
      </p:sp>
    </p:spTree>
    <p:extLst>
      <p:ext uri="{BB962C8B-B14F-4D97-AF65-F5344CB8AC3E}">
        <p14:creationId xmlns:p14="http://schemas.microsoft.com/office/powerpoint/2010/main" val="205959988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DA055-BDAA-CD3A-05ED-9D4AF589E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D7E9-0F8F-5F3D-66C1-7F91DBA1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6F1D6-0E17-17B5-D51C-20B035F7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young people are lonely, but you don’t have to be</a:t>
            </a:r>
          </a:p>
          <a:p>
            <a:r>
              <a:rPr lang="en-US" dirty="0"/>
              <a:t>Relationships are hard</a:t>
            </a:r>
          </a:p>
          <a:p>
            <a:pPr lvl="1"/>
            <a:r>
              <a:rPr lang="en-US" dirty="0"/>
              <a:t>But rewarding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A71E43-5181-8099-5EDF-75E2688EAD39}"/>
              </a:ext>
            </a:extLst>
          </p:cNvPr>
          <p:cNvSpPr txBox="1"/>
          <p:nvPr/>
        </p:nvSpPr>
        <p:spPr>
          <a:xfrm>
            <a:off x="3213234" y="3795455"/>
            <a:ext cx="5765532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Focus on becoming a servant</a:t>
            </a:r>
          </a:p>
        </p:txBody>
      </p:sp>
    </p:spTree>
    <p:extLst>
      <p:ext uri="{BB962C8B-B14F-4D97-AF65-F5344CB8AC3E}">
        <p14:creationId xmlns:p14="http://schemas.microsoft.com/office/powerpoint/2010/main" val="29174505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60D8DD-6690-12A6-82CC-7829E634A7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85EFE-929D-76D8-58B5-14331957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24E27-9140-D933-7B0A-846DA535C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young people are lonely, but you don’t have to be</a:t>
            </a:r>
          </a:p>
          <a:p>
            <a:r>
              <a:rPr lang="en-US" dirty="0"/>
              <a:t>Relationships are hard, but rewarding</a:t>
            </a:r>
          </a:p>
          <a:p>
            <a:r>
              <a:rPr lang="en-US" dirty="0"/>
              <a:t>Your friendships may define your life</a:t>
            </a:r>
          </a:p>
          <a:p>
            <a:pPr lvl="1"/>
            <a:r>
              <a:rPr lang="en-US" dirty="0"/>
              <a:t>So choose wisely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86098F-F39D-2559-3859-48B1E19FA271}"/>
              </a:ext>
            </a:extLst>
          </p:cNvPr>
          <p:cNvSpPr txBox="1"/>
          <p:nvPr/>
        </p:nvSpPr>
        <p:spPr>
          <a:xfrm>
            <a:off x="5138287" y="3838486"/>
            <a:ext cx="5765532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You will rarely dip </a:t>
            </a:r>
            <a:r>
              <a:rPr lang="en-US" sz="3800" i="1" dirty="0">
                <a:latin typeface="Aptos" panose="020B0004020202020204" pitchFamily="34" charset="0"/>
              </a:rPr>
              <a:t>below</a:t>
            </a:r>
            <a:r>
              <a:rPr lang="en-US" sz="3800" dirty="0">
                <a:latin typeface="Aptos" panose="020B0004020202020204" pitchFamily="34" charset="0"/>
              </a:rPr>
              <a:t> the quality of your friends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But you will rarely rise </a:t>
            </a:r>
            <a:r>
              <a:rPr lang="en-US" sz="3800" i="1" dirty="0">
                <a:latin typeface="Aptos" panose="020B0004020202020204" pitchFamily="34" charset="0"/>
              </a:rPr>
              <a:t>above</a:t>
            </a:r>
            <a:r>
              <a:rPr lang="en-US" sz="3800" dirty="0">
                <a:latin typeface="Aptos" panose="020B0004020202020204" pitchFamily="34" charset="0"/>
              </a:rPr>
              <a:t> them either</a:t>
            </a:r>
          </a:p>
        </p:txBody>
      </p:sp>
    </p:spTree>
    <p:extLst>
      <p:ext uri="{BB962C8B-B14F-4D97-AF65-F5344CB8AC3E}">
        <p14:creationId xmlns:p14="http://schemas.microsoft.com/office/powerpoint/2010/main" val="38110439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577E3-5735-E936-46F8-4E7114B5E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87DACE29-8783-B838-7B60-8F76F3619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78F387-70E2-EE9B-70A6-476CF4508480}"/>
              </a:ext>
            </a:extLst>
          </p:cNvPr>
          <p:cNvSpPr txBox="1"/>
          <p:nvPr/>
        </p:nvSpPr>
        <p:spPr>
          <a:xfrm>
            <a:off x="1317170" y="268056"/>
            <a:ext cx="7001882" cy="535531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 younger people, part of Generation Z, had loneliness scores of about 48 compared with nearly 39 of those 72 and older…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More than half of these 18- to 24-year-old members of Gen Z identified with 10 of the 11 feelings associated with loneliness.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1192E1-C1C3-4D03-793E-C16BB83C7975}"/>
              </a:ext>
            </a:extLst>
          </p:cNvPr>
          <p:cNvSpPr txBox="1"/>
          <p:nvPr/>
        </p:nvSpPr>
        <p:spPr>
          <a:xfrm>
            <a:off x="8851113" y="2063208"/>
            <a:ext cx="3340888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The Cigna Group</a:t>
            </a:r>
            <a:endParaRPr lang="en-US" sz="2800" i="1" dirty="0">
              <a:latin typeface="Perpetua" panose="02020502060401020303" pitchFamily="18" charset="0"/>
            </a:endParaRPr>
          </a:p>
          <a:p>
            <a:r>
              <a:rPr lang="en-US" sz="2800" dirty="0">
                <a:latin typeface="Perpetua" panose="02020502060401020303" pitchFamily="18" charset="0"/>
              </a:rPr>
              <a:t>“2018 Cigna U.S. Loneliness Index”</a:t>
            </a:r>
          </a:p>
        </p:txBody>
      </p:sp>
    </p:spTree>
    <p:extLst>
      <p:ext uri="{BB962C8B-B14F-4D97-AF65-F5344CB8AC3E}">
        <p14:creationId xmlns:p14="http://schemas.microsoft.com/office/powerpoint/2010/main" val="271415467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60D8DD-6690-12A6-82CC-7829E634A7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85EFE-929D-76D8-58B5-14331957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24E27-9140-D933-7B0A-846DA535C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young people are lonely, but you don’t have to be</a:t>
            </a:r>
          </a:p>
          <a:p>
            <a:r>
              <a:rPr lang="en-US" dirty="0"/>
              <a:t>Relationships are hard, but rewarding</a:t>
            </a:r>
          </a:p>
          <a:p>
            <a:r>
              <a:rPr lang="en-US" dirty="0"/>
              <a:t>Your friendships may define your life</a:t>
            </a:r>
          </a:p>
          <a:p>
            <a:pPr lvl="1"/>
            <a:r>
              <a:rPr lang="en-US" dirty="0"/>
              <a:t>So choose wisely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86098F-F39D-2559-3859-48B1E19FA271}"/>
              </a:ext>
            </a:extLst>
          </p:cNvPr>
          <p:cNvSpPr txBox="1"/>
          <p:nvPr/>
        </p:nvSpPr>
        <p:spPr>
          <a:xfrm>
            <a:off x="5138287" y="3838486"/>
            <a:ext cx="5765532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You will rarely dip </a:t>
            </a:r>
            <a:r>
              <a:rPr lang="en-US" sz="3800" i="1" dirty="0">
                <a:latin typeface="Aptos" panose="020B0004020202020204" pitchFamily="34" charset="0"/>
              </a:rPr>
              <a:t>below</a:t>
            </a:r>
            <a:r>
              <a:rPr lang="en-US" sz="3800" dirty="0">
                <a:latin typeface="Aptos" panose="020B0004020202020204" pitchFamily="34" charset="0"/>
              </a:rPr>
              <a:t> the quality of your friends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But you will rarely rise </a:t>
            </a:r>
            <a:r>
              <a:rPr lang="en-US" sz="3800" i="1" dirty="0">
                <a:latin typeface="Aptos" panose="020B0004020202020204" pitchFamily="34" charset="0"/>
              </a:rPr>
              <a:t>above</a:t>
            </a:r>
            <a:r>
              <a:rPr lang="en-US" sz="3800" dirty="0">
                <a:latin typeface="Aptos" panose="020B0004020202020204" pitchFamily="34" charset="0"/>
              </a:rPr>
              <a:t> them either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437CD9-3FC6-5109-396D-BD30DC6576EE}"/>
              </a:ext>
            </a:extLst>
          </p:cNvPr>
          <p:cNvSpPr txBox="1"/>
          <p:nvPr/>
        </p:nvSpPr>
        <p:spPr>
          <a:xfrm>
            <a:off x="1306128" y="585590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Proverbs 13:20 – </a:t>
            </a:r>
            <a:r>
              <a:rPr lang="en-US" sz="3800" baseline="30000" dirty="0">
                <a:latin typeface="Aptos" panose="020B0004020202020204" pitchFamily="34" charset="0"/>
              </a:rPr>
              <a:t>20</a:t>
            </a:r>
            <a:r>
              <a:rPr lang="en-US" sz="3800" dirty="0">
                <a:latin typeface="Aptos" panose="020B0004020202020204" pitchFamily="34" charset="0"/>
              </a:rPr>
              <a:t>Walk with the wise and become wise, for a companion of fools suffers harm.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318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A2698-107B-472A-0F23-4FC3E587A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8F70FAA-6206-669A-DC72-03E9A74D0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PROVERBS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B59155-248B-07EF-E4CB-8CB7B29FE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Spiritual Friendships</a:t>
            </a:r>
          </a:p>
        </p:txBody>
      </p:sp>
    </p:spTree>
    <p:extLst>
      <p:ext uri="{BB962C8B-B14F-4D97-AF65-F5344CB8AC3E}">
        <p14:creationId xmlns:p14="http://schemas.microsoft.com/office/powerpoint/2010/main" val="410075611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a number of people&#10;&#10;AI-generated content may be incorrect.">
            <a:extLst>
              <a:ext uri="{FF2B5EF4-FFF2-40B4-BE49-F238E27FC236}">
                <a16:creationId xmlns:a16="http://schemas.microsoft.com/office/drawing/2014/main" id="{1FCEC1CD-793F-26BA-B49B-8DDE13615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449" y="0"/>
            <a:ext cx="9092242" cy="687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07386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a number of people&#10;&#10;AI-generated content may be incorrect.">
            <a:extLst>
              <a:ext uri="{FF2B5EF4-FFF2-40B4-BE49-F238E27FC236}">
                <a16:creationId xmlns:a16="http://schemas.microsoft.com/office/drawing/2014/main" id="{4CA00126-6C74-9F44-8AF6-969ECD743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755" y="1856"/>
            <a:ext cx="8744489" cy="685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36906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a number of people&#10;&#10;AI-generated content may be incorrect.">
            <a:extLst>
              <a:ext uri="{FF2B5EF4-FFF2-40B4-BE49-F238E27FC236}">
                <a16:creationId xmlns:a16="http://schemas.microsoft.com/office/drawing/2014/main" id="{0C421A91-CD9E-25AE-51C4-14618E9FA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169" y="0"/>
            <a:ext cx="8939661" cy="688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91270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95DAC-49AC-7889-B693-04872C720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25B196B8-17E8-A78E-91B3-81099E83E8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45C3A8-3C76-0206-11F7-4561C61AF9CA}"/>
              </a:ext>
            </a:extLst>
          </p:cNvPr>
          <p:cNvSpPr txBox="1"/>
          <p:nvPr/>
        </p:nvSpPr>
        <p:spPr>
          <a:xfrm>
            <a:off x="1317170" y="268056"/>
            <a:ext cx="7001882" cy="30162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I have students who tell me they have 500 ‘friends,’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but when they’re in need, there’s no one.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0E1C31-A114-85F2-00EA-4CCED8694C6F}"/>
              </a:ext>
            </a:extLst>
          </p:cNvPr>
          <p:cNvSpPr txBox="1"/>
          <p:nvPr/>
        </p:nvSpPr>
        <p:spPr>
          <a:xfrm>
            <a:off x="9334500" y="4238373"/>
            <a:ext cx="3340888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Dr. Jagdish Khubchandani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Professor of Health Science</a:t>
            </a:r>
          </a:p>
        </p:txBody>
      </p:sp>
    </p:spTree>
    <p:extLst>
      <p:ext uri="{BB962C8B-B14F-4D97-AF65-F5344CB8AC3E}">
        <p14:creationId xmlns:p14="http://schemas.microsoft.com/office/powerpoint/2010/main" val="28297848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  <a:ln w="254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wrap="square" rtlCol="0">
        <a:spAutoFit/>
      </a:bodyPr>
      <a:lstStyle>
        <a:defPPr algn="l">
          <a:defRPr sz="3800" dirty="0">
            <a:latin typeface="Perpetua" panose="02020502060401020303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2010</Words>
  <Application>Microsoft Office PowerPoint</Application>
  <PresentationFormat>Widescreen</PresentationFormat>
  <Paragraphs>309</Paragraphs>
  <Slides>51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AngsanaUPC</vt:lpstr>
      <vt:lpstr>Aptos</vt:lpstr>
      <vt:lpstr>Arial</vt:lpstr>
      <vt:lpstr>Avenir Next LT Pro</vt:lpstr>
      <vt:lpstr>Calibri</vt:lpstr>
      <vt:lpstr>Haettenschweiler</vt:lpstr>
      <vt:lpstr>Perpetua</vt:lpstr>
      <vt:lpstr>Times New Roman</vt:lpstr>
      <vt:lpstr>1_Office Theme</vt:lpstr>
      <vt:lpstr>PROVERBS</vt:lpstr>
      <vt:lpstr>Why study friendships?</vt:lpstr>
      <vt:lpstr>Why study friendships?</vt:lpstr>
      <vt:lpstr>Why study friendships?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study friendships?</vt:lpstr>
      <vt:lpstr>PowerPoint Presentation</vt:lpstr>
      <vt:lpstr>PowerPoint Presentation</vt:lpstr>
      <vt:lpstr>Why study friendships?</vt:lpstr>
      <vt:lpstr>Why study friendships?</vt:lpstr>
      <vt:lpstr>Why study friendships?</vt:lpstr>
      <vt:lpstr>Proverbs 9</vt:lpstr>
      <vt:lpstr>PowerPoint Presentation</vt:lpstr>
      <vt:lpstr>PowerPoint Presentation</vt:lpstr>
      <vt:lpstr>Proverbs 23</vt:lpstr>
      <vt:lpstr>Proverbs 17</vt:lpstr>
      <vt:lpstr>Proverbs 11</vt:lpstr>
      <vt:lpstr>Proverbs 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Proverbs 27</vt:lpstr>
      <vt:lpstr>PowerPoint Presentation</vt:lpstr>
      <vt:lpstr>PowerPoint Presentation</vt:lpstr>
      <vt:lpstr>PowerPoint Presentation</vt:lpstr>
      <vt:lpstr>Proverbs 27</vt:lpstr>
      <vt:lpstr>PowerPoint Presentation</vt:lpstr>
      <vt:lpstr>PowerPoint Presentation</vt:lpstr>
      <vt:lpstr>PowerPoint Presentation</vt:lpstr>
      <vt:lpstr>Proverbs 20</vt:lpstr>
      <vt:lpstr>PowerPoint Presentation</vt:lpstr>
      <vt:lpstr>PowerPoint Presentation</vt:lpstr>
      <vt:lpstr>PowerPoint Presentation</vt:lpstr>
      <vt:lpstr>PowerPoint Presentation</vt:lpstr>
      <vt:lpstr>Proverbs 20</vt:lpstr>
      <vt:lpstr>Proverbs 20</vt:lpstr>
      <vt:lpstr>Proverbs 19</vt:lpstr>
      <vt:lpstr>Conclusions</vt:lpstr>
      <vt:lpstr>Conclusions</vt:lpstr>
      <vt:lpstr>Conclusions</vt:lpstr>
      <vt:lpstr>Conclusions</vt:lpstr>
      <vt:lpstr>PROVERBS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2025-03-25T18:47:59Z</dcterms:created>
  <dcterms:modified xsi:type="dcterms:W3CDTF">2025-03-25T19:26:17Z</dcterms:modified>
</cp:coreProperties>
</file>