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5683" r:id="rId1"/>
    <p:sldMasterId id="2147485695" r:id="rId2"/>
  </p:sldMasterIdLst>
  <p:notesMasterIdLst>
    <p:notesMasterId r:id="rId50"/>
  </p:notesMasterIdLst>
  <p:sldIdLst>
    <p:sldId id="8971" r:id="rId3"/>
    <p:sldId id="9160" r:id="rId4"/>
    <p:sldId id="9543" r:id="rId5"/>
    <p:sldId id="9544" r:id="rId6"/>
    <p:sldId id="9545" r:id="rId7"/>
    <p:sldId id="9546" r:id="rId8"/>
    <p:sldId id="9547" r:id="rId9"/>
    <p:sldId id="9548" r:id="rId10"/>
    <p:sldId id="9571" r:id="rId11"/>
    <p:sldId id="9550" r:id="rId12"/>
    <p:sldId id="9551" r:id="rId13"/>
    <p:sldId id="9552" r:id="rId14"/>
    <p:sldId id="9553" r:id="rId15"/>
    <p:sldId id="1580" r:id="rId16"/>
    <p:sldId id="9574" r:id="rId17"/>
    <p:sldId id="1575" r:id="rId18"/>
    <p:sldId id="1581" r:id="rId19"/>
    <p:sldId id="1582" r:id="rId20"/>
    <p:sldId id="1584" r:id="rId21"/>
    <p:sldId id="9541" r:id="rId22"/>
    <p:sldId id="9542" r:id="rId23"/>
    <p:sldId id="1583" r:id="rId24"/>
    <p:sldId id="1585" r:id="rId25"/>
    <p:sldId id="1586" r:id="rId26"/>
    <p:sldId id="1588" r:id="rId27"/>
    <p:sldId id="1589" r:id="rId28"/>
    <p:sldId id="1590" r:id="rId29"/>
    <p:sldId id="9129" r:id="rId30"/>
    <p:sldId id="9575" r:id="rId31"/>
    <p:sldId id="9554" r:id="rId32"/>
    <p:sldId id="9555" r:id="rId33"/>
    <p:sldId id="9557" r:id="rId34"/>
    <p:sldId id="9556" r:id="rId35"/>
    <p:sldId id="9558" r:id="rId36"/>
    <p:sldId id="9559" r:id="rId37"/>
    <p:sldId id="9561" r:id="rId38"/>
    <p:sldId id="9562" r:id="rId39"/>
    <p:sldId id="9564" r:id="rId40"/>
    <p:sldId id="9563" r:id="rId41"/>
    <p:sldId id="9566" r:id="rId42"/>
    <p:sldId id="9568" r:id="rId43"/>
    <p:sldId id="9569" r:id="rId44"/>
    <p:sldId id="9567" r:id="rId45"/>
    <p:sldId id="9565" r:id="rId46"/>
    <p:sldId id="9183" r:id="rId47"/>
    <p:sldId id="9572" r:id="rId48"/>
    <p:sldId id="9573" r:id="rId4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E0"/>
    <a:srgbClr val="1E1916"/>
    <a:srgbClr val="5286C4"/>
    <a:srgbClr val="254061"/>
    <a:srgbClr val="D3E6FF"/>
    <a:srgbClr val="B0E4CD"/>
    <a:srgbClr val="35A5C2"/>
    <a:srgbClr val="385D8A"/>
    <a:srgbClr val="386294"/>
    <a:srgbClr val="586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F4674-7A68-9643-8E3C-0F1B1501A123}" v="269" dt="2023-08-21T23:05:38.20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10" autoAdjust="0"/>
    <p:restoredTop sz="67656"/>
  </p:normalViewPr>
  <p:slideViewPr>
    <p:cSldViewPr snapToGrid="0">
      <p:cViewPr varScale="1">
        <p:scale>
          <a:sx n="56" d="100"/>
          <a:sy n="56" d="100"/>
        </p:scale>
        <p:origin x="384" y="6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8"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a:p>
        </p:txBody>
      </p:sp>
    </p:spTree>
    <p:extLst>
      <p:ext uri="{BB962C8B-B14F-4D97-AF65-F5344CB8AC3E}">
        <p14:creationId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20835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1590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0808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1424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9238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234460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58792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533487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40964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11880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97717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804914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851267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550954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66632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866526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213287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933702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281153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473334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254708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3114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spcBef>
                <a:spcPts val="0"/>
              </a:spcBef>
              <a:spcAft>
                <a:spcPts val="0"/>
              </a:spcAft>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97285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85866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91971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09859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05694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60008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09840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8821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90631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16464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58206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173461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spcBef>
                <a:spcPts val="0"/>
              </a:spcBef>
              <a:spcAft>
                <a:spcPts val="0"/>
              </a:spcAft>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114331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758270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83648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18011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52175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70240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spcBef>
                <a:spcPts val="0"/>
              </a:spcBef>
              <a:spcAft>
                <a:spcPts val="0"/>
              </a:spcAft>
              <a:buClr>
                <a:srgbClr val="000000"/>
              </a:buClr>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596487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5115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9142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7289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55140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5837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66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8/29/2023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8/29/2023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8/29/2023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2176531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317475005"/>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752414939"/>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32847032"/>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8/29/2023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1663159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8/29/2023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631027518"/>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8/29/2023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13893471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62681987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8/29/2023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195024959"/>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79582312"/>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0802893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8/29/2023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8/29/2023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8/29/2023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8/29/2023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8/29/2023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8/29/2023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8/29/2023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8/29/2023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8/29/2023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2992437351"/>
      </p:ext>
    </p:extLst>
  </p:cSld>
  <p:clrMap bg1="dk1" tx1="lt1" bg2="dk2" tx2="lt2" accent1="accent1" accent2="accent2" accent3="accent3" accent4="accent4" accent5="accent5" accent6="accent6" hlink="hlink" folHlink="folHlink"/>
  <p:sldLayoutIdLst>
    <p:sldLayoutId id="2147485696" r:id="rId1"/>
    <p:sldLayoutId id="2147485697" r:id="rId2"/>
    <p:sldLayoutId id="2147485698" r:id="rId3"/>
    <p:sldLayoutId id="2147485699" r:id="rId4"/>
    <p:sldLayoutId id="2147485700" r:id="rId5"/>
    <p:sldLayoutId id="2147485701" r:id="rId6"/>
    <p:sldLayoutId id="2147485702" r:id="rId7"/>
    <p:sldLayoutId id="2147485703" r:id="rId8"/>
    <p:sldLayoutId id="2147485704" r:id="rId9"/>
    <p:sldLayoutId id="2147485705" r:id="rId10"/>
    <p:sldLayoutId id="2147485706"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8431" y="2674423"/>
            <a:ext cx="11375137" cy="1323439"/>
          </a:xfrm>
          <a:prstGeom prst="rect">
            <a:avLst/>
          </a:prstGeom>
          <a:noFill/>
        </p:spPr>
        <p:txBody>
          <a:bodyPr wrap="square">
            <a:spAutoFit/>
          </a:bodyPr>
          <a:lstStyle/>
          <a:p>
            <a:pPr marL="17463" marR="0" lvl="0" algn="ctr" defTabSz="914400" rtl="0" eaLnBrk="1" fontAlgn="base" latinLnBrk="0" hangingPunct="1">
              <a:lnSpc>
                <a:spcPct val="100000"/>
              </a:lnSpc>
              <a:spcBef>
                <a:spcPct val="0"/>
              </a:spcBef>
              <a:spcAft>
                <a:spcPct val="0"/>
              </a:spcAft>
              <a:buClrTx/>
              <a:buSzTx/>
              <a:buFontTx/>
              <a:buNone/>
              <a:defRPr/>
            </a:pPr>
            <a:r>
              <a:rPr lang="en-US" sz="8000" i="1" dirty="0">
                <a:solidFill>
                  <a:prstClr val="white"/>
                </a:solidFill>
                <a:latin typeface="Garamond" panose="02020404030301010803" pitchFamily="18" charset="0"/>
                <a:cs typeface="Arial" charset="0"/>
              </a:rPr>
              <a:t>1 Samuel</a:t>
            </a:r>
            <a:endParaRPr kumimoji="0" lang="en-US" sz="8000" i="1"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46221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4834272"/>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14 	</a:t>
            </a:r>
            <a:r>
              <a:rPr lang="en-US" sz="3800" dirty="0">
                <a:solidFill>
                  <a:schemeClr val="bg1"/>
                </a:solidFill>
                <a:latin typeface="Garamond" panose="02020404030301010803" pitchFamily="18" charset="0"/>
              </a:rPr>
              <a:t>“What is all the noise about?” Eli asked. </a:t>
            </a:r>
          </a:p>
          <a:p>
            <a:pPr marL="581025" indent="-581025">
              <a:lnSpc>
                <a:spcPct val="90000"/>
              </a:lnSpc>
            </a:pPr>
            <a:r>
              <a:rPr lang="en-US" sz="3800" dirty="0">
                <a:solidFill>
                  <a:schemeClr val="bg1"/>
                </a:solidFill>
                <a:latin typeface="Garamond" panose="02020404030301010803" pitchFamily="18" charset="0"/>
              </a:rPr>
              <a:t>	The messenger rushed over to Eli, </a:t>
            </a:r>
          </a:p>
          <a:p>
            <a:pPr marL="581025" indent="-581025">
              <a:lnSpc>
                <a:spcPct val="90000"/>
              </a:lnSpc>
            </a:pPr>
            <a:r>
              <a:rPr lang="en-US" sz="3800" baseline="30000" dirty="0">
                <a:solidFill>
                  <a:schemeClr val="bg1"/>
                </a:solidFill>
                <a:latin typeface="Garamond" panose="02020404030301010803" pitchFamily="18" charset="0"/>
              </a:rPr>
              <a:t>15	 </a:t>
            </a:r>
            <a:r>
              <a:rPr lang="en-US" sz="3800" dirty="0">
                <a:solidFill>
                  <a:schemeClr val="bg1"/>
                </a:solidFill>
                <a:latin typeface="Garamond" panose="02020404030301010803" pitchFamily="18" charset="0"/>
              </a:rPr>
              <a:t>who was ninety-eight years old and blind. </a:t>
            </a:r>
          </a:p>
          <a:p>
            <a:pPr marL="581025" indent="-581025">
              <a:lnSpc>
                <a:spcPct val="90000"/>
              </a:lnSpc>
            </a:pPr>
            <a:r>
              <a:rPr lang="en-US" sz="3800" baseline="30000" dirty="0">
                <a:solidFill>
                  <a:schemeClr val="bg1"/>
                </a:solidFill>
                <a:latin typeface="Garamond" panose="02020404030301010803" pitchFamily="18" charset="0"/>
              </a:rPr>
              <a:t>16 	</a:t>
            </a:r>
            <a:r>
              <a:rPr lang="en-US" sz="3800" dirty="0">
                <a:solidFill>
                  <a:schemeClr val="bg1"/>
                </a:solidFill>
                <a:latin typeface="Garamond" panose="02020404030301010803" pitchFamily="18" charset="0"/>
              </a:rPr>
              <a:t>He said to Eli, “I have just come from the battlefield.”</a:t>
            </a:r>
            <a:r>
              <a:rPr lang="en-US" sz="3800" strike="sngStrike" dirty="0">
                <a:solidFill>
                  <a:schemeClr val="bg1"/>
                </a:solidFill>
                <a:latin typeface="Garamond" panose="02020404030301010803" pitchFamily="18" charset="0"/>
              </a:rPr>
              <a:t> </a:t>
            </a:r>
            <a:endParaRPr lang="en-US" sz="3800" dirty="0">
              <a:solidFill>
                <a:schemeClr val="bg1"/>
              </a:solidFill>
              <a:latin typeface="Garamond" panose="02020404030301010803" pitchFamily="18" charset="0"/>
            </a:endParaRPr>
          </a:p>
          <a:p>
            <a:pPr marL="581025" indent="-581025">
              <a:lnSpc>
                <a:spcPct val="90000"/>
              </a:lnSpc>
            </a:pPr>
            <a:r>
              <a:rPr lang="en-US" sz="3800" dirty="0">
                <a:solidFill>
                  <a:schemeClr val="bg1"/>
                </a:solidFill>
                <a:latin typeface="Garamond" panose="02020404030301010803" pitchFamily="18" charset="0"/>
              </a:rPr>
              <a:t>	“What happened, my son?” Eli demanded. </a:t>
            </a:r>
          </a:p>
          <a:p>
            <a:pPr marL="581025" indent="-581025">
              <a:lnSpc>
                <a:spcPct val="90000"/>
              </a:lnSpc>
            </a:pPr>
            <a:r>
              <a:rPr lang="en-US" sz="3800" baseline="30000" dirty="0">
                <a:solidFill>
                  <a:schemeClr val="bg1"/>
                </a:solidFill>
                <a:latin typeface="Garamond" panose="02020404030301010803" pitchFamily="18" charset="0"/>
              </a:rPr>
              <a:t>17 	</a:t>
            </a:r>
            <a:r>
              <a:rPr lang="en-US" sz="3800" dirty="0">
                <a:solidFill>
                  <a:schemeClr val="bg1"/>
                </a:solidFill>
                <a:latin typeface="Garamond" panose="02020404030301010803" pitchFamily="18" charset="0"/>
              </a:rPr>
              <a:t>“Israel has been defeated by the Philistines,” the messenger replied. “The people have been slaughtered, and your two sons, Hophni and Phinehas, were also killed. And the Ark of God has been captured.”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84861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272908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18 	</a:t>
            </a:r>
            <a:r>
              <a:rPr lang="en-US" sz="3800" dirty="0">
                <a:solidFill>
                  <a:schemeClr val="bg1"/>
                </a:solidFill>
                <a:latin typeface="Garamond" panose="02020404030301010803" pitchFamily="18" charset="0"/>
              </a:rPr>
              <a:t>When the messenger mentioned what had happened to the Ark of God, Eli fell backward from his seat beside the gate. He broke his neck and died, for he was old and overweight. He had been Israel’s judge for forty years.</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3" name="Rectangle 2">
            <a:extLst>
              <a:ext uri="{FF2B5EF4-FFF2-40B4-BE49-F238E27FC236}">
                <a16:creationId xmlns:a16="http://schemas.microsoft.com/office/drawing/2014/main" xmlns="" id="{060CF174-87C8-FB45-127A-0D51E6AA8EAE}"/>
              </a:ext>
            </a:extLst>
          </p:cNvPr>
          <p:cNvSpPr>
            <a:spLocks noChangeArrowheads="1"/>
          </p:cNvSpPr>
          <p:nvPr/>
        </p:nvSpPr>
        <p:spPr bwMode="auto">
          <a:xfrm>
            <a:off x="762440" y="4046074"/>
            <a:ext cx="10667119" cy="1456834"/>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4" name="TextBox 3">
            <a:extLst>
              <a:ext uri="{FF2B5EF4-FFF2-40B4-BE49-F238E27FC236}">
                <a16:creationId xmlns:a16="http://schemas.microsoft.com/office/drawing/2014/main" xmlns="" id="{9F779C7E-27D1-4105-23AC-DC9789A880D9}"/>
              </a:ext>
            </a:extLst>
          </p:cNvPr>
          <p:cNvSpPr txBox="1">
            <a:spLocks noChangeArrowheads="1"/>
          </p:cNvSpPr>
          <p:nvPr/>
        </p:nvSpPr>
        <p:spPr bwMode="auto">
          <a:xfrm>
            <a:off x="840857" y="4165699"/>
            <a:ext cx="10483202" cy="1205843"/>
          </a:xfrm>
          <a:prstGeom prst="rect">
            <a:avLst/>
          </a:prstGeom>
          <a:noFill/>
          <a:ln w="38100">
            <a:noFill/>
            <a:miter lim="800000"/>
            <a:headEnd/>
            <a:tailEnd/>
          </a:ln>
        </p:spPr>
        <p:txBody>
          <a:bodyPr wrap="square">
            <a:spAutoFit/>
          </a:bodyPr>
          <a:lstStyle/>
          <a:p>
            <a:pPr marL="17463" indent="-17463" algn="ctr">
              <a:lnSpc>
                <a:spcPct val="90000"/>
              </a:lnSpc>
              <a:spcAft>
                <a:spcPts val="600"/>
              </a:spcAft>
              <a:buSzPct val="100000"/>
              <a:defRPr/>
            </a:pPr>
            <a:r>
              <a:rPr lang="en-US" sz="4000" dirty="0">
                <a:solidFill>
                  <a:schemeClr val="bg1"/>
                </a:solidFill>
                <a:latin typeface="Garamond" panose="02020404030301010803" pitchFamily="18" charset="0"/>
                <a:cs typeface="Arial" charset="0"/>
              </a:rPr>
              <a:t>The messenger arranged the report so the worst news was last. </a:t>
            </a:r>
          </a:p>
        </p:txBody>
      </p:sp>
      <p:sp>
        <p:nvSpPr>
          <p:cNvPr id="6" name="TextBox 5">
            <a:extLst>
              <a:ext uri="{FF2B5EF4-FFF2-40B4-BE49-F238E27FC236}">
                <a16:creationId xmlns:a16="http://schemas.microsoft.com/office/drawing/2014/main" xmlns="" id="{A28188E9-4441-2E8D-7FAB-06EDCC00F00A}"/>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4125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272908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18 	</a:t>
            </a:r>
            <a:r>
              <a:rPr lang="en-US" sz="3800" dirty="0">
                <a:solidFill>
                  <a:schemeClr val="bg1"/>
                </a:solidFill>
                <a:latin typeface="Garamond" panose="02020404030301010803" pitchFamily="18" charset="0"/>
              </a:rPr>
              <a:t>When the messenger mentioned what had happened to the Ark of God, Eli fell backward from his seat beside the gate. He broke his neck and died, for he was old and overweight. He had been Israel’s judge for forty years.</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3" name="Rectangle 2">
            <a:extLst>
              <a:ext uri="{FF2B5EF4-FFF2-40B4-BE49-F238E27FC236}">
                <a16:creationId xmlns:a16="http://schemas.microsoft.com/office/drawing/2014/main" xmlns="" id="{060CF174-87C8-FB45-127A-0D51E6AA8EAE}"/>
              </a:ext>
            </a:extLst>
          </p:cNvPr>
          <p:cNvSpPr>
            <a:spLocks noChangeArrowheads="1"/>
          </p:cNvSpPr>
          <p:nvPr/>
        </p:nvSpPr>
        <p:spPr bwMode="auto">
          <a:xfrm>
            <a:off x="762440" y="4046074"/>
            <a:ext cx="10667119" cy="1456834"/>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4" name="TextBox 3">
            <a:extLst>
              <a:ext uri="{FF2B5EF4-FFF2-40B4-BE49-F238E27FC236}">
                <a16:creationId xmlns:a16="http://schemas.microsoft.com/office/drawing/2014/main" xmlns="" id="{9F779C7E-27D1-4105-23AC-DC9789A880D9}"/>
              </a:ext>
            </a:extLst>
          </p:cNvPr>
          <p:cNvSpPr txBox="1">
            <a:spLocks noChangeArrowheads="1"/>
          </p:cNvSpPr>
          <p:nvPr/>
        </p:nvSpPr>
        <p:spPr bwMode="auto">
          <a:xfrm>
            <a:off x="840857" y="4165699"/>
            <a:ext cx="10483202" cy="1205843"/>
          </a:xfrm>
          <a:prstGeom prst="rect">
            <a:avLst/>
          </a:prstGeom>
          <a:noFill/>
          <a:ln w="38100">
            <a:noFill/>
            <a:miter lim="800000"/>
            <a:headEnd/>
            <a:tailEnd/>
          </a:ln>
        </p:spPr>
        <p:txBody>
          <a:bodyPr wrap="square">
            <a:spAutoFit/>
          </a:bodyPr>
          <a:lstStyle/>
          <a:p>
            <a:pPr marL="17463" indent="-17463" algn="ctr">
              <a:lnSpc>
                <a:spcPct val="90000"/>
              </a:lnSpc>
              <a:spcAft>
                <a:spcPts val="600"/>
              </a:spcAft>
              <a:buSzPct val="100000"/>
              <a:defRPr/>
            </a:pPr>
            <a:r>
              <a:rPr lang="en-US" sz="4000" dirty="0">
                <a:solidFill>
                  <a:schemeClr val="bg1"/>
                </a:solidFill>
                <a:latin typeface="Garamond" panose="02020404030301010803" pitchFamily="18" charset="0"/>
                <a:cs typeface="Arial" charset="0"/>
              </a:rPr>
              <a:t>This loss probably raised disturbing questions for the Israelites.</a:t>
            </a:r>
          </a:p>
        </p:txBody>
      </p:sp>
    </p:spTree>
    <p:extLst>
      <p:ext uri="{BB962C8B-B14F-4D97-AF65-F5344CB8AC3E}">
        <p14:creationId xmlns:p14="http://schemas.microsoft.com/office/powerpoint/2010/main" val="218657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272908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tx1">
                    <a:lumMod val="50000"/>
                    <a:lumOff val="50000"/>
                  </a:schemeClr>
                </a:solidFill>
                <a:latin typeface="Garamond" panose="02020404030301010803" pitchFamily="18" charset="0"/>
              </a:rPr>
              <a:t>18 	</a:t>
            </a:r>
            <a:r>
              <a:rPr lang="en-US" sz="3800" dirty="0">
                <a:solidFill>
                  <a:schemeClr val="tx1">
                    <a:lumMod val="50000"/>
                    <a:lumOff val="50000"/>
                  </a:schemeClr>
                </a:solidFill>
                <a:latin typeface="Garamond" panose="02020404030301010803" pitchFamily="18" charset="0"/>
              </a:rPr>
              <a:t>When the messenger mentioned what had happened to </a:t>
            </a:r>
            <a:r>
              <a:rPr lang="en-US" sz="3800" dirty="0">
                <a:solidFill>
                  <a:schemeClr val="bg1"/>
                </a:solidFill>
                <a:latin typeface="Garamond" panose="02020404030301010803" pitchFamily="18" charset="0"/>
              </a:rPr>
              <a:t>the Ark of God</a:t>
            </a:r>
            <a:r>
              <a:rPr lang="en-US" sz="3800" dirty="0">
                <a:solidFill>
                  <a:schemeClr val="tx1">
                    <a:lumMod val="50000"/>
                    <a:lumOff val="50000"/>
                  </a:schemeClr>
                </a:solidFill>
                <a:latin typeface="Garamond" panose="02020404030301010803" pitchFamily="18" charset="0"/>
              </a:rPr>
              <a:t>, Eli fell backward from his seat beside the gate. He broke his neck and died, for he was old and overweight. He had been Israel’s judge for forty years.</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723615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8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4967DF3-7D75-A5E6-3E49-5E7625131AAB}"/>
              </a:ext>
            </a:extLst>
          </p:cNvPr>
          <p:cNvSpPr>
            <a:spLocks noChangeArrowheads="1"/>
          </p:cNvSpPr>
          <p:nvPr/>
        </p:nvSpPr>
        <p:spPr bwMode="auto">
          <a:xfrm>
            <a:off x="5244073" y="164173"/>
            <a:ext cx="6693133" cy="6369977"/>
          </a:xfrm>
          <a:prstGeom prst="rect">
            <a:avLst/>
          </a:prstGeom>
          <a:solidFill>
            <a:srgbClr val="1F497D">
              <a:lumMod val="50000"/>
            </a:srgbClr>
          </a:solidFill>
          <a:ln w="3175">
            <a:solidFill>
              <a:srgbClr val="1F497D">
                <a:lumMod val="60000"/>
                <a:lumOff val="40000"/>
              </a:srgbClr>
            </a:solidFill>
            <a:round/>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a typeface="ＭＳ Ｐゴシック" charset="-128"/>
            </a:endParaRPr>
          </a:p>
        </p:txBody>
      </p:sp>
      <p:sp>
        <p:nvSpPr>
          <p:cNvPr id="4" name="TextBox 3">
            <a:extLst>
              <a:ext uri="{FF2B5EF4-FFF2-40B4-BE49-F238E27FC236}">
                <a16:creationId xmlns:a16="http://schemas.microsoft.com/office/drawing/2014/main" xmlns="" id="{E414A642-9488-D3DF-6B47-F73CACDD8F46}"/>
              </a:ext>
            </a:extLst>
          </p:cNvPr>
          <p:cNvSpPr txBox="1">
            <a:spLocks noChangeArrowheads="1"/>
          </p:cNvSpPr>
          <p:nvPr/>
        </p:nvSpPr>
        <p:spPr bwMode="auto">
          <a:xfrm>
            <a:off x="5257799" y="263966"/>
            <a:ext cx="6679407" cy="6075509"/>
          </a:xfrm>
          <a:prstGeom prst="rect">
            <a:avLst/>
          </a:prstGeom>
          <a:noFill/>
          <a:ln w="38100">
            <a:noFill/>
            <a:miter lim="800000"/>
            <a:headEnd/>
            <a:tailEnd/>
          </a:ln>
        </p:spPr>
        <p:txBody>
          <a:bodyPr wrap="square">
            <a:spAutoFit/>
          </a:bodyPr>
          <a:lstStyle/>
          <a:p>
            <a:pPr marL="22225" marR="0" lvl="3" indent="0" algn="l" defTabSz="914400" rtl="0" eaLnBrk="1" fontAlgn="base" latinLnBrk="0" hangingPunct="1">
              <a:lnSpc>
                <a:spcPct val="90000"/>
              </a:lnSpc>
              <a:spcBef>
                <a:spcPts val="0"/>
              </a:spcBef>
              <a:spcAft>
                <a:spcPts val="600"/>
              </a:spcAft>
              <a:buClrTx/>
              <a:buSzPct val="100000"/>
              <a:buFontTx/>
              <a:buNone/>
              <a:tabLst/>
              <a:defRPr/>
            </a:pPr>
            <a:r>
              <a:rPr kumimoji="0" lang="en-US" sz="3600" b="0" i="0" u="none" strike="noStrike" kern="1200" cap="none" spc="0" normalizeH="0" baseline="0" noProof="0" dirty="0">
                <a:ln>
                  <a:noFill/>
                </a:ln>
                <a:solidFill>
                  <a:prstClr val="white"/>
                </a:solidFill>
                <a:effectLst/>
                <a:uLnTx/>
                <a:uFillTx/>
                <a:latin typeface="Garamond" panose="02020404030301010803" pitchFamily="18" charset="0"/>
                <a:ea typeface="Cambria" panose="02040503050406030204" pitchFamily="18" charset="0"/>
                <a:cs typeface="Calibri Light" panose="020F0302020204030204" pitchFamily="34" charset="0"/>
              </a:rPr>
              <a:t>Exodus 25:10-16: “Have them make a chest of acacia wood [45 in x 27 in x 27 in]. Overlay it with pure gold, both inside and out…Cast four gold rings for it and fasten them to its four feet…Then make poles of acacia wood and overlay them with gold. Insert the poles into the rings on the sides of the chest to carry it. The poles are to remain in the rings of this ark; they are not to be removed.” </a:t>
            </a:r>
          </a:p>
        </p:txBody>
      </p:sp>
    </p:spTree>
    <p:extLst>
      <p:ext uri="{BB962C8B-B14F-4D97-AF65-F5344CB8AC3E}">
        <p14:creationId xmlns:p14="http://schemas.microsoft.com/office/powerpoint/2010/main" val="375834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58080"/>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1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7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F394ED-F98C-FB87-94CD-17F87FE56091}"/>
              </a:ext>
            </a:extLst>
          </p:cNvPr>
          <p:cNvSpPr>
            <a:spLocks noChangeArrowheads="1"/>
          </p:cNvSpPr>
          <p:nvPr/>
        </p:nvSpPr>
        <p:spPr bwMode="auto">
          <a:xfrm>
            <a:off x="5244073" y="164173"/>
            <a:ext cx="6693133" cy="6369977"/>
          </a:xfrm>
          <a:prstGeom prst="rect">
            <a:avLst/>
          </a:prstGeom>
          <a:solidFill>
            <a:srgbClr val="1F497D">
              <a:lumMod val="50000"/>
            </a:srgbClr>
          </a:solidFill>
          <a:ln w="3175">
            <a:solidFill>
              <a:srgbClr val="1F497D">
                <a:lumMod val="60000"/>
                <a:lumOff val="40000"/>
              </a:srgbClr>
            </a:solidFill>
            <a:round/>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a typeface="ＭＳ Ｐゴシック" charset="-128"/>
            </a:endParaRPr>
          </a:p>
        </p:txBody>
      </p:sp>
      <p:sp>
        <p:nvSpPr>
          <p:cNvPr id="3" name="TextBox 2">
            <a:extLst>
              <a:ext uri="{FF2B5EF4-FFF2-40B4-BE49-F238E27FC236}">
                <a16:creationId xmlns:a16="http://schemas.microsoft.com/office/drawing/2014/main" xmlns="" id="{B01F86BD-90DC-774D-E1FD-C4D9E30BD50D}"/>
              </a:ext>
            </a:extLst>
          </p:cNvPr>
          <p:cNvSpPr txBox="1">
            <a:spLocks noChangeArrowheads="1"/>
          </p:cNvSpPr>
          <p:nvPr/>
        </p:nvSpPr>
        <p:spPr bwMode="auto">
          <a:xfrm>
            <a:off x="5257799" y="263966"/>
            <a:ext cx="6679407" cy="3582519"/>
          </a:xfrm>
          <a:prstGeom prst="rect">
            <a:avLst/>
          </a:prstGeom>
          <a:noFill/>
          <a:ln w="38100">
            <a:noFill/>
            <a:miter lim="800000"/>
            <a:headEnd/>
            <a:tailEnd/>
          </a:ln>
        </p:spPr>
        <p:txBody>
          <a:bodyPr wrap="square">
            <a:spAutoFit/>
          </a:bodyPr>
          <a:lstStyle/>
          <a:p>
            <a:pPr marL="22225" marR="0" lvl="3" indent="0" algn="l" defTabSz="914400" rtl="0" eaLnBrk="1" fontAlgn="base" latinLnBrk="0" hangingPunct="1">
              <a:lnSpc>
                <a:spcPct val="90000"/>
              </a:lnSpc>
              <a:spcBef>
                <a:spcPts val="0"/>
              </a:spcBef>
              <a:spcAft>
                <a:spcPts val="600"/>
              </a:spcAft>
              <a:buClrTx/>
              <a:buSzPct val="100000"/>
              <a:buFontTx/>
              <a:buNone/>
              <a:tabLst/>
              <a:defRPr/>
            </a:pPr>
            <a:r>
              <a:rPr kumimoji="0" lang="en-US" sz="3600" b="0" i="0" u="none" strike="noStrike" kern="1200" cap="none" spc="0" normalizeH="0" baseline="0" noProof="0" dirty="0">
                <a:ln>
                  <a:noFill/>
                </a:ln>
                <a:solidFill>
                  <a:prstClr val="white"/>
                </a:solidFill>
                <a:effectLst/>
                <a:uLnTx/>
                <a:uFillTx/>
                <a:latin typeface="Garamond" panose="02020404030301010803" pitchFamily="18" charset="0"/>
                <a:ea typeface="Cambria" panose="02040503050406030204" pitchFamily="18" charset="0"/>
                <a:cs typeface="Calibri Light" panose="020F0302020204030204" pitchFamily="34" charset="0"/>
              </a:rPr>
              <a:t>Numbers 11:4-5: “If only we had meat to eat! We remember the fish we ate in Egypt at no cost—also the cucumbers, melons, leeks, onions and garlic. But now we have lost our appetite; we never see anything but this manna!”</a:t>
            </a:r>
          </a:p>
        </p:txBody>
      </p:sp>
    </p:spTree>
    <p:extLst>
      <p:ext uri="{BB962C8B-B14F-4D97-AF65-F5344CB8AC3E}">
        <p14:creationId xmlns:p14="http://schemas.microsoft.com/office/powerpoint/2010/main" val="309143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272908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1 	</a:t>
            </a:r>
            <a:r>
              <a:rPr lang="en-US" sz="3800" dirty="0">
                <a:solidFill>
                  <a:schemeClr val="bg1"/>
                </a:solidFill>
                <a:latin typeface="Garamond" panose="02020404030301010803" pitchFamily="18" charset="0"/>
              </a:rPr>
              <a:t>At that time Israel was at war with the Philistines. The Israelite army was camped near Ebenezer, and the Philistines were at </a:t>
            </a:r>
            <a:r>
              <a:rPr lang="en-US" sz="3800" dirty="0" err="1">
                <a:solidFill>
                  <a:schemeClr val="bg1"/>
                </a:solidFill>
                <a:latin typeface="Garamond" panose="02020404030301010803" pitchFamily="18" charset="0"/>
              </a:rPr>
              <a:t>Aphek</a:t>
            </a:r>
            <a:r>
              <a:rPr lang="en-US" sz="3800" dirty="0">
                <a:solidFill>
                  <a:schemeClr val="bg1"/>
                </a:solidFill>
                <a:latin typeface="Garamond" panose="02020404030301010803" pitchFamily="18" charset="0"/>
              </a:rPr>
              <a:t>. </a:t>
            </a:r>
          </a:p>
          <a:p>
            <a:pPr marL="581025" indent="-581025">
              <a:lnSpc>
                <a:spcPct val="90000"/>
              </a:lnSpc>
            </a:pPr>
            <a:r>
              <a:rPr lang="en-US" sz="3800" baseline="30000" dirty="0">
                <a:solidFill>
                  <a:schemeClr val="bg1"/>
                </a:solidFill>
                <a:latin typeface="Garamond" panose="02020404030301010803" pitchFamily="18" charset="0"/>
              </a:rPr>
              <a:t>2 	</a:t>
            </a:r>
            <a:r>
              <a:rPr lang="en-US" sz="3800" dirty="0">
                <a:solidFill>
                  <a:schemeClr val="bg1"/>
                </a:solidFill>
                <a:latin typeface="Garamond" panose="02020404030301010803" pitchFamily="18" charset="0"/>
              </a:rPr>
              <a:t>The Philistines attacked and defeated the army of Israel, killing 4,000 men.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36538F25-C187-C81D-BA50-B0D746E00DCC}"/>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255175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F394ED-F98C-FB87-94CD-17F87FE56091}"/>
              </a:ext>
            </a:extLst>
          </p:cNvPr>
          <p:cNvSpPr>
            <a:spLocks noChangeArrowheads="1"/>
          </p:cNvSpPr>
          <p:nvPr/>
        </p:nvSpPr>
        <p:spPr bwMode="auto">
          <a:xfrm>
            <a:off x="5244073" y="164173"/>
            <a:ext cx="6693133" cy="6369977"/>
          </a:xfrm>
          <a:prstGeom prst="rect">
            <a:avLst/>
          </a:prstGeom>
          <a:solidFill>
            <a:srgbClr val="1F497D">
              <a:lumMod val="50000"/>
            </a:srgbClr>
          </a:solidFill>
          <a:ln w="3175">
            <a:solidFill>
              <a:srgbClr val="1F497D">
                <a:lumMod val="60000"/>
                <a:lumOff val="40000"/>
              </a:srgbClr>
            </a:solidFill>
            <a:round/>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a typeface="ＭＳ Ｐゴシック" charset="-128"/>
            </a:endParaRPr>
          </a:p>
        </p:txBody>
      </p:sp>
      <p:sp>
        <p:nvSpPr>
          <p:cNvPr id="3" name="TextBox 2">
            <a:extLst>
              <a:ext uri="{FF2B5EF4-FFF2-40B4-BE49-F238E27FC236}">
                <a16:creationId xmlns:a16="http://schemas.microsoft.com/office/drawing/2014/main" xmlns="" id="{B01F86BD-90DC-774D-E1FD-C4D9E30BD50D}"/>
              </a:ext>
            </a:extLst>
          </p:cNvPr>
          <p:cNvSpPr txBox="1">
            <a:spLocks noChangeArrowheads="1"/>
          </p:cNvSpPr>
          <p:nvPr/>
        </p:nvSpPr>
        <p:spPr bwMode="auto">
          <a:xfrm>
            <a:off x="5257799" y="263966"/>
            <a:ext cx="6679407" cy="5576911"/>
          </a:xfrm>
          <a:prstGeom prst="rect">
            <a:avLst/>
          </a:prstGeom>
          <a:noFill/>
          <a:ln w="38100">
            <a:noFill/>
            <a:miter lim="800000"/>
            <a:headEnd/>
            <a:tailEnd/>
          </a:ln>
        </p:spPr>
        <p:txBody>
          <a:bodyPr wrap="square">
            <a:spAutoFit/>
          </a:bodyPr>
          <a:lstStyle/>
          <a:p>
            <a:pPr marL="22225" marR="0" lvl="3" indent="0" algn="l" defTabSz="914400" rtl="0" eaLnBrk="1" fontAlgn="base" latinLnBrk="0" hangingPunct="1">
              <a:lnSpc>
                <a:spcPct val="90000"/>
              </a:lnSpc>
              <a:spcBef>
                <a:spcPts val="0"/>
              </a:spcBef>
              <a:spcAft>
                <a:spcPts val="600"/>
              </a:spcAft>
              <a:buClrTx/>
              <a:buSzPct val="100000"/>
              <a:buFontTx/>
              <a:buNone/>
              <a:tabLst/>
              <a:defRPr/>
            </a:pPr>
            <a:r>
              <a:rPr kumimoji="0" lang="en-US" sz="3600" b="0" i="0" u="none" strike="noStrike" kern="1200" cap="none" spc="0" normalizeH="0" baseline="0" noProof="0" dirty="0">
                <a:ln>
                  <a:noFill/>
                </a:ln>
                <a:solidFill>
                  <a:prstClr val="white"/>
                </a:solidFill>
                <a:effectLst/>
                <a:uLnTx/>
                <a:uFillTx/>
                <a:latin typeface="Garamond" panose="02020404030301010803" pitchFamily="18" charset="0"/>
                <a:ea typeface="Cambria" panose="02040503050406030204" pitchFamily="18" charset="0"/>
                <a:cs typeface="Calibri Light" panose="020F0302020204030204" pitchFamily="34" charset="0"/>
              </a:rPr>
              <a:t>Numbers 11:10-12, 15: Moses heard the people of every family wailing, each at the entrance to his tent...Moses was troubled. He asked the LORD… “What have I done to displease you that you put the burden of all these people on me? Did I conceive all these people? Did I give them birth? If this is how you are going to treat me, put me to death right now... </a:t>
            </a:r>
          </a:p>
        </p:txBody>
      </p:sp>
    </p:spTree>
    <p:extLst>
      <p:ext uri="{BB962C8B-B14F-4D97-AF65-F5344CB8AC3E}">
        <p14:creationId xmlns:p14="http://schemas.microsoft.com/office/powerpoint/2010/main" val="180120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F394ED-F98C-FB87-94CD-17F87FE56091}"/>
              </a:ext>
            </a:extLst>
          </p:cNvPr>
          <p:cNvSpPr>
            <a:spLocks noChangeArrowheads="1"/>
          </p:cNvSpPr>
          <p:nvPr/>
        </p:nvSpPr>
        <p:spPr bwMode="auto">
          <a:xfrm>
            <a:off x="5244073" y="164173"/>
            <a:ext cx="6693133" cy="6369977"/>
          </a:xfrm>
          <a:prstGeom prst="rect">
            <a:avLst/>
          </a:prstGeom>
          <a:solidFill>
            <a:srgbClr val="1F497D">
              <a:lumMod val="50000"/>
            </a:srgbClr>
          </a:solidFill>
          <a:ln w="3175">
            <a:solidFill>
              <a:srgbClr val="1F497D">
                <a:lumMod val="60000"/>
                <a:lumOff val="40000"/>
              </a:srgbClr>
            </a:solidFill>
            <a:round/>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800" b="0" i="0" u="none" strike="noStrike" kern="0" cap="none" spc="0" normalizeH="0" baseline="0" noProof="0">
              <a:ln>
                <a:noFill/>
              </a:ln>
              <a:solidFill>
                <a:sysClr val="windowText" lastClr="000000"/>
              </a:solidFill>
              <a:effectLst/>
              <a:uLnTx/>
              <a:uFillTx/>
              <a:latin typeface="Calibri"/>
              <a:ea typeface="ＭＳ Ｐゴシック" charset="-128"/>
            </a:endParaRPr>
          </a:p>
        </p:txBody>
      </p:sp>
      <p:sp>
        <p:nvSpPr>
          <p:cNvPr id="3" name="TextBox 2">
            <a:extLst>
              <a:ext uri="{FF2B5EF4-FFF2-40B4-BE49-F238E27FC236}">
                <a16:creationId xmlns:a16="http://schemas.microsoft.com/office/drawing/2014/main" xmlns="" id="{B01F86BD-90DC-774D-E1FD-C4D9E30BD50D}"/>
              </a:ext>
            </a:extLst>
          </p:cNvPr>
          <p:cNvSpPr txBox="1">
            <a:spLocks noChangeArrowheads="1"/>
          </p:cNvSpPr>
          <p:nvPr/>
        </p:nvSpPr>
        <p:spPr bwMode="auto">
          <a:xfrm>
            <a:off x="5257799" y="263966"/>
            <a:ext cx="6679407" cy="5083251"/>
          </a:xfrm>
          <a:prstGeom prst="rect">
            <a:avLst/>
          </a:prstGeom>
          <a:noFill/>
          <a:ln w="38100">
            <a:noFill/>
            <a:miter lim="800000"/>
            <a:headEnd/>
            <a:tailEnd/>
          </a:ln>
        </p:spPr>
        <p:txBody>
          <a:bodyPr wrap="square">
            <a:spAutoFit/>
          </a:bodyPr>
          <a:lstStyle/>
          <a:p>
            <a:pPr marL="22225" marR="0" lvl="3" indent="0" algn="l" defTabSz="914400" rtl="0" eaLnBrk="1" fontAlgn="base" latinLnBrk="0" hangingPunct="1">
              <a:lnSpc>
                <a:spcPct val="90000"/>
              </a:lnSpc>
              <a:spcBef>
                <a:spcPts val="0"/>
              </a:spcBef>
              <a:spcAft>
                <a:spcPts val="600"/>
              </a:spcAft>
              <a:buClrTx/>
              <a:buSzPct val="100000"/>
              <a:buFontTx/>
              <a:buNone/>
              <a:tabLst/>
              <a:defRPr/>
            </a:pPr>
            <a:r>
              <a:rPr kumimoji="0" lang="en-US" sz="3600" b="0" i="0" u="none" strike="noStrike" kern="1200" cap="none" spc="0" normalizeH="0" baseline="0" noProof="0" dirty="0">
                <a:ln>
                  <a:noFill/>
                </a:ln>
                <a:solidFill>
                  <a:prstClr val="white"/>
                </a:solidFill>
                <a:effectLst/>
                <a:uLnTx/>
                <a:uFillTx/>
                <a:latin typeface="Garamond" panose="02020404030301010803" pitchFamily="18" charset="0"/>
                <a:ea typeface="Cambria" panose="02040503050406030204" pitchFamily="18" charset="0"/>
                <a:cs typeface="Calibri Light" panose="020F0302020204030204" pitchFamily="34" charset="0"/>
              </a:rPr>
              <a:t>Numbers 11:18-20: Tell the people... ‘The LORD heard you when you wailed, “If only we had meat to eat! We were better off in Egypt!” Now the LORD will give you meat, and you will eat it. You will not eat it for just one day, or two days, or five, ten or twenty days, but for a whole month—until it comes out of your nostrils and you loathe it.’ </a:t>
            </a:r>
          </a:p>
        </p:txBody>
      </p:sp>
    </p:spTree>
    <p:extLst>
      <p:ext uri="{BB962C8B-B14F-4D97-AF65-F5344CB8AC3E}">
        <p14:creationId xmlns:p14="http://schemas.microsoft.com/office/powerpoint/2010/main" val="139708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81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13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xmlns="" id="{5A4C5283-FB7C-4716-B5C5-2C31CD2B3E5C}"/>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433CF4C-82BA-4A2E-A18F-13D7BA281698}"/>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317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xmlns="" id="{1DB61123-4A8F-4AC6-8B1A-138B80887C5D}"/>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9EA7357C-105A-4DB5-B244-AE974DAF8A57}"/>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32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xmlns="" id="{A96618BF-0491-41A1-82B2-ADF18842D84A}"/>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49CA17EB-9C65-417C-922D-C87236832A69}"/>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41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xmlns="" id="{B3F627E2-6F4D-4182-9D8C-81DC1617ED41}"/>
              </a:ext>
            </a:extLst>
          </p:cNvPr>
          <p:cNvCxnSpPr/>
          <p:nvPr/>
        </p:nvCxnSpPr>
        <p:spPr>
          <a:xfrm>
            <a:off x="3593757" y="442785"/>
            <a:ext cx="533400" cy="22860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xmlns="" id="{9535631A-85C0-437F-9C45-DE8D1BE58C74}"/>
              </a:ext>
            </a:extLst>
          </p:cNvPr>
          <p:cNvCxnSpPr>
            <a:cxnSpLocks/>
          </p:cNvCxnSpPr>
          <p:nvPr/>
        </p:nvCxnSpPr>
        <p:spPr>
          <a:xfrm flipH="1">
            <a:off x="4648200" y="685800"/>
            <a:ext cx="1676401" cy="2133600"/>
          </a:xfrm>
          <a:prstGeom prst="straightConnector1">
            <a:avLst/>
          </a:prstGeom>
          <a:ln w="1270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823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2202783"/>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After the Philistines captured the Ark of God, they took it to the town of Ashdod.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2 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They carried the Ark of God into the temple of Dagon and placed it beside an idol of Dagon.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31527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2202783"/>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After the Philistines captured the Ark of God, they took it to the town of Ashdod.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2 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They carried the Ark of God into the temple of Dagon and placed it beside an idol of Dagon.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6823FE50-72A1-9F9C-6E01-5EE5E0D768F3}"/>
              </a:ext>
            </a:extLst>
          </p:cNvPr>
          <p:cNvSpPr>
            <a:spLocks noChangeArrowheads="1"/>
          </p:cNvSpPr>
          <p:nvPr/>
        </p:nvSpPr>
        <p:spPr bwMode="auto">
          <a:xfrm>
            <a:off x="304800" y="2196672"/>
            <a:ext cx="11663972" cy="4661328"/>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FBF96778-B9D8-639D-11C5-84A9CD5DFFCE}"/>
              </a:ext>
            </a:extLst>
          </p:cNvPr>
          <p:cNvSpPr txBox="1">
            <a:spLocks noChangeArrowheads="1"/>
          </p:cNvSpPr>
          <p:nvPr/>
        </p:nvSpPr>
        <p:spPr bwMode="auto">
          <a:xfrm>
            <a:off x="505904" y="2368892"/>
            <a:ext cx="11462868" cy="4316887"/>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rPr>
              <a:t>►	</a:t>
            </a:r>
            <a:r>
              <a:rPr lang="en-US" sz="3600" dirty="0">
                <a:solidFill>
                  <a:schemeClr val="bg1"/>
                </a:solidFill>
                <a:latin typeface="Garamond" panose="02020404030301010803" pitchFamily="18" charset="0"/>
                <a:cs typeface="Arial" charset="0"/>
              </a:rPr>
              <a:t>Placing the ark in their temple may have involved several motives.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rPr>
              <a:t>►	They took the things in nature and worshipped the spirit that animated them.</a:t>
            </a:r>
          </a:p>
          <a:p>
            <a:pPr marL="1206500" indent="-5873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In their worldview, the question was not which god is real, but which god is functional. </a:t>
            </a:r>
          </a:p>
          <a:p>
            <a:pPr marL="1206500" indent="-5873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The question for most today isn’t what’s true, but what works. </a:t>
            </a:r>
          </a:p>
        </p:txBody>
      </p:sp>
    </p:spTree>
    <p:extLst>
      <p:ext uri="{BB962C8B-B14F-4D97-AF65-F5344CB8AC3E}">
        <p14:creationId xmlns:p14="http://schemas.microsoft.com/office/powerpoint/2010/main" val="29194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3255378"/>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3 	</a:t>
            </a:r>
            <a:r>
              <a:rPr lang="en-US" sz="3800" dirty="0">
                <a:solidFill>
                  <a:schemeClr val="bg1"/>
                </a:solidFill>
                <a:latin typeface="Garamond" panose="02020404030301010803" pitchFamily="18" charset="0"/>
              </a:rPr>
              <a:t>After the battle was over, the troops retreated to their camp, and the elders of Israel asked, “Why did the </a:t>
            </a:r>
            <a:r>
              <a:rPr lang="en-US" sz="3800" cap="small" dirty="0">
                <a:solidFill>
                  <a:schemeClr val="bg1"/>
                </a:solidFill>
                <a:latin typeface="Garamond" panose="02020404030301010803" pitchFamily="18" charset="0"/>
              </a:rPr>
              <a:t>Lord</a:t>
            </a:r>
            <a:r>
              <a:rPr lang="en-US" sz="3800" dirty="0">
                <a:solidFill>
                  <a:schemeClr val="bg1"/>
                </a:solidFill>
                <a:latin typeface="Garamond" panose="02020404030301010803" pitchFamily="18" charset="0"/>
              </a:rPr>
              <a:t> allow us to be defeated by the Philistines?” Then they said, “Let’s bring the Ark of the Covenant of the </a:t>
            </a:r>
            <a:r>
              <a:rPr lang="en-US" sz="3800" cap="small" dirty="0">
                <a:solidFill>
                  <a:schemeClr val="bg1"/>
                </a:solidFill>
                <a:latin typeface="Garamond" panose="02020404030301010803" pitchFamily="18" charset="0"/>
              </a:rPr>
              <a:t>Lord</a:t>
            </a:r>
            <a:r>
              <a:rPr lang="en-US" sz="3800" dirty="0">
                <a:solidFill>
                  <a:schemeClr val="bg1"/>
                </a:solidFill>
                <a:latin typeface="Garamond" panose="02020404030301010803" pitchFamily="18" charset="0"/>
              </a:rPr>
              <a:t> from Shiloh. If we carry it into battle with us, it will save us from our enemies.”</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9F652C2C-9385-022C-B487-267A36CAEB4C}"/>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
        <p:nvSpPr>
          <p:cNvPr id="3" name="Rectangle 2">
            <a:extLst>
              <a:ext uri="{FF2B5EF4-FFF2-40B4-BE49-F238E27FC236}">
                <a16:creationId xmlns:a16="http://schemas.microsoft.com/office/drawing/2014/main" xmlns="" id="{B8A0D109-F62D-E67D-C80B-4F362C6AC5A8}"/>
              </a:ext>
            </a:extLst>
          </p:cNvPr>
          <p:cNvSpPr>
            <a:spLocks noChangeArrowheads="1"/>
          </p:cNvSpPr>
          <p:nvPr/>
        </p:nvSpPr>
        <p:spPr bwMode="auto">
          <a:xfrm>
            <a:off x="762440" y="4594714"/>
            <a:ext cx="10667119" cy="1456834"/>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4" name="TextBox 3">
            <a:extLst>
              <a:ext uri="{FF2B5EF4-FFF2-40B4-BE49-F238E27FC236}">
                <a16:creationId xmlns:a16="http://schemas.microsoft.com/office/drawing/2014/main" xmlns="" id="{F6E51A31-C920-5514-6980-AFC888F9FCF9}"/>
              </a:ext>
            </a:extLst>
          </p:cNvPr>
          <p:cNvSpPr txBox="1">
            <a:spLocks noChangeArrowheads="1"/>
          </p:cNvSpPr>
          <p:nvPr/>
        </p:nvSpPr>
        <p:spPr bwMode="auto">
          <a:xfrm>
            <a:off x="840857" y="4714339"/>
            <a:ext cx="10483202" cy="1205843"/>
          </a:xfrm>
          <a:prstGeom prst="rect">
            <a:avLst/>
          </a:prstGeom>
          <a:noFill/>
          <a:ln w="38100">
            <a:noFill/>
            <a:miter lim="800000"/>
            <a:headEnd/>
            <a:tailEnd/>
          </a:ln>
        </p:spPr>
        <p:txBody>
          <a:bodyPr wrap="square">
            <a:spAutoFit/>
          </a:bodyPr>
          <a:lstStyle/>
          <a:p>
            <a:pPr marL="17463" indent="-17463" algn="ctr">
              <a:lnSpc>
                <a:spcPct val="90000"/>
              </a:lnSpc>
              <a:spcAft>
                <a:spcPts val="600"/>
              </a:spcAft>
              <a:buSzPct val="100000"/>
              <a:defRPr/>
            </a:pPr>
            <a:r>
              <a:rPr lang="en-US" sz="4000" dirty="0">
                <a:solidFill>
                  <a:schemeClr val="bg1"/>
                </a:solidFill>
                <a:latin typeface="Garamond" panose="02020404030301010803" pitchFamily="18" charset="0"/>
                <a:cs typeface="Arial" charset="0"/>
              </a:rPr>
              <a:t>The Ark of the Covenant was not only a symbol of God’s presence, it became symbol of power.</a:t>
            </a:r>
          </a:p>
        </p:txBody>
      </p:sp>
    </p:spTree>
    <p:extLst>
      <p:ext uri="{BB962C8B-B14F-4D97-AF65-F5344CB8AC3E}">
        <p14:creationId xmlns:p14="http://schemas.microsoft.com/office/powerpoint/2010/main" val="187729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4307974"/>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3 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But when the citizens of Ashdod went to see it the next morning, Dagon had fallen with his face to the ground in front of the Ark of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So they took Dagon and put him in his place again.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4 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But the next morning the same thing happened. This time his head and hands had broken off and were lying in the doorway. Only the trunk of his body was left intact.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A2FA33DF-3289-8FE7-9A44-75E861ABB085}"/>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1996731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1676485"/>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6 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Then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 heavy hand struck the people of Ashdod and the nearby villages with a plague of tumors.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965543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1676485"/>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6 	</a:t>
            </a:r>
            <a:r>
              <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Then the </a:t>
            </a:r>
            <a:r>
              <a:rPr lang="en-US" sz="3800" cap="small"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’s heavy hand struck the people of Ashdod and the nearby villages with</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 plague of tumors</a:t>
            </a:r>
            <a:r>
              <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D7C21D9C-03A1-6270-48CB-9DDE2CDBD06A}"/>
              </a:ext>
            </a:extLst>
          </p:cNvPr>
          <p:cNvSpPr>
            <a:spLocks noChangeArrowheads="1"/>
          </p:cNvSpPr>
          <p:nvPr/>
        </p:nvSpPr>
        <p:spPr bwMode="auto">
          <a:xfrm>
            <a:off x="5002304" y="2490631"/>
            <a:ext cx="6615953" cy="1009740"/>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B58B9872-FDCE-AF26-B113-BE8BF290EA05}"/>
              </a:ext>
            </a:extLst>
          </p:cNvPr>
          <p:cNvSpPr txBox="1">
            <a:spLocks noChangeArrowheads="1"/>
          </p:cNvSpPr>
          <p:nvPr/>
        </p:nvSpPr>
        <p:spPr bwMode="auto">
          <a:xfrm>
            <a:off x="5066416" y="2668825"/>
            <a:ext cx="6501885" cy="651845"/>
          </a:xfrm>
          <a:prstGeom prst="rect">
            <a:avLst/>
          </a:prstGeom>
          <a:noFill/>
          <a:ln w="38100">
            <a:noFill/>
            <a:miter lim="800000"/>
            <a:headEnd/>
            <a:tailEnd/>
          </a:ln>
        </p:spPr>
        <p:txBody>
          <a:bodyPr wrap="square">
            <a:spAutoFit/>
          </a:bodyPr>
          <a:lstStyle/>
          <a:p>
            <a:pPr marL="17463" indent="-17463" algn="ctr">
              <a:lnSpc>
                <a:spcPct val="90000"/>
              </a:lnSpc>
              <a:spcAft>
                <a:spcPts val="600"/>
              </a:spcAft>
              <a:buSzPct val="100000"/>
              <a:defRPr/>
            </a:pPr>
            <a:r>
              <a:rPr lang="en-US" sz="4000" dirty="0">
                <a:solidFill>
                  <a:schemeClr val="bg1"/>
                </a:solidFill>
                <a:latin typeface="Garamond" panose="02020404030301010803" pitchFamily="18" charset="0"/>
                <a:cs typeface="Arial" charset="0"/>
              </a:rPr>
              <a:t>“hemorrhoids” (KJV)</a:t>
            </a:r>
          </a:p>
        </p:txBody>
      </p:sp>
    </p:spTree>
    <p:extLst>
      <p:ext uri="{BB962C8B-B14F-4D97-AF65-F5344CB8AC3E}">
        <p14:creationId xmlns:p14="http://schemas.microsoft.com/office/powerpoint/2010/main" val="280437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3781676"/>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7 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When the people realized what was happening, they cried out, “We can’t keep the Ark of the God of Israel here any longer! He is against us! We will all be destroyed along with Dagon, our god.”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8 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So they called together the rulers of the Philistine towns and asked, “What should we do with the Ark of the God of Israel?”</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598148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5360570"/>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8 </a:t>
            </a:r>
            <a:r>
              <a:rPr lang="en-US" sz="3800" baseline="30000" dirty="0">
                <a:solidFill>
                  <a:schemeClr val="bg1"/>
                </a:solidFill>
                <a:latin typeface="Garamond" panose="02020404030301010803" pitchFamily="18" charset="0"/>
                <a:ea typeface="Calibri" panose="020F0502020204030204" pitchFamily="34" charset="0"/>
                <a:cs typeface="Times New Roman" panose="02020603050405020304" pitchFamily="18" charset="0"/>
              </a:rPr>
              <a:t>	</a:t>
            </a:r>
            <a:r>
              <a:rPr lang="en-US" sz="3800" dirty="0">
                <a:solidFill>
                  <a:schemeClr val="bg1"/>
                </a:solidFill>
                <a:latin typeface="Garamond" panose="02020404030301010803" pitchFamily="18" charset="0"/>
                <a:ea typeface="Calibri" panose="020F0502020204030204" pitchFamily="34" charset="0"/>
                <a:cs typeface="Times New Roman" panose="02020603050405020304" pitchFamily="18" charset="0"/>
              </a:rPr>
              <a:t>T</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he rulers discussed it and replied, “Move it to the town of Gath.” So they moved the Ark of the God of Israel to Gath.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9 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But when the Ark arrived at Gath,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 heavy hand fell on its men, young and old; he struck them with a plague of tumors, and there was a great panic. </a:t>
            </a:r>
            <a:endParaRPr lang="en-US" sz="3800" dirty="0">
              <a:solidFill>
                <a:schemeClr val="bg1"/>
              </a:solidFill>
              <a:effectLst/>
              <a:latin typeface="Garamond" panose="02020404030301010803" pitchFamily="18" charset="0"/>
              <a:ea typeface="Calibri" panose="020F0502020204030204" pitchFamily="34" charset="0"/>
              <a:cs typeface="Times New Roman (Body CS)"/>
            </a:endParaRPr>
          </a:p>
          <a:p>
            <a:pPr marL="584200" indent="-584200">
              <a:lnSpc>
                <a:spcPct val="90000"/>
              </a:lnSpc>
            </a:pPr>
            <a:r>
              <a:rPr lang="en-US" sz="3800" baseline="30000" dirty="0">
                <a:solidFill>
                  <a:schemeClr val="bg1"/>
                </a:solidFill>
                <a:effectLst/>
                <a:latin typeface="Garamond" panose="02020404030301010803" pitchFamily="18" charset="0"/>
                <a:ea typeface="Calibri" panose="020F0502020204030204" pitchFamily="34" charset="0"/>
              </a:rPr>
              <a:t>10 	</a:t>
            </a:r>
            <a:r>
              <a:rPr lang="en-US" sz="3800" dirty="0">
                <a:solidFill>
                  <a:schemeClr val="bg1"/>
                </a:solidFill>
                <a:effectLst/>
                <a:latin typeface="Garamond" panose="02020404030301010803" pitchFamily="18" charset="0"/>
                <a:ea typeface="Calibri" panose="020F0502020204030204" pitchFamily="34" charset="0"/>
              </a:rPr>
              <a:t>So they sent the Ark of God to the town of </a:t>
            </a:r>
            <a:r>
              <a:rPr lang="en-US" sz="3800" dirty="0" err="1">
                <a:solidFill>
                  <a:schemeClr val="bg1"/>
                </a:solidFill>
                <a:effectLst/>
                <a:latin typeface="Garamond" panose="02020404030301010803" pitchFamily="18" charset="0"/>
                <a:ea typeface="Calibri" panose="020F0502020204030204" pitchFamily="34" charset="0"/>
              </a:rPr>
              <a:t>Ekron</a:t>
            </a:r>
            <a:r>
              <a:rPr lang="en-US" sz="3800" dirty="0">
                <a:solidFill>
                  <a:schemeClr val="bg1"/>
                </a:solidFill>
                <a:effectLst/>
                <a:latin typeface="Garamond" panose="02020404030301010803" pitchFamily="18" charset="0"/>
                <a:ea typeface="Calibri" panose="020F0502020204030204" pitchFamily="34" charset="0"/>
              </a:rPr>
              <a:t>, but when the people of </a:t>
            </a:r>
            <a:r>
              <a:rPr lang="en-US" sz="3800" dirty="0" err="1">
                <a:solidFill>
                  <a:schemeClr val="bg1"/>
                </a:solidFill>
                <a:effectLst/>
                <a:latin typeface="Garamond" panose="02020404030301010803" pitchFamily="18" charset="0"/>
                <a:ea typeface="Calibri" panose="020F0502020204030204" pitchFamily="34" charset="0"/>
              </a:rPr>
              <a:t>Ekron</a:t>
            </a:r>
            <a:r>
              <a:rPr lang="en-US" sz="3800" dirty="0">
                <a:solidFill>
                  <a:schemeClr val="bg1"/>
                </a:solidFill>
                <a:effectLst/>
                <a:latin typeface="Garamond" panose="02020404030301010803" pitchFamily="18" charset="0"/>
                <a:ea typeface="Calibri" panose="020F0502020204030204" pitchFamily="34" charset="0"/>
              </a:rPr>
              <a:t> saw it coming they cried out, “They are bringing the Ark of the God of Israel here to kill us, too!”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996B4574-4D82-94D2-5F88-F56F2BD4AAF2}"/>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2458698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2729080"/>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rPr>
              <a:t>11 	</a:t>
            </a:r>
            <a:r>
              <a:rPr lang="en-US" sz="3800" dirty="0">
                <a:solidFill>
                  <a:schemeClr val="bg1"/>
                </a:solidFill>
                <a:effectLst/>
                <a:latin typeface="Garamond" panose="02020404030301010803" pitchFamily="18" charset="0"/>
                <a:ea typeface="Calibri" panose="020F0502020204030204" pitchFamily="34" charset="0"/>
              </a:rPr>
              <a:t>The people summoned the Philistine rulers again and begged them, “Please send the Ark of the God of Israel back to its own country, or it will kill us all.”</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rPr>
              <a:t>12	</a:t>
            </a:r>
            <a:r>
              <a:rPr lang="en-US" sz="3800" dirty="0">
                <a:solidFill>
                  <a:schemeClr val="bg1"/>
                </a:solidFill>
                <a:effectLst/>
                <a:latin typeface="Garamond" panose="02020404030301010803" pitchFamily="18" charset="0"/>
                <a:ea typeface="Calibri" panose="020F0502020204030204" pitchFamily="34" charset="0"/>
              </a:rPr>
              <a:t>Those who didn’t die were afflicted with tumors; and the cry from the town rose to heaven.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5</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672842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4834272"/>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 Ark of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remained in Philistine territory seven months in all.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2 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Then the Philistines called in their priests and diviners and asked them, “What should we do about the Ark of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Tell us how to return it to its own country.” </a:t>
            </a:r>
            <a:endParaRPr lang="en-US" sz="3800" dirty="0">
              <a:solidFill>
                <a:schemeClr val="bg1"/>
              </a:solidFill>
              <a:effectLst/>
              <a:latin typeface="Garamond" panose="02020404030301010803" pitchFamily="18" charset="0"/>
              <a:ea typeface="Calibri" panose="020F0502020204030204" pitchFamily="34" charset="0"/>
              <a:cs typeface="Times New Roman (Body CS)"/>
            </a:endParaRP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3 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“Send the Ark of the God of Israel back with a gift,” they were told. “Send a guilt offering so the plague will stop. Then, if you are healed, you will know it was his hand that caused the plague.”</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38782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4307974"/>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4 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“What sort of guilt offering should we send?” they asked. </a:t>
            </a:r>
            <a:endParaRPr lang="en-US" sz="3800" dirty="0">
              <a:solidFill>
                <a:schemeClr val="bg1"/>
              </a:solidFill>
              <a:effectLst/>
              <a:latin typeface="Garamond" panose="02020404030301010803" pitchFamily="18" charset="0"/>
              <a:ea typeface="Calibri" panose="020F0502020204030204" pitchFamily="34" charset="0"/>
              <a:cs typeface="Times New Roman (Body CS)"/>
            </a:endParaRPr>
          </a:p>
          <a:p>
            <a:pPr marL="584200" marR="0" indent="-584200">
              <a:lnSpc>
                <a:spcPct val="90000"/>
              </a:lnSpc>
              <a:spcBef>
                <a:spcPts val="0"/>
              </a:spcBef>
              <a:spcAft>
                <a:spcPts val="0"/>
              </a:spcAft>
            </a:pP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And they were told, “Since the plague has struck both you and your five rulers, make five gold tumors and five gold rats, just like those that have ravaged your land.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5 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Make these things to show honor to the God of Israel. Perhaps then he will stop afflicting you, your gods, and your land.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4236148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4307974"/>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4 	</a:t>
            </a:r>
            <a:r>
              <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“What sort of guilt offering should we send?” they asked. </a:t>
            </a:r>
            <a:endPar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Body CS)"/>
            </a:endParaRPr>
          </a:p>
          <a:p>
            <a:pPr marL="584200" marR="0" indent="-584200">
              <a:lnSpc>
                <a:spcPct val="90000"/>
              </a:lnSpc>
              <a:spcBef>
                <a:spcPts val="0"/>
              </a:spcBef>
              <a:spcAft>
                <a:spcPts val="0"/>
              </a:spcAft>
            </a:pPr>
            <a:r>
              <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	And they were told, “Since the plague has struck both you and your five rulers, make five</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gold tumors </a:t>
            </a:r>
            <a:r>
              <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and five gold rats, just like those that have ravaged your land. </a:t>
            </a:r>
          </a:p>
          <a:p>
            <a:pPr marL="584200" marR="0" indent="-584200">
              <a:lnSpc>
                <a:spcPct val="90000"/>
              </a:lnSpc>
              <a:spcBef>
                <a:spcPts val="0"/>
              </a:spcBef>
              <a:spcAft>
                <a:spcPts val="0"/>
              </a:spcAft>
            </a:pPr>
            <a:r>
              <a:rPr lang="en-US" sz="3800" baseline="300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5 	</a:t>
            </a:r>
            <a:r>
              <a:rPr lang="en-US" sz="3800" dirty="0">
                <a:solidFill>
                  <a:schemeClr val="tx1">
                    <a:lumMod val="50000"/>
                    <a:lumOff val="50000"/>
                  </a:schemeClr>
                </a:solidFill>
                <a:effectLst/>
                <a:latin typeface="Garamond" panose="02020404030301010803" pitchFamily="18" charset="0"/>
                <a:ea typeface="Calibri" panose="020F0502020204030204" pitchFamily="34" charset="0"/>
                <a:cs typeface="Times New Roman" panose="02020603050405020304" pitchFamily="18" charset="0"/>
              </a:rPr>
              <a:t>Make these things to show honor to the God of Israel. Perhaps then he will stop afflicting you, your gods, and your land. </a:t>
            </a:r>
            <a:endParaRPr lang="en-US" sz="3800" dirty="0">
              <a:solidFill>
                <a:schemeClr val="tx1">
                  <a:lumMod val="50000"/>
                  <a:lumOff val="50000"/>
                </a:schemeClr>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509268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4307974"/>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7 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“Now build a new cart, and find two cows that have just given birth to calves. Make sure the cows have never been yoked to a cart. Hitch the cows to the cart, but shut their calves away from them in a pen.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8 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Put the Ark of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on the cart, and beside it place a chest containing the gold rats and gold tumors you are sending as a guilt offering. Then let the cows go wherever they want.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440745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4834272"/>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3 	</a:t>
            </a:r>
            <a:r>
              <a:rPr lang="en-US" sz="3800" dirty="0">
                <a:solidFill>
                  <a:schemeClr val="bg1"/>
                </a:solidFill>
                <a:latin typeface="Garamond" panose="02020404030301010803" pitchFamily="18" charset="0"/>
              </a:rPr>
              <a:t>After the battle was over, the troops retreated to their camp, and the elders of Israel asked, “Why did the </a:t>
            </a:r>
            <a:r>
              <a:rPr lang="en-US" sz="3800" cap="small" dirty="0">
                <a:solidFill>
                  <a:schemeClr val="bg1"/>
                </a:solidFill>
                <a:latin typeface="Garamond" panose="02020404030301010803" pitchFamily="18" charset="0"/>
              </a:rPr>
              <a:t>Lord</a:t>
            </a:r>
            <a:r>
              <a:rPr lang="en-US" sz="3800" dirty="0">
                <a:solidFill>
                  <a:schemeClr val="bg1"/>
                </a:solidFill>
                <a:latin typeface="Garamond" panose="02020404030301010803" pitchFamily="18" charset="0"/>
              </a:rPr>
              <a:t> allow us to be defeated by the Philistines?” Then they said, “Let’s bring the Ark of the Covenant of the </a:t>
            </a:r>
            <a:r>
              <a:rPr lang="en-US" sz="3800" cap="small" dirty="0">
                <a:solidFill>
                  <a:schemeClr val="bg1"/>
                </a:solidFill>
                <a:latin typeface="Garamond" panose="02020404030301010803" pitchFamily="18" charset="0"/>
              </a:rPr>
              <a:t>Lord</a:t>
            </a:r>
            <a:r>
              <a:rPr lang="en-US" sz="3800" dirty="0">
                <a:solidFill>
                  <a:schemeClr val="bg1"/>
                </a:solidFill>
                <a:latin typeface="Garamond" panose="02020404030301010803" pitchFamily="18" charset="0"/>
              </a:rPr>
              <a:t> from Shiloh. If we carry it into battle with us, it will save us from our enemies.” </a:t>
            </a:r>
          </a:p>
          <a:p>
            <a:pPr marL="581025" indent="-581025">
              <a:lnSpc>
                <a:spcPct val="90000"/>
              </a:lnSpc>
            </a:pPr>
            <a:r>
              <a:rPr lang="en-US" sz="3800" baseline="30000" dirty="0">
                <a:solidFill>
                  <a:schemeClr val="bg1"/>
                </a:solidFill>
                <a:latin typeface="Garamond" panose="02020404030301010803" pitchFamily="18" charset="0"/>
              </a:rPr>
              <a:t>4 	</a:t>
            </a:r>
            <a:r>
              <a:rPr lang="en-US" sz="3800" dirty="0">
                <a:solidFill>
                  <a:schemeClr val="bg1"/>
                </a:solidFill>
                <a:latin typeface="Garamond" panose="02020404030301010803" pitchFamily="18" charset="0"/>
              </a:rPr>
              <a:t>So they sent men to Shiloh to bring the Ark of the Covenant…Hophni and Phinehas, the sons of Eli, were also there.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C099D3BF-5775-C9AE-9DD5-32A66DA53ECC}"/>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2294754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2202783"/>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9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If they cross the border of our land and go to Beth-</a:t>
            </a:r>
            <a:r>
              <a:rPr lang="en-US" sz="3800"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shemesh</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we will know it was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who brought this great disaster upon us. If they don’t, we will know…it came simply by chance.”</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99E9F27A-ACC8-84A3-A571-E5C2E6A555E1}"/>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1626981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4307974"/>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10 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So these instructions were carried out. </a:t>
            </a: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12 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And sure enough, without veering off in other directions, the cows went straight along the road toward Beth-</a:t>
            </a:r>
            <a:r>
              <a:rPr lang="en-US" sz="3800"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shemesh</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lowing as they went. The Philistine rulers followed them. </a:t>
            </a:r>
            <a:endParaRPr lang="en-US" sz="3800" dirty="0">
              <a:solidFill>
                <a:schemeClr val="bg1"/>
              </a:solidFill>
              <a:effectLst/>
              <a:latin typeface="Garamond" panose="02020404030301010803" pitchFamily="18" charset="0"/>
              <a:ea typeface="Calibri" panose="020F0502020204030204" pitchFamily="34" charset="0"/>
              <a:cs typeface="Times New Roman (Body CS)"/>
            </a:endParaRP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13 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 people of Beth-</a:t>
            </a:r>
            <a:r>
              <a:rPr lang="en-US" sz="3800"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shemesh</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were harvesting wheat in the valley, and when they saw the Ark, they were overjoyed!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938271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5360570"/>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14 </a:t>
            </a:r>
            <a:r>
              <a:rPr lang="en-US" sz="3800" baseline="30000" dirty="0">
                <a:solidFill>
                  <a:schemeClr val="bg1"/>
                </a:solidFill>
                <a:latin typeface="Garamond" panose="02020404030301010803" pitchFamily="18" charset="0"/>
                <a:ea typeface="Calibri" panose="020F0502020204030204" pitchFamily="34" charset="0"/>
                <a:cs typeface="Times New Roman" panose="02020603050405020304" pitchFamily="18" charset="0"/>
              </a:rPr>
              <a:t>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So the people broke up the wood of the cart for a fire and killed the cows and sacrificed them to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as a burnt offering.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15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Several men of the tribe of Levi lifted the Ark of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and the chest containing the gold rats and gold tumors from the cart and placed them on the large rock. Many sacrifices and burnt offerings were offered to the </a:t>
            </a:r>
            <a:r>
              <a:rPr lang="en-US" sz="3800" cap="small"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Lord</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that day by the people. </a:t>
            </a:r>
          </a:p>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16 	</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 five Philistine rulers watched all this and then returned to </a:t>
            </a:r>
            <a:r>
              <a:rPr lang="en-US" sz="3800"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Ekron</a:t>
            </a:r>
            <a:r>
              <a:rPr lang="en-US" sz="3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that same day.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67506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3255378"/>
          </a:xfrm>
          <a:prstGeom prst="rect">
            <a:avLst/>
          </a:prstGeom>
          <a:noFill/>
          <a:ln w="9525">
            <a:noFill/>
            <a:miter lim="800000"/>
            <a:headEnd/>
            <a:tailEnd/>
          </a:ln>
        </p:spPr>
        <p:txBody>
          <a:bodyPr wrap="square">
            <a:spAutoFit/>
          </a:bodyPr>
          <a:lstStyle/>
          <a:p>
            <a:pPr marL="584200" indent="-584200">
              <a:lnSpc>
                <a:spcPct val="90000"/>
              </a:lnSpc>
            </a:pPr>
            <a:r>
              <a:rPr lang="en-US" sz="3800" baseline="30000" dirty="0">
                <a:solidFill>
                  <a:schemeClr val="bg1"/>
                </a:solidFill>
                <a:effectLst/>
                <a:latin typeface="Garamond" panose="02020404030301010803" pitchFamily="18" charset="0"/>
                <a:ea typeface="Calibri" panose="020F0502020204030204" pitchFamily="34" charset="0"/>
              </a:rPr>
              <a:t>19 </a:t>
            </a:r>
            <a:r>
              <a:rPr lang="en-US" sz="3800" dirty="0">
                <a:solidFill>
                  <a:schemeClr val="bg1"/>
                </a:solidFill>
                <a:effectLst/>
                <a:latin typeface="Garamond" panose="02020404030301010803" pitchFamily="18" charset="0"/>
                <a:ea typeface="Calibri" panose="020F0502020204030204" pitchFamily="34" charset="0"/>
              </a:rPr>
              <a:t>But the </a:t>
            </a:r>
            <a:r>
              <a:rPr lang="en-US" sz="3800" cap="small" dirty="0">
                <a:solidFill>
                  <a:schemeClr val="bg1"/>
                </a:solidFill>
                <a:effectLst/>
                <a:latin typeface="Garamond" panose="02020404030301010803" pitchFamily="18" charset="0"/>
                <a:ea typeface="Calibri" panose="020F0502020204030204" pitchFamily="34" charset="0"/>
              </a:rPr>
              <a:t>Lord</a:t>
            </a:r>
            <a:r>
              <a:rPr lang="en-US" sz="3800" dirty="0">
                <a:solidFill>
                  <a:schemeClr val="bg1"/>
                </a:solidFill>
                <a:effectLst/>
                <a:latin typeface="Garamond" panose="02020404030301010803" pitchFamily="18" charset="0"/>
                <a:ea typeface="Calibri" panose="020F0502020204030204" pitchFamily="34" charset="0"/>
              </a:rPr>
              <a:t> killed seventy men from Beth-</a:t>
            </a:r>
            <a:r>
              <a:rPr lang="en-US" sz="3800" dirty="0" err="1">
                <a:solidFill>
                  <a:schemeClr val="bg1"/>
                </a:solidFill>
                <a:effectLst/>
                <a:latin typeface="Garamond" panose="02020404030301010803" pitchFamily="18" charset="0"/>
                <a:ea typeface="Calibri" panose="020F0502020204030204" pitchFamily="34" charset="0"/>
              </a:rPr>
              <a:t>shemesh</a:t>
            </a:r>
            <a:r>
              <a:rPr lang="en-US" sz="3800" dirty="0">
                <a:solidFill>
                  <a:schemeClr val="bg1"/>
                </a:solidFill>
                <a:effectLst/>
                <a:latin typeface="Garamond" panose="02020404030301010803" pitchFamily="18" charset="0"/>
                <a:ea typeface="Calibri" panose="020F0502020204030204" pitchFamily="34" charset="0"/>
              </a:rPr>
              <a:t> because they looked into the Ark of the </a:t>
            </a:r>
            <a:r>
              <a:rPr lang="en-US" sz="3800" cap="small" dirty="0">
                <a:solidFill>
                  <a:schemeClr val="bg1"/>
                </a:solidFill>
                <a:effectLst/>
                <a:latin typeface="Garamond" panose="02020404030301010803" pitchFamily="18" charset="0"/>
                <a:ea typeface="Calibri" panose="020F0502020204030204" pitchFamily="34" charset="0"/>
              </a:rPr>
              <a:t>Lord</a:t>
            </a:r>
            <a:r>
              <a:rPr lang="en-US" sz="3800" dirty="0">
                <a:solidFill>
                  <a:schemeClr val="bg1"/>
                </a:solidFill>
                <a:effectLst/>
                <a:latin typeface="Garamond" panose="02020404030301010803" pitchFamily="18" charset="0"/>
                <a:ea typeface="Calibri" panose="020F0502020204030204" pitchFamily="34" charset="0"/>
              </a:rPr>
              <a:t>. And the people mourned greatly because of what the </a:t>
            </a:r>
            <a:r>
              <a:rPr lang="en-US" sz="3800" cap="small" dirty="0">
                <a:solidFill>
                  <a:schemeClr val="bg1"/>
                </a:solidFill>
                <a:effectLst/>
                <a:latin typeface="Garamond" panose="02020404030301010803" pitchFamily="18" charset="0"/>
                <a:ea typeface="Calibri" panose="020F0502020204030204" pitchFamily="34" charset="0"/>
              </a:rPr>
              <a:t>Lord</a:t>
            </a:r>
            <a:r>
              <a:rPr lang="en-US" sz="3800" dirty="0">
                <a:solidFill>
                  <a:schemeClr val="bg1"/>
                </a:solidFill>
                <a:effectLst/>
                <a:latin typeface="Garamond" panose="02020404030301010803" pitchFamily="18" charset="0"/>
                <a:ea typeface="Calibri" panose="020F0502020204030204" pitchFamily="34" charset="0"/>
              </a:rPr>
              <a:t> had done. </a:t>
            </a:r>
          </a:p>
          <a:p>
            <a:pPr marL="584200" indent="-584200">
              <a:lnSpc>
                <a:spcPct val="90000"/>
              </a:lnSpc>
            </a:pPr>
            <a:r>
              <a:rPr lang="en-US" sz="3800" baseline="30000" dirty="0">
                <a:solidFill>
                  <a:schemeClr val="bg1"/>
                </a:solidFill>
                <a:effectLst/>
                <a:latin typeface="Garamond" panose="02020404030301010803" pitchFamily="18" charset="0"/>
                <a:ea typeface="Calibri" panose="020F0502020204030204" pitchFamily="34" charset="0"/>
              </a:rPr>
              <a:t>20 	</a:t>
            </a:r>
            <a:r>
              <a:rPr lang="en-US" sz="3800" dirty="0">
                <a:solidFill>
                  <a:schemeClr val="bg1"/>
                </a:solidFill>
                <a:effectLst/>
                <a:latin typeface="Garamond" panose="02020404030301010803" pitchFamily="18" charset="0"/>
                <a:ea typeface="Calibri" panose="020F0502020204030204" pitchFamily="34" charset="0"/>
              </a:rPr>
              <a:t>“Who is able to stand in the presence of the </a:t>
            </a:r>
            <a:r>
              <a:rPr lang="en-US" sz="3800" cap="small" dirty="0">
                <a:solidFill>
                  <a:schemeClr val="bg1"/>
                </a:solidFill>
                <a:effectLst/>
                <a:latin typeface="Garamond" panose="02020404030301010803" pitchFamily="18" charset="0"/>
                <a:ea typeface="Calibri" panose="020F0502020204030204" pitchFamily="34" charset="0"/>
              </a:rPr>
              <a:t>Lord</a:t>
            </a:r>
            <a:r>
              <a:rPr lang="en-US" sz="3800" dirty="0">
                <a:solidFill>
                  <a:schemeClr val="bg1"/>
                </a:solidFill>
                <a:effectLst/>
                <a:latin typeface="Garamond" panose="02020404030301010803" pitchFamily="18" charset="0"/>
                <a:ea typeface="Calibri" panose="020F0502020204030204" pitchFamily="34" charset="0"/>
              </a:rPr>
              <a:t>, this holy God?” they cried out.</a:t>
            </a:r>
            <a:r>
              <a:rPr lang="en-US" sz="3800" dirty="0">
                <a:solidFill>
                  <a:schemeClr val="bg1"/>
                </a:solidFill>
                <a:effectLst/>
                <a:latin typeface="Garamond" panose="02020404030301010803" pitchFamily="18" charset="0"/>
              </a:rPr>
              <a:t> </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6</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4" name="TextBox 3">
            <a:extLst>
              <a:ext uri="{FF2B5EF4-FFF2-40B4-BE49-F238E27FC236}">
                <a16:creationId xmlns:a16="http://schemas.microsoft.com/office/drawing/2014/main" xmlns="" id="{66D41019-C21B-03D2-F043-ECB41D2018F1}"/>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28845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1216640" cy="1150187"/>
          </a:xfrm>
          <a:prstGeom prst="rect">
            <a:avLst/>
          </a:prstGeom>
          <a:noFill/>
          <a:ln w="9525">
            <a:noFill/>
            <a:miter lim="800000"/>
            <a:headEnd/>
            <a:tailEnd/>
          </a:ln>
        </p:spPr>
        <p:txBody>
          <a:bodyPr wrap="square">
            <a:spAutoFit/>
          </a:bodyPr>
          <a:lstStyle/>
          <a:p>
            <a:pPr marL="584200" marR="0" indent="-584200">
              <a:lnSpc>
                <a:spcPct val="90000"/>
              </a:lnSpc>
              <a:spcBef>
                <a:spcPts val="0"/>
              </a:spcBef>
              <a:spcAft>
                <a:spcPts val="0"/>
              </a:spcAft>
            </a:pPr>
            <a:r>
              <a:rPr lang="en-US" sz="3800" baseline="30000" dirty="0">
                <a:solidFill>
                  <a:schemeClr val="bg1"/>
                </a:solidFill>
                <a:effectLst/>
                <a:latin typeface="Garamond" panose="02020404030301010803" pitchFamily="18" charset="0"/>
                <a:ea typeface="Calibri" panose="020F0502020204030204" pitchFamily="34" charset="0"/>
                <a:cs typeface="Times New Roman (Body CS)"/>
              </a:rPr>
              <a:t>2 </a:t>
            </a:r>
            <a:r>
              <a:rPr lang="en-US" sz="3800" dirty="0">
                <a:solidFill>
                  <a:schemeClr val="bg1"/>
                </a:solidFill>
                <a:effectLst/>
                <a:latin typeface="Garamond" panose="02020404030301010803" pitchFamily="18" charset="0"/>
                <a:ea typeface="Calibri" panose="020F0502020204030204" pitchFamily="34" charset="0"/>
                <a:cs typeface="Times New Roman (Body CS)"/>
              </a:rPr>
              <a:t> 	During that time all Israel mourned because it seemed the </a:t>
            </a:r>
            <a:r>
              <a:rPr lang="en-US" sz="3800" cap="small" dirty="0">
                <a:solidFill>
                  <a:schemeClr val="bg1"/>
                </a:solidFill>
                <a:effectLst/>
                <a:latin typeface="Garamond" panose="02020404030301010803" pitchFamily="18" charset="0"/>
                <a:ea typeface="Calibri" panose="020F0502020204030204" pitchFamily="34" charset="0"/>
                <a:cs typeface="Times New Roman (Body CS)"/>
              </a:rPr>
              <a:t>Lord</a:t>
            </a:r>
            <a:r>
              <a:rPr lang="en-US" sz="3800" dirty="0">
                <a:solidFill>
                  <a:schemeClr val="bg1"/>
                </a:solidFill>
                <a:effectLst/>
                <a:latin typeface="Garamond" panose="02020404030301010803" pitchFamily="18" charset="0"/>
                <a:ea typeface="Calibri" panose="020F0502020204030204" pitchFamily="34" charset="0"/>
                <a:cs typeface="Times New Roman (Body CS)"/>
              </a:rPr>
              <a:t> had abandoned them.</a:t>
            </a:r>
            <a:endParaRPr lang="en-US" sz="3800" dirty="0">
              <a:solidFill>
                <a:schemeClr val="bg1"/>
              </a:solidFill>
              <a:latin typeface="Garamond" panose="02020404030301010803" pitchFamily="18" charset="0"/>
            </a:endParaRP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7</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370402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150187"/>
          </a:xfrm>
          <a:prstGeom prst="rect">
            <a:avLst/>
          </a:prstGeom>
          <a:noFill/>
          <a:ln w="9525">
            <a:noFill/>
            <a:miter lim="800000"/>
            <a:headEnd/>
            <a:tailEnd/>
          </a:ln>
        </p:spPr>
        <p:txBody>
          <a:bodyPr wrap="square">
            <a:spAutoFit/>
          </a:bodyPr>
          <a:lstStyle/>
          <a:p>
            <a:pPr marL="581025" indent="-581025">
              <a:lnSpc>
                <a:spcPct val="90000"/>
              </a:lnSpc>
            </a:pPr>
            <a:r>
              <a:rPr lang="en-US" sz="3800" dirty="0">
                <a:solidFill>
                  <a:schemeClr val="bg1"/>
                </a:solidFill>
                <a:latin typeface="Garamond" panose="02020404030301010803" pitchFamily="18" charset="0"/>
              </a:rPr>
              <a:t>►	The presence of God is never connected to anything permanently visible or tangible.</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Drawing near to God</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BC7635B8-FC17-623B-6C86-79D81ED8E0B4}"/>
              </a:ext>
            </a:extLst>
          </p:cNvPr>
          <p:cNvSpPr>
            <a:spLocks noChangeArrowheads="1"/>
          </p:cNvSpPr>
          <p:nvPr/>
        </p:nvSpPr>
        <p:spPr bwMode="auto">
          <a:xfrm>
            <a:off x="762440" y="2542394"/>
            <a:ext cx="10667119" cy="2618886"/>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BFB60227-4000-799D-F236-10659380D383}"/>
              </a:ext>
            </a:extLst>
          </p:cNvPr>
          <p:cNvSpPr txBox="1">
            <a:spLocks noChangeArrowheads="1"/>
          </p:cNvSpPr>
          <p:nvPr/>
        </p:nvSpPr>
        <p:spPr bwMode="auto">
          <a:xfrm>
            <a:off x="840857" y="2662019"/>
            <a:ext cx="10483202" cy="2313839"/>
          </a:xfrm>
          <a:prstGeom prst="rect">
            <a:avLst/>
          </a:prstGeom>
          <a:noFill/>
          <a:ln w="38100">
            <a:noFill/>
            <a:miter lim="800000"/>
            <a:headEnd/>
            <a:tailEnd/>
          </a:ln>
        </p:spPr>
        <p:txBody>
          <a:bodyPr wrap="square">
            <a:spAutoFit/>
          </a:bodyPr>
          <a:lstStyle/>
          <a:p>
            <a:pPr marL="17463" indent="-17463">
              <a:lnSpc>
                <a:spcPct val="90000"/>
              </a:lnSpc>
              <a:spcAft>
                <a:spcPts val="600"/>
              </a:spcAft>
              <a:buSzPct val="100000"/>
              <a:defRPr/>
            </a:pPr>
            <a:r>
              <a:rPr lang="en-US" sz="4000" dirty="0">
                <a:solidFill>
                  <a:schemeClr val="bg1"/>
                </a:solidFill>
                <a:latin typeface="Garamond" panose="02020404030301010803" pitchFamily="18" charset="0"/>
                <a:cs typeface="Arial" charset="0"/>
              </a:rPr>
              <a:t>John 4:23: Yet a time is coming and has now come when the true worshipers will worship the Father in the Spirit and in truth, for they are the kind of worshipers the Father seeks.</a:t>
            </a:r>
          </a:p>
        </p:txBody>
      </p:sp>
    </p:spTree>
    <p:extLst>
      <p:ext uri="{BB962C8B-B14F-4D97-AF65-F5344CB8AC3E}">
        <p14:creationId xmlns:p14="http://schemas.microsoft.com/office/powerpoint/2010/main" val="4538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2202783"/>
          </a:xfrm>
          <a:prstGeom prst="rect">
            <a:avLst/>
          </a:prstGeom>
          <a:noFill/>
          <a:ln w="9525">
            <a:noFill/>
            <a:miter lim="800000"/>
            <a:headEnd/>
            <a:tailEnd/>
          </a:ln>
        </p:spPr>
        <p:txBody>
          <a:bodyPr wrap="square">
            <a:spAutoFit/>
          </a:bodyPr>
          <a:lstStyle/>
          <a:p>
            <a:pPr marL="581025" indent="-581025">
              <a:lnSpc>
                <a:spcPct val="90000"/>
              </a:lnSpc>
            </a:pPr>
            <a:r>
              <a:rPr lang="en-US" sz="3800" dirty="0">
                <a:solidFill>
                  <a:schemeClr val="bg1"/>
                </a:solidFill>
                <a:latin typeface="Garamond" panose="02020404030301010803" pitchFamily="18" charset="0"/>
              </a:rPr>
              <a:t>►	The presence of God is never connected to anything permanently visible or tangible.</a:t>
            </a:r>
          </a:p>
          <a:p>
            <a:pPr marL="581025" indent="-581025">
              <a:lnSpc>
                <a:spcPct val="90000"/>
              </a:lnSpc>
            </a:pPr>
            <a:r>
              <a:rPr lang="en-US" sz="3800" dirty="0">
                <a:solidFill>
                  <a:schemeClr val="bg1"/>
                </a:solidFill>
                <a:latin typeface="Garamond" panose="02020404030301010803" pitchFamily="18" charset="0"/>
              </a:rPr>
              <a:t>►	No mistake is older and more attractive than the desire to control or manipulate God.</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Drawing near to God</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C23D2947-C771-B763-432E-3CA8D56CD0DE}"/>
              </a:ext>
            </a:extLst>
          </p:cNvPr>
          <p:cNvSpPr>
            <a:spLocks noChangeArrowheads="1"/>
          </p:cNvSpPr>
          <p:nvPr/>
        </p:nvSpPr>
        <p:spPr bwMode="auto">
          <a:xfrm>
            <a:off x="762440" y="3599033"/>
            <a:ext cx="10667119" cy="2043775"/>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48F9BA72-C71F-8B6E-02BF-B625E2804F56}"/>
              </a:ext>
            </a:extLst>
          </p:cNvPr>
          <p:cNvSpPr txBox="1">
            <a:spLocks noChangeArrowheads="1"/>
          </p:cNvSpPr>
          <p:nvPr/>
        </p:nvSpPr>
        <p:spPr bwMode="auto">
          <a:xfrm>
            <a:off x="840857" y="3718659"/>
            <a:ext cx="10483202" cy="1759841"/>
          </a:xfrm>
          <a:prstGeom prst="rect">
            <a:avLst/>
          </a:prstGeom>
          <a:noFill/>
          <a:ln w="38100">
            <a:noFill/>
            <a:miter lim="800000"/>
            <a:headEnd/>
            <a:tailEnd/>
          </a:ln>
        </p:spPr>
        <p:txBody>
          <a:bodyPr wrap="square">
            <a:spAutoFit/>
          </a:bodyPr>
          <a:lstStyle/>
          <a:p>
            <a:pPr marL="17463" indent="-17463" algn="ctr">
              <a:lnSpc>
                <a:spcPct val="90000"/>
              </a:lnSpc>
              <a:spcAft>
                <a:spcPts val="600"/>
              </a:spcAft>
              <a:buSzPct val="100000"/>
              <a:defRPr/>
            </a:pPr>
            <a:r>
              <a:rPr lang="en-US" sz="4000" dirty="0">
                <a:solidFill>
                  <a:schemeClr val="bg1"/>
                </a:solidFill>
                <a:latin typeface="Garamond" panose="02020404030301010803" pitchFamily="18" charset="0"/>
                <a:cs typeface="Arial" charset="0"/>
              </a:rPr>
              <a:t>It is easy to drop the reality and keep the symbol and somehow have the mistaken notion that we control God. </a:t>
            </a:r>
          </a:p>
        </p:txBody>
      </p:sp>
    </p:spTree>
    <p:extLst>
      <p:ext uri="{BB962C8B-B14F-4D97-AF65-F5344CB8AC3E}">
        <p14:creationId xmlns:p14="http://schemas.microsoft.com/office/powerpoint/2010/main" val="135097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3255378"/>
          </a:xfrm>
          <a:prstGeom prst="rect">
            <a:avLst/>
          </a:prstGeom>
          <a:noFill/>
          <a:ln w="9525">
            <a:noFill/>
            <a:miter lim="800000"/>
            <a:headEnd/>
            <a:tailEnd/>
          </a:ln>
        </p:spPr>
        <p:txBody>
          <a:bodyPr wrap="square">
            <a:spAutoFit/>
          </a:bodyPr>
          <a:lstStyle/>
          <a:p>
            <a:pPr marL="581025" indent="-581025">
              <a:lnSpc>
                <a:spcPct val="90000"/>
              </a:lnSpc>
            </a:pPr>
            <a:r>
              <a:rPr lang="en-US" sz="3800" dirty="0">
                <a:solidFill>
                  <a:schemeClr val="bg1"/>
                </a:solidFill>
                <a:latin typeface="Garamond" panose="02020404030301010803" pitchFamily="18" charset="0"/>
              </a:rPr>
              <a:t>►	The presence of God is never connected to anything permanently visible or tangible.</a:t>
            </a:r>
          </a:p>
          <a:p>
            <a:pPr marL="581025" indent="-581025">
              <a:lnSpc>
                <a:spcPct val="90000"/>
              </a:lnSpc>
            </a:pPr>
            <a:r>
              <a:rPr lang="en-US" sz="3800" dirty="0">
                <a:solidFill>
                  <a:schemeClr val="bg1"/>
                </a:solidFill>
                <a:latin typeface="Garamond" panose="02020404030301010803" pitchFamily="18" charset="0"/>
              </a:rPr>
              <a:t>►	No mistake is older and more attractive than the desire to control or manipulate God.</a:t>
            </a:r>
          </a:p>
          <a:p>
            <a:pPr marL="581025" indent="-581025">
              <a:lnSpc>
                <a:spcPct val="90000"/>
              </a:lnSpc>
            </a:pPr>
            <a:r>
              <a:rPr lang="en-US" sz="3800" dirty="0">
                <a:solidFill>
                  <a:schemeClr val="bg1"/>
                </a:solidFill>
                <a:latin typeface="Garamond" panose="02020404030301010803" pitchFamily="18" charset="0"/>
              </a:rPr>
              <a:t>►	You can come to God today, only the blood on the mercy seat clears the way.</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Drawing near to God</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07918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1676485"/>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5	</a:t>
            </a:r>
            <a:r>
              <a:rPr lang="en-US" sz="3800" dirty="0">
                <a:solidFill>
                  <a:schemeClr val="bg1"/>
                </a:solidFill>
                <a:latin typeface="Garamond" panose="02020404030301010803" pitchFamily="18" charset="0"/>
              </a:rPr>
              <a:t>When all the Israelites saw the Ark of the Covenant of the </a:t>
            </a:r>
            <a:r>
              <a:rPr lang="en-US" sz="3800" cap="small" dirty="0">
                <a:solidFill>
                  <a:schemeClr val="bg1"/>
                </a:solidFill>
                <a:latin typeface="Garamond" panose="02020404030301010803" pitchFamily="18" charset="0"/>
              </a:rPr>
              <a:t>Lord</a:t>
            </a:r>
            <a:r>
              <a:rPr lang="en-US" sz="3800" dirty="0">
                <a:solidFill>
                  <a:schemeClr val="bg1"/>
                </a:solidFill>
                <a:latin typeface="Garamond" panose="02020404030301010803" pitchFamily="18" charset="0"/>
              </a:rPr>
              <a:t> coming into the camp, their shout of joy was so loud it made the ground shake!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E6C79FE4-7198-8249-3F82-7C76D579F587}"/>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27966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536057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5	</a:t>
            </a:r>
            <a:r>
              <a:rPr lang="en-US" sz="3800" dirty="0">
                <a:solidFill>
                  <a:schemeClr val="bg1"/>
                </a:solidFill>
                <a:latin typeface="Garamond" panose="02020404030301010803" pitchFamily="18" charset="0"/>
              </a:rPr>
              <a:t>When all the Israelites saw the Ark of the Covenant of the </a:t>
            </a:r>
            <a:r>
              <a:rPr lang="en-US" sz="3800" cap="small" dirty="0">
                <a:solidFill>
                  <a:schemeClr val="bg1"/>
                </a:solidFill>
                <a:latin typeface="Garamond" panose="02020404030301010803" pitchFamily="18" charset="0"/>
              </a:rPr>
              <a:t>Lord</a:t>
            </a:r>
            <a:r>
              <a:rPr lang="en-US" sz="3800" dirty="0">
                <a:solidFill>
                  <a:schemeClr val="bg1"/>
                </a:solidFill>
                <a:latin typeface="Garamond" panose="02020404030301010803" pitchFamily="18" charset="0"/>
              </a:rPr>
              <a:t> coming into the camp, their shout of joy was so loud it made the ground shake! </a:t>
            </a:r>
          </a:p>
          <a:p>
            <a:pPr marL="581025" indent="-581025">
              <a:lnSpc>
                <a:spcPct val="90000"/>
              </a:lnSpc>
            </a:pPr>
            <a:r>
              <a:rPr lang="en-US" sz="3800" baseline="30000" dirty="0">
                <a:solidFill>
                  <a:schemeClr val="bg1"/>
                </a:solidFill>
                <a:latin typeface="Garamond" panose="02020404030301010803" pitchFamily="18" charset="0"/>
              </a:rPr>
              <a:t>6 	</a:t>
            </a:r>
            <a:r>
              <a:rPr lang="en-US" sz="3800" dirty="0">
                <a:solidFill>
                  <a:schemeClr val="bg1"/>
                </a:solidFill>
                <a:latin typeface="Garamond" panose="02020404030301010803" pitchFamily="18" charset="0"/>
              </a:rPr>
              <a:t>“What’s going on?” the Philistines asked. “What’s all the shouting about in the Hebrew camp?” When they were told it was because the Ark of the </a:t>
            </a:r>
            <a:r>
              <a:rPr lang="en-US" sz="3800" cap="small" dirty="0">
                <a:solidFill>
                  <a:schemeClr val="bg1"/>
                </a:solidFill>
                <a:latin typeface="Garamond" panose="02020404030301010803" pitchFamily="18" charset="0"/>
              </a:rPr>
              <a:t>Lord</a:t>
            </a:r>
            <a:r>
              <a:rPr lang="en-US" sz="3800" dirty="0">
                <a:solidFill>
                  <a:schemeClr val="bg1"/>
                </a:solidFill>
                <a:latin typeface="Garamond" panose="02020404030301010803" pitchFamily="18" charset="0"/>
              </a:rPr>
              <a:t> had arrived, </a:t>
            </a:r>
          </a:p>
          <a:p>
            <a:pPr marL="581025" indent="-581025">
              <a:lnSpc>
                <a:spcPct val="90000"/>
              </a:lnSpc>
            </a:pPr>
            <a:r>
              <a:rPr lang="en-US" sz="3800" baseline="30000" dirty="0">
                <a:solidFill>
                  <a:schemeClr val="bg1"/>
                </a:solidFill>
                <a:latin typeface="Garamond" panose="02020404030301010803" pitchFamily="18" charset="0"/>
              </a:rPr>
              <a:t>7 	</a:t>
            </a:r>
            <a:r>
              <a:rPr lang="en-US" sz="3800" dirty="0">
                <a:solidFill>
                  <a:schemeClr val="bg1"/>
                </a:solidFill>
                <a:latin typeface="Garamond" panose="02020404030301010803" pitchFamily="18" charset="0"/>
              </a:rPr>
              <a:t>they panicked. “The gods have come into their camp!” they cried. “This is a disaster! We have never had to face anything like this before!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92974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536057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8	</a:t>
            </a:r>
            <a:r>
              <a:rPr lang="en-US" sz="3800" dirty="0">
                <a:solidFill>
                  <a:schemeClr val="bg1"/>
                </a:solidFill>
                <a:latin typeface="Garamond" panose="02020404030301010803" pitchFamily="18" charset="0"/>
              </a:rPr>
              <a:t>Who can save us from these mighty gods of Israel? They are the same gods who destroyed the Egyptians with plagues when Israel was in the wilderness. </a:t>
            </a:r>
          </a:p>
          <a:p>
            <a:pPr marL="581025" indent="-581025">
              <a:lnSpc>
                <a:spcPct val="90000"/>
              </a:lnSpc>
            </a:pPr>
            <a:r>
              <a:rPr lang="en-US" sz="3800" baseline="30000" dirty="0">
                <a:solidFill>
                  <a:schemeClr val="bg1"/>
                </a:solidFill>
                <a:latin typeface="Garamond" panose="02020404030301010803" pitchFamily="18" charset="0"/>
              </a:rPr>
              <a:t>9 	</a:t>
            </a:r>
            <a:r>
              <a:rPr lang="en-US" sz="3800" dirty="0">
                <a:solidFill>
                  <a:schemeClr val="bg1"/>
                </a:solidFill>
                <a:latin typeface="Garamond" panose="02020404030301010803" pitchFamily="18" charset="0"/>
              </a:rPr>
              <a:t>Fight as never before…If you don’t, we will become the Hebrews’ slaves just as they have been ours!</a:t>
            </a:r>
            <a:r>
              <a:rPr lang="en-US" sz="3800" strike="sngStrike" dirty="0">
                <a:solidFill>
                  <a:schemeClr val="bg1"/>
                </a:solidFill>
                <a:latin typeface="Garamond" panose="02020404030301010803" pitchFamily="18" charset="0"/>
              </a:rPr>
              <a:t> </a:t>
            </a:r>
            <a:endParaRPr lang="en-US" sz="3800" dirty="0">
              <a:solidFill>
                <a:schemeClr val="bg1"/>
              </a:solidFill>
              <a:latin typeface="Garamond" panose="02020404030301010803" pitchFamily="18" charset="0"/>
            </a:endParaRPr>
          </a:p>
          <a:p>
            <a:pPr marL="581025" indent="-581025">
              <a:lnSpc>
                <a:spcPct val="90000"/>
              </a:lnSpc>
            </a:pPr>
            <a:r>
              <a:rPr lang="en-US" sz="3800" baseline="30000" dirty="0">
                <a:solidFill>
                  <a:schemeClr val="bg1"/>
                </a:solidFill>
                <a:latin typeface="Garamond" panose="02020404030301010803" pitchFamily="18" charset="0"/>
              </a:rPr>
              <a:t>10 	</a:t>
            </a:r>
            <a:r>
              <a:rPr lang="en-US" sz="3800" dirty="0">
                <a:solidFill>
                  <a:schemeClr val="bg1"/>
                </a:solidFill>
                <a:latin typeface="Garamond" panose="02020404030301010803" pitchFamily="18" charset="0"/>
              </a:rPr>
              <a:t>So the Philistines fought desperately, and Israel was defeated again. The slaughter was great. The survivors turned and fled to their tents. </a:t>
            </a:r>
          </a:p>
          <a:p>
            <a:pPr marL="581025" indent="-581025">
              <a:lnSpc>
                <a:spcPct val="90000"/>
              </a:lnSpc>
            </a:pPr>
            <a:r>
              <a:rPr lang="en-US" sz="3800" baseline="30000" dirty="0">
                <a:solidFill>
                  <a:schemeClr val="bg1"/>
                </a:solidFill>
                <a:latin typeface="Garamond" panose="02020404030301010803" pitchFamily="18" charset="0"/>
              </a:rPr>
              <a:t>11 	</a:t>
            </a:r>
            <a:r>
              <a:rPr lang="en-US" sz="3800" dirty="0">
                <a:solidFill>
                  <a:schemeClr val="bg1"/>
                </a:solidFill>
                <a:latin typeface="Garamond" panose="02020404030301010803" pitchFamily="18" charset="0"/>
              </a:rPr>
              <a:t>The Ark of God was captured, and Hophni and Phinehas, the two sons of Eli, were killed.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975260E2-4441-4EB6-B716-649FC02896B3}"/>
              </a:ext>
            </a:extLst>
          </p:cNvPr>
          <p:cNvSpPr txBox="1"/>
          <p:nvPr/>
        </p:nvSpPr>
        <p:spPr>
          <a:xfrm>
            <a:off x="11654117" y="6472510"/>
            <a:ext cx="525615" cy="400110"/>
          </a:xfrm>
          <a:prstGeom prst="rect">
            <a:avLst/>
          </a:prstGeom>
          <a:noFill/>
        </p:spPr>
        <p:txBody>
          <a:bodyPr wrap="square" rtlCol="0">
            <a:spAutoFit/>
          </a:bodyPr>
          <a:lstStyle/>
          <a:p>
            <a:pPr algn="r"/>
            <a:r>
              <a:rPr lang="en-US" sz="2000" dirty="0">
                <a:solidFill>
                  <a:schemeClr val="bg1"/>
                </a:solidFill>
              </a:rPr>
              <a:t>.</a:t>
            </a:r>
          </a:p>
        </p:txBody>
      </p:sp>
    </p:spTree>
    <p:extLst>
      <p:ext uri="{BB962C8B-B14F-4D97-AF65-F5344CB8AC3E}">
        <p14:creationId xmlns:p14="http://schemas.microsoft.com/office/powerpoint/2010/main" val="2309929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536057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bg1"/>
                </a:solidFill>
                <a:latin typeface="Garamond" panose="02020404030301010803" pitchFamily="18" charset="0"/>
              </a:rPr>
              <a:t>12 	</a:t>
            </a:r>
            <a:r>
              <a:rPr lang="en-US" sz="3800" dirty="0">
                <a:solidFill>
                  <a:schemeClr val="bg1"/>
                </a:solidFill>
                <a:latin typeface="Garamond" panose="02020404030301010803" pitchFamily="18" charset="0"/>
              </a:rPr>
              <a:t>A man from the tribe of Benjamin ran from the battlefield and arrived at Shiloh later that same day. He had torn his clothes and put dust on his head to show his grief. </a:t>
            </a:r>
          </a:p>
          <a:p>
            <a:pPr marL="581025" indent="-581025">
              <a:lnSpc>
                <a:spcPct val="90000"/>
              </a:lnSpc>
            </a:pPr>
            <a:r>
              <a:rPr lang="en-US" sz="3800" baseline="30000" dirty="0">
                <a:solidFill>
                  <a:schemeClr val="bg1"/>
                </a:solidFill>
                <a:latin typeface="Garamond" panose="02020404030301010803" pitchFamily="18" charset="0"/>
              </a:rPr>
              <a:t>13 	</a:t>
            </a:r>
            <a:r>
              <a:rPr lang="en-US" sz="3800" dirty="0">
                <a:solidFill>
                  <a:schemeClr val="bg1"/>
                </a:solidFill>
                <a:latin typeface="Garamond" panose="02020404030301010803" pitchFamily="18" charset="0"/>
              </a:rPr>
              <a:t>Eli was waiting beside the road to hear the news of the battle, for his heart trembled for the safety of the Ark of God. When the messenger arrived and told what had happened, an outcry resounded throughout the town. </a:t>
            </a:r>
          </a:p>
          <a:p>
            <a:pPr marL="581025" indent="-581025">
              <a:lnSpc>
                <a:spcPct val="90000"/>
              </a:lnSpc>
            </a:pPr>
            <a:r>
              <a:rPr lang="en-US" sz="3800" baseline="30000" dirty="0">
                <a:solidFill>
                  <a:schemeClr val="bg1"/>
                </a:solidFill>
                <a:latin typeface="Garamond" panose="02020404030301010803" pitchFamily="18" charset="0"/>
              </a:rPr>
              <a:t>14 	</a:t>
            </a:r>
            <a:r>
              <a:rPr lang="en-US" sz="3800" dirty="0">
                <a:solidFill>
                  <a:schemeClr val="bg1"/>
                </a:solidFill>
                <a:latin typeface="Garamond" panose="02020404030301010803" pitchFamily="18" charset="0"/>
              </a:rPr>
              <a:t>“What is all the noise about?” Eli asked.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56661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799" y="1215191"/>
            <a:ext cx="11170025" cy="5360570"/>
          </a:xfrm>
          <a:prstGeom prst="rect">
            <a:avLst/>
          </a:prstGeom>
          <a:noFill/>
          <a:ln w="9525">
            <a:noFill/>
            <a:miter lim="800000"/>
            <a:headEnd/>
            <a:tailEnd/>
          </a:ln>
        </p:spPr>
        <p:txBody>
          <a:bodyPr wrap="square">
            <a:spAutoFit/>
          </a:bodyPr>
          <a:lstStyle/>
          <a:p>
            <a:pPr marL="581025" indent="-581025">
              <a:lnSpc>
                <a:spcPct val="90000"/>
              </a:lnSpc>
            </a:pPr>
            <a:r>
              <a:rPr lang="en-US" sz="3800" baseline="30000" dirty="0">
                <a:solidFill>
                  <a:schemeClr val="tx1">
                    <a:lumMod val="50000"/>
                    <a:lumOff val="50000"/>
                  </a:schemeClr>
                </a:solidFill>
                <a:latin typeface="Garamond" panose="02020404030301010803" pitchFamily="18" charset="0"/>
              </a:rPr>
              <a:t>12 	</a:t>
            </a:r>
            <a:r>
              <a:rPr lang="en-US" sz="3800" dirty="0">
                <a:solidFill>
                  <a:schemeClr val="tx1">
                    <a:lumMod val="50000"/>
                    <a:lumOff val="50000"/>
                  </a:schemeClr>
                </a:solidFill>
                <a:latin typeface="Garamond" panose="02020404030301010803" pitchFamily="18" charset="0"/>
              </a:rPr>
              <a:t>A man from the tribe of Benjamin ran from the battlefield and arrived at Shiloh later that same day. He had</a:t>
            </a:r>
            <a:r>
              <a:rPr lang="en-US" sz="3800" dirty="0">
                <a:solidFill>
                  <a:schemeClr val="bg1"/>
                </a:solidFill>
                <a:latin typeface="Garamond" panose="02020404030301010803" pitchFamily="18" charset="0"/>
              </a:rPr>
              <a:t> torn his clothes and put dust on his head </a:t>
            </a:r>
            <a:r>
              <a:rPr lang="en-US" sz="3800" dirty="0">
                <a:solidFill>
                  <a:schemeClr val="tx1">
                    <a:lumMod val="50000"/>
                    <a:lumOff val="50000"/>
                  </a:schemeClr>
                </a:solidFill>
                <a:latin typeface="Garamond" panose="02020404030301010803" pitchFamily="18" charset="0"/>
              </a:rPr>
              <a:t>to show his grief. </a:t>
            </a:r>
          </a:p>
          <a:p>
            <a:pPr marL="581025" indent="-581025">
              <a:lnSpc>
                <a:spcPct val="90000"/>
              </a:lnSpc>
            </a:pPr>
            <a:r>
              <a:rPr lang="en-US" sz="3800" baseline="30000" dirty="0">
                <a:solidFill>
                  <a:schemeClr val="tx1">
                    <a:lumMod val="50000"/>
                    <a:lumOff val="50000"/>
                  </a:schemeClr>
                </a:solidFill>
                <a:latin typeface="Garamond" panose="02020404030301010803" pitchFamily="18" charset="0"/>
              </a:rPr>
              <a:t>13 	</a:t>
            </a:r>
            <a:r>
              <a:rPr lang="en-US" sz="3800" dirty="0">
                <a:solidFill>
                  <a:schemeClr val="tx1">
                    <a:lumMod val="50000"/>
                    <a:lumOff val="50000"/>
                  </a:schemeClr>
                </a:solidFill>
                <a:latin typeface="Garamond" panose="02020404030301010803" pitchFamily="18" charset="0"/>
              </a:rPr>
              <a:t>Eli was waiting beside the road to hear the news of the battle, for his heart trembled for the safety of the Ark of God. When the messenger arrived and told what had happened, an outcry resounded throughout the town. </a:t>
            </a:r>
          </a:p>
          <a:p>
            <a:pPr marL="581025" indent="-581025">
              <a:lnSpc>
                <a:spcPct val="90000"/>
              </a:lnSpc>
            </a:pPr>
            <a:r>
              <a:rPr lang="en-US" sz="3800" baseline="30000" dirty="0">
                <a:solidFill>
                  <a:schemeClr val="tx1">
                    <a:lumMod val="50000"/>
                    <a:lumOff val="50000"/>
                  </a:schemeClr>
                </a:solidFill>
                <a:latin typeface="Garamond" panose="02020404030301010803" pitchFamily="18" charset="0"/>
              </a:rPr>
              <a:t>14 	</a:t>
            </a:r>
            <a:r>
              <a:rPr lang="en-US" sz="3800" dirty="0">
                <a:solidFill>
                  <a:schemeClr val="tx1">
                    <a:lumMod val="50000"/>
                    <a:lumOff val="50000"/>
                  </a:schemeClr>
                </a:solidFill>
                <a:latin typeface="Garamond" panose="02020404030301010803" pitchFamily="18" charset="0"/>
              </a:rPr>
              <a:t>“What is all the noise about?” Eli asked.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1 Samuel 4</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E91FAEF3-57C9-3B30-0B79-B0FE4A8565F7}"/>
              </a:ext>
            </a:extLst>
          </p:cNvPr>
          <p:cNvSpPr>
            <a:spLocks noChangeArrowheads="1"/>
          </p:cNvSpPr>
          <p:nvPr/>
        </p:nvSpPr>
        <p:spPr bwMode="auto">
          <a:xfrm>
            <a:off x="762440" y="2887834"/>
            <a:ext cx="10667119" cy="1456834"/>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A39815C0-95EB-6110-BBB1-2C66A998F11E}"/>
              </a:ext>
            </a:extLst>
          </p:cNvPr>
          <p:cNvSpPr txBox="1">
            <a:spLocks noChangeArrowheads="1"/>
          </p:cNvSpPr>
          <p:nvPr/>
        </p:nvSpPr>
        <p:spPr bwMode="auto">
          <a:xfrm>
            <a:off x="840857" y="3007459"/>
            <a:ext cx="10483202" cy="1200457"/>
          </a:xfrm>
          <a:prstGeom prst="rect">
            <a:avLst/>
          </a:prstGeom>
          <a:noFill/>
          <a:ln w="38100">
            <a:noFill/>
            <a:miter lim="800000"/>
            <a:headEnd/>
            <a:tailEnd/>
          </a:ln>
        </p:spPr>
        <p:txBody>
          <a:bodyPr wrap="square">
            <a:spAutoFit/>
          </a:bodyPr>
          <a:lstStyle/>
          <a:p>
            <a:pPr marL="17463" indent="-17463" algn="ctr">
              <a:lnSpc>
                <a:spcPct val="90000"/>
              </a:lnSpc>
              <a:spcAft>
                <a:spcPts val="600"/>
              </a:spcAft>
              <a:buSzPct val="100000"/>
              <a:defRPr/>
            </a:pPr>
            <a:r>
              <a:rPr lang="en-US" sz="4000" dirty="0">
                <a:solidFill>
                  <a:schemeClr val="bg1"/>
                </a:solidFill>
                <a:latin typeface="Garamond" panose="02020404030301010803" pitchFamily="18" charset="0"/>
                <a:cs typeface="Arial" charset="0"/>
              </a:rPr>
              <a:t>The messenger’s appearance revealed the outcome as much as his words..</a:t>
            </a:r>
          </a:p>
        </p:txBody>
      </p:sp>
    </p:spTree>
    <p:extLst>
      <p:ext uri="{BB962C8B-B14F-4D97-AF65-F5344CB8AC3E}">
        <p14:creationId xmlns:p14="http://schemas.microsoft.com/office/powerpoint/2010/main" val="10670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617</Words>
  <Application>Microsoft Office PowerPoint</Application>
  <PresentationFormat>Widescreen</PresentationFormat>
  <Paragraphs>174</Paragraphs>
  <Slides>47</Slides>
  <Notes>47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ＭＳ Ｐゴシック</vt:lpstr>
      <vt:lpstr>Arial</vt:lpstr>
      <vt:lpstr>Calibri</vt:lpstr>
      <vt:lpstr>Calibri Light</vt:lpstr>
      <vt:lpstr>Cambria</vt:lpstr>
      <vt:lpstr>Garamond</vt:lpstr>
      <vt:lpstr>Times New Roman</vt:lpstr>
      <vt:lpstr>Times New Roman (Body CS)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2023-08-29T14:11:20Z</dcterms:created>
  <dcterms:modified xsi:type="dcterms:W3CDTF">2023-08-29T14:11:37Z</dcterms:modified>
</cp:coreProperties>
</file>