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1"/>
  </p:notesMasterIdLst>
  <p:sldIdLst>
    <p:sldId id="1561" r:id="rId3"/>
    <p:sldId id="2220" r:id="rId4"/>
    <p:sldId id="2238" r:id="rId5"/>
    <p:sldId id="2183" r:id="rId6"/>
    <p:sldId id="2272" r:id="rId7"/>
    <p:sldId id="2222" r:id="rId8"/>
    <p:sldId id="2266" r:id="rId9"/>
    <p:sldId id="2230" r:id="rId10"/>
    <p:sldId id="2273" r:id="rId11"/>
    <p:sldId id="2267" r:id="rId12"/>
    <p:sldId id="2223" r:id="rId13"/>
    <p:sldId id="2274" r:id="rId14"/>
    <p:sldId id="2225" r:id="rId15"/>
    <p:sldId id="2233" r:id="rId16"/>
    <p:sldId id="2264" r:id="rId17"/>
    <p:sldId id="2226" r:id="rId18"/>
    <p:sldId id="2249" r:id="rId19"/>
    <p:sldId id="2250" r:id="rId20"/>
    <p:sldId id="2251" r:id="rId21"/>
    <p:sldId id="2252" r:id="rId22"/>
    <p:sldId id="2253" r:id="rId23"/>
    <p:sldId id="2254" r:id="rId24"/>
    <p:sldId id="2255" r:id="rId25"/>
    <p:sldId id="2256" r:id="rId26"/>
    <p:sldId id="2259" r:id="rId27"/>
    <p:sldId id="2258" r:id="rId28"/>
    <p:sldId id="2263" r:id="rId29"/>
    <p:sldId id="2270" r:id="rId30"/>
    <p:sldId id="2271" r:id="rId31"/>
    <p:sldId id="2234" r:id="rId32"/>
    <p:sldId id="2240" r:id="rId33"/>
    <p:sldId id="2235" r:id="rId34"/>
    <p:sldId id="2228" r:id="rId35"/>
    <p:sldId id="2237" r:id="rId36"/>
    <p:sldId id="2265" r:id="rId37"/>
    <p:sldId id="1523" r:id="rId38"/>
    <p:sldId id="1897" r:id="rId39"/>
    <p:sldId id="18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C8BA0"/>
    <a:srgbClr val="FFFFCC"/>
    <a:srgbClr val="FEF1CE"/>
    <a:srgbClr val="819DA3"/>
    <a:srgbClr val="6A959E"/>
    <a:srgbClr val="966636"/>
    <a:srgbClr val="957C61"/>
    <a:srgbClr val="928364"/>
    <a:srgbClr val="777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387" autoAdjust="0"/>
    <p:restoredTop sz="87297" autoAdjust="0"/>
  </p:normalViewPr>
  <p:slideViewPr>
    <p:cSldViewPr>
      <p:cViewPr varScale="1">
        <p:scale>
          <a:sx n="57" d="100"/>
          <a:sy n="57" d="100"/>
        </p:scale>
        <p:origin x="44" y="2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8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4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6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645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97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3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1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47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5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26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54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8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695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43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229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7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7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1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9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0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7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1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420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8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Son is the image of the invisible God,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firstborn over all creation.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1:18) He is the beginning and the firstborn from among the dead,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in everything he might have the supremacy.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530253C4-8A24-4730-85DD-F5E94B8D3AAF}"/>
              </a:ext>
            </a:extLst>
          </p:cNvPr>
          <p:cNvSpPr/>
          <p:nvPr/>
        </p:nvSpPr>
        <p:spPr>
          <a:xfrm>
            <a:off x="84492" y="101391"/>
            <a:ext cx="7178821" cy="2133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“Beginning”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archē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“One with whom a process begins.” </a:t>
            </a: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(2000), 138.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764688-10C9-410F-A2FF-419CCCF8B34E}"/>
              </a:ext>
            </a:extLst>
          </p:cNvPr>
          <p:cNvSpPr/>
          <p:nvPr/>
        </p:nvSpPr>
        <p:spPr>
          <a:xfrm>
            <a:off x="4320250" y="3430576"/>
            <a:ext cx="2209800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86824E-C97B-4037-BC78-ECEF6B00AC32}"/>
              </a:ext>
            </a:extLst>
          </p:cNvPr>
          <p:cNvSpPr/>
          <p:nvPr/>
        </p:nvSpPr>
        <p:spPr>
          <a:xfrm>
            <a:off x="1699549" y="4640983"/>
            <a:ext cx="2807825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25B2A9-228D-42AB-AC94-19C0FABB9FD0}"/>
              </a:ext>
            </a:extLst>
          </p:cNvPr>
          <p:cNvSpPr/>
          <p:nvPr/>
        </p:nvSpPr>
        <p:spPr>
          <a:xfrm>
            <a:off x="2916337" y="5282394"/>
            <a:ext cx="2493863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A68511E8-6859-4C83-A622-B3C9E0DC8110}"/>
              </a:ext>
            </a:extLst>
          </p:cNvPr>
          <p:cNvSpPr/>
          <p:nvPr/>
        </p:nvSpPr>
        <p:spPr>
          <a:xfrm>
            <a:off x="5425150" y="4159405"/>
            <a:ext cx="7026421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“Supremacy”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prōteuō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“To hold the highest rank in a group… be first… first place.” </a:t>
            </a: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(2000), 892.</a:t>
            </a:r>
          </a:p>
        </p:txBody>
      </p:sp>
    </p:spTree>
    <p:extLst>
      <p:ext uri="{BB962C8B-B14F-4D97-AF65-F5344CB8AC3E}">
        <p14:creationId xmlns:p14="http://schemas.microsoft.com/office/powerpoint/2010/main" val="16165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in him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were created: things in heaven and on earth, visible and invisible, whether thrones or powers or rulers or authorities.</a:t>
            </a:r>
          </a:p>
          <a:p>
            <a:pPr algn="ctr"/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have been created through him and for him.</a:t>
            </a:r>
          </a:p>
          <a:p>
            <a:pPr algn="ctr"/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before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in him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hold together.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A84130-F74C-46AB-AE42-B46E39266D72}"/>
              </a:ext>
            </a:extLst>
          </p:cNvPr>
          <p:cNvSpPr/>
          <p:nvPr/>
        </p:nvSpPr>
        <p:spPr>
          <a:xfrm>
            <a:off x="4191000" y="4625050"/>
            <a:ext cx="1752600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in him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were created: things in heaven and on earth, visible and invisible, whether thrones or powers or rulers or authorities.</a:t>
            </a:r>
          </a:p>
          <a:p>
            <a:pPr algn="ctr"/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have been created through him and for him.</a:t>
            </a:r>
          </a:p>
          <a:p>
            <a:pPr algn="ctr"/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before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in him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things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hold together.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6E38F75C-5C9C-4DE9-8999-DEAFCDF3B925}"/>
              </a:ext>
            </a:extLst>
          </p:cNvPr>
          <p:cNvSpPr/>
          <p:nvPr/>
        </p:nvSpPr>
        <p:spPr>
          <a:xfrm>
            <a:off x="1905001" y="1295400"/>
            <a:ext cx="9753600" cy="274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he made “all things…” (4x)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Then, he needs nothing, and he’s trustworthy if he asks for anything.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wouldn’t ask for anything that’s worth anything.</a:t>
            </a:r>
          </a:p>
          <a:p>
            <a:pPr lvl="0"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If you were made “for him…”</a:t>
            </a:r>
          </a:p>
          <a:p>
            <a:pPr lvl="0" algn="ctr">
              <a:defRPr/>
            </a:pPr>
            <a:r>
              <a:rPr lang="en-GB" sz="2400" b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Then, nothing 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else in this world is going to satisfy.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A84130-F74C-46AB-AE42-B46E39266D72}"/>
              </a:ext>
            </a:extLst>
          </p:cNvPr>
          <p:cNvSpPr/>
          <p:nvPr/>
        </p:nvSpPr>
        <p:spPr>
          <a:xfrm>
            <a:off x="4191000" y="4625050"/>
            <a:ext cx="1752600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1:18) H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is the head of the body, the church.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F18F23B-9536-4310-B5E0-D585D747F674}"/>
              </a:ext>
            </a:extLst>
          </p:cNvPr>
          <p:cNvSpPr/>
          <p:nvPr/>
        </p:nvSpPr>
        <p:spPr>
          <a:xfrm>
            <a:off x="3733800" y="2819400"/>
            <a:ext cx="7952773" cy="152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he is the creator of the “church…”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(Matthew 16:18; 28:18-20)</a:t>
            </a:r>
          </a:p>
        </p:txBody>
      </p:sp>
    </p:spTree>
    <p:extLst>
      <p:ext uri="{BB962C8B-B14F-4D97-AF65-F5344CB8AC3E}">
        <p14:creationId xmlns:p14="http://schemas.microsoft.com/office/powerpoint/2010/main" val="4063422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Defeater of Death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1:18)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the beginning and the firstborn from among the dead,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in everything he might have the supremacy.</a:t>
            </a:r>
          </a:p>
        </p:txBody>
      </p:sp>
    </p:spTree>
    <p:extLst>
      <p:ext uri="{BB962C8B-B14F-4D97-AF65-F5344CB8AC3E}">
        <p14:creationId xmlns:p14="http://schemas.microsoft.com/office/powerpoint/2010/main" val="5699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Defeater of Death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the beginning and the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firstborn from among the dead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in everything he might have the supremacy.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F81AC4-7A71-46F2-B921-9C2F9ABD6E7E}"/>
              </a:ext>
            </a:extLst>
          </p:cNvPr>
          <p:cNvSpPr/>
          <p:nvPr/>
        </p:nvSpPr>
        <p:spPr>
          <a:xfrm>
            <a:off x="6167067" y="2193052"/>
            <a:ext cx="1224333" cy="626348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26643C2-8A7A-4794-8FE2-05B3ACA2446A}"/>
              </a:ext>
            </a:extLst>
          </p:cNvPr>
          <p:cNvSpPr/>
          <p:nvPr/>
        </p:nvSpPr>
        <p:spPr>
          <a:xfrm>
            <a:off x="5334000" y="2971800"/>
            <a:ext cx="6232379" cy="24962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makes Jesus unique among all spiritual teachers.</a:t>
            </a:r>
          </a:p>
        </p:txBody>
      </p:sp>
    </p:spTree>
    <p:extLst>
      <p:ext uri="{BB962C8B-B14F-4D97-AF65-F5344CB8AC3E}">
        <p14:creationId xmlns:p14="http://schemas.microsoft.com/office/powerpoint/2010/main" val="35275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Defeater of Death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1:19)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God was pleased to have all his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fullness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dwell in him.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3C0F4B9-C62F-4203-9F37-7045F2AF8A02}"/>
              </a:ext>
            </a:extLst>
          </p:cNvPr>
          <p:cNvSpPr/>
          <p:nvPr/>
        </p:nvSpPr>
        <p:spPr>
          <a:xfrm>
            <a:off x="3299750" y="2860682"/>
            <a:ext cx="8786150" cy="39095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Gnostics would cringe at this!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Gnostics leeched off of bigger religions.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Darrell Bock,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Missing Gospels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(2006), pp.45-53.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Distorted Judaism and Christianity.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was definitely not incarnated (Col. 1:19; 2:9).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was only one of many spirit-beings (“aeons”) between God and humans (Col. 2:18).</a:t>
            </a:r>
          </a:p>
          <a:p>
            <a:pPr lvl="0" algn="ctr">
              <a:defRPr/>
            </a:pP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Heresies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1.1.1; 1.26.1;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Gospel of Truth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41:14-19</a:t>
            </a:r>
          </a:p>
        </p:txBody>
      </p:sp>
    </p:spTree>
    <p:extLst>
      <p:ext uri="{BB962C8B-B14F-4D97-AF65-F5344CB8AC3E}">
        <p14:creationId xmlns:p14="http://schemas.microsoft.com/office/powerpoint/2010/main" val="4494440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2747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42F93886-6860-4816-8114-923B1B8033B9}"/>
              </a:ext>
            </a:extLst>
          </p:cNvPr>
          <p:cNvSpPr/>
          <p:nvPr/>
        </p:nvSpPr>
        <p:spPr>
          <a:xfrm>
            <a:off x="7467600" y="1272250"/>
            <a:ext cx="4572000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All” (</a:t>
            </a:r>
            <a:r>
              <a:rPr lang="en-GB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plērōma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is “God” (i.e. the foundational Spirit).</a:t>
            </a: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63009462-57D2-48BE-B092-2FD9BF69EF2C}"/>
              </a:ext>
            </a:extLst>
          </p:cNvPr>
          <p:cNvSpPr/>
          <p:nvPr/>
        </p:nvSpPr>
        <p:spPr>
          <a:xfrm>
            <a:off x="7467600" y="1272250"/>
            <a:ext cx="4572000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All” (</a:t>
            </a:r>
            <a:r>
              <a:rPr lang="en-GB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plērōma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GB" sz="36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</a:t>
            </a:r>
            <a:r>
              <a:rPr kumimoji="0" lang="en-GB" sz="36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“God”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(i.e. the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foundational Spirit).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1E29B8E0-DDC7-43EB-8AC2-972FF37F8D31}"/>
              </a:ext>
            </a:extLst>
          </p:cNvPr>
          <p:cNvSpPr/>
          <p:nvPr/>
        </p:nvSpPr>
        <p:spPr>
          <a:xfrm>
            <a:off x="1526894" y="4267200"/>
            <a:ext cx="4569106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Humans are separated from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plērōma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many “emanations.”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1142D67-9A9D-4DE2-A011-DDCBC8D00680}"/>
              </a:ext>
            </a:extLst>
          </p:cNvPr>
          <p:cNvSpPr/>
          <p:nvPr/>
        </p:nvSpPr>
        <p:spPr>
          <a:xfrm>
            <a:off x="7467600" y="1272250"/>
            <a:ext cx="4572000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 the ultimate “God” (or foundation of spiritual reality).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A046986A-2F8B-4FA7-8FBC-93052953E6DD}"/>
              </a:ext>
            </a:extLst>
          </p:cNvPr>
          <p:cNvSpPr/>
          <p:nvPr/>
        </p:nvSpPr>
        <p:spPr>
          <a:xfrm>
            <a:off x="1526894" y="4267200"/>
            <a:ext cx="4569106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Humans are separated from the </a:t>
            </a:r>
            <a:r>
              <a:rPr lang="en-GB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plērōma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by many “emanations.”</a:t>
            </a: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278703C-1026-49D9-90AF-2C0556121C2D}"/>
              </a:ext>
            </a:extLst>
          </p:cNvPr>
          <p:cNvSpPr/>
          <p:nvPr/>
        </p:nvSpPr>
        <p:spPr>
          <a:xfrm>
            <a:off x="7467600" y="1272250"/>
            <a:ext cx="4572000" cy="198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These spirit-beings (angels?) emanate from “The All.”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D24A2-7719-4AC3-9D06-AC4CFA39C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711927"/>
            <a:ext cx="781434" cy="11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63009462-57D2-48BE-B092-2FD9BF69EF2C}"/>
              </a:ext>
            </a:extLst>
          </p:cNvPr>
          <p:cNvSpPr/>
          <p:nvPr/>
        </p:nvSpPr>
        <p:spPr>
          <a:xfrm>
            <a:off x="5486400" y="2438400"/>
            <a:ext cx="60198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1:19) God was pleased to have all his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fullness [</a:t>
            </a:r>
            <a:r>
              <a:rPr kumimoji="0" lang="en-GB" sz="3600" b="1" i="1" u="sng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plērōma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dwell in him.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2:9) In Christ all the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fullness [</a:t>
            </a:r>
            <a:r>
              <a:rPr kumimoji="0" lang="en-GB" sz="3600" b="1" i="1" u="sng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plērōma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Deity lives in bodily form.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98F8F309-F4F7-4697-B76A-828DAF8A51A8}"/>
              </a:ext>
            </a:extLst>
          </p:cNvPr>
          <p:cNvSpPr/>
          <p:nvPr/>
        </p:nvSpPr>
        <p:spPr>
          <a:xfrm>
            <a:off x="152400" y="2133600"/>
            <a:ext cx="4800600" cy="200280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2:10) In Christ you have been brought to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fullness [</a:t>
            </a:r>
            <a:r>
              <a:rPr kumimoji="0" lang="en-GB" sz="3600" b="1" i="1" u="sng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plēroō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8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Jesus is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Defeater of Death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1:19)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God was pleased to have all his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fullness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dwell in him.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CD03B18-84AE-412F-B9CD-2067F3F5E8DE}"/>
              </a:ext>
            </a:extLst>
          </p:cNvPr>
          <p:cNvSpPr/>
          <p:nvPr/>
        </p:nvSpPr>
        <p:spPr>
          <a:xfrm>
            <a:off x="3299750" y="2860682"/>
            <a:ext cx="8786150" cy="39095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Gnostics would cringe at this!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Gnostics leeched off of bigger religions.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Darrell Bock,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Missing Gospels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(2006), pp.45-53.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Distorted Judaism and Christianity.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was definitely not incarnated (Col. 1:19; 2:9).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was only one of many spirit-beings (“aeons”) between God and humans (Col. 2:18).</a:t>
            </a:r>
          </a:p>
          <a:p>
            <a:pPr lvl="0" algn="ctr">
              <a:defRPr/>
            </a:pP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Heresies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1.1.1; 1.26.1;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Gospel of Truth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41:14-19</a:t>
            </a:r>
          </a:p>
        </p:txBody>
      </p:sp>
    </p:spTree>
    <p:extLst>
      <p:ext uri="{BB962C8B-B14F-4D97-AF65-F5344CB8AC3E}">
        <p14:creationId xmlns:p14="http://schemas.microsoft.com/office/powerpoint/2010/main" val="176472712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Jesus is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Defeater of Death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1:19)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God was pleased to have all his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fullness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dwell in him.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CD03B18-84AE-412F-B9CD-2067F3F5E8DE}"/>
              </a:ext>
            </a:extLst>
          </p:cNvPr>
          <p:cNvSpPr/>
          <p:nvPr/>
        </p:nvSpPr>
        <p:spPr>
          <a:xfrm>
            <a:off x="3299750" y="2860682"/>
            <a:ext cx="8786150" cy="39095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Incarnation of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only way we could be close with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can’t become God, so God became human.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only way the Cross could pay an infinite price for human sin.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sinless person would cover one sinful person.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ultimate way for God to reveal his heart!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C9C645-5EA7-4C45-8626-6F5CC63D4FA0}"/>
              </a:ext>
            </a:extLst>
          </p:cNvPr>
          <p:cNvSpPr/>
          <p:nvPr/>
        </p:nvSpPr>
        <p:spPr>
          <a:xfrm>
            <a:off x="235350" y="634845"/>
            <a:ext cx="8245058" cy="546115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from a dysfunctional family?</a:t>
            </a:r>
          </a:p>
          <a:p>
            <a:pPr lvl="0" algn="ctr"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3:21; Jn. 7:5; Lk. 22:61; Mt. 26:56).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you ever bullied or humiliated?</a:t>
            </a:r>
          </a:p>
          <a:p>
            <a:pPr lvl="0" algn="ctr"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8:41; </a:t>
            </a:r>
            <a:r>
              <a:rPr lang="fr-FR" alt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fr-FR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23:35; </a:t>
            </a:r>
            <a:r>
              <a:rPr lang="fr-FR" alt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fr-FR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19:25ff).</a:t>
            </a:r>
            <a:endParaRPr lang="en-US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felt morbid fear or anxiety?</a:t>
            </a:r>
          </a:p>
          <a:p>
            <a:pPr lvl="0" algn="ctr"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26:38; Lk. 22:44).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you grow up poor?</a:t>
            </a:r>
          </a:p>
          <a:p>
            <a:pPr lvl="0" algn="ctr"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2:7)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suffered pain and injustice?</a:t>
            </a:r>
          </a:p>
          <a:p>
            <a:pPr lvl="0" algn="ctr"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27:11ff)</a:t>
            </a:r>
          </a:p>
          <a:p>
            <a:pPr lvl="0" algn="ctr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seen a loved one suffer and die?</a:t>
            </a:r>
          </a:p>
          <a:p>
            <a:pPr lvl="0" algn="ctr"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13:55; Jn. 11:33, 35; Mt. 14:13; 27:26, 46; Acts 9:4).</a:t>
            </a:r>
          </a:p>
        </p:txBody>
      </p:sp>
    </p:spTree>
    <p:extLst>
      <p:ext uri="{BB962C8B-B14F-4D97-AF65-F5344CB8AC3E}">
        <p14:creationId xmlns:p14="http://schemas.microsoft.com/office/powerpoint/2010/main" val="32262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Jesus is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Defeater of Death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1:19)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God was pleased to have all his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fullness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dwell in him.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CD03B18-84AE-412F-B9CD-2067F3F5E8DE}"/>
              </a:ext>
            </a:extLst>
          </p:cNvPr>
          <p:cNvSpPr/>
          <p:nvPr/>
        </p:nvSpPr>
        <p:spPr>
          <a:xfrm>
            <a:off x="3299750" y="2860682"/>
            <a:ext cx="8786150" cy="39095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Incarnation of Jesus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only way we could be close with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can’t become God, so God became human.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only way the Cross could pay an infinite price for human sin.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sinless person would cover one sinful person.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ultimate way for God to reveal his heart!</a:t>
            </a:r>
          </a:p>
        </p:txBody>
      </p:sp>
    </p:spTree>
    <p:extLst>
      <p:ext uri="{BB962C8B-B14F-4D97-AF65-F5344CB8AC3E}">
        <p14:creationId xmlns:p14="http://schemas.microsoft.com/office/powerpoint/2010/main" val="6626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60272F-4C87-4A42-9DD6-7C175DBF98E8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is Jesus?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views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can’t all be correct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they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contradict one another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can’t just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view.</a:t>
            </a:r>
          </a:p>
          <a:p>
            <a:pPr algn="ctr"/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Christians, if we’re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why bother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 a dead man?</a:t>
            </a:r>
          </a:p>
        </p:txBody>
      </p:sp>
    </p:spTree>
    <p:extLst>
      <p:ext uri="{BB962C8B-B14F-4D97-AF65-F5344CB8AC3E}">
        <p14:creationId xmlns:p14="http://schemas.microsoft.com/office/powerpoint/2010/main" val="8051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Jesus is the</a:t>
            </a:r>
          </a:p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Peacemaker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1:20)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[God was pleased] to reconcile to himself all things, whether things on earth or things in heaven, by making peace through his blood, shed on the cross.</a:t>
            </a:r>
          </a:p>
          <a:p>
            <a:pPr algn="ctr"/>
            <a:r>
              <a:rPr lang="en-US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Once you were alienated from God and were enemies in your minds,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engaged in evil behavior.</a:t>
            </a:r>
          </a:p>
        </p:txBody>
      </p:sp>
    </p:spTree>
    <p:extLst>
      <p:ext uri="{BB962C8B-B14F-4D97-AF65-F5344CB8AC3E}">
        <p14:creationId xmlns:p14="http://schemas.microsoft.com/office/powerpoint/2010/main" val="5474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Jesus is the</a:t>
            </a:r>
          </a:p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Peacemaker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1:20)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[God was pleased] to reconcile to himself all things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whether things on earth or things in heaven, by making peace through his blood, shed on the cross.</a:t>
            </a:r>
          </a:p>
          <a:p>
            <a:pPr algn="ctr"/>
            <a:r>
              <a:rPr lang="en-US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Once you were alienated from God and were enemies in your minds,</a:t>
            </a:r>
          </a:p>
          <a:p>
            <a:pPr algn="ctr"/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engaged in evil behavior.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641ECA5-DB27-4E2D-9815-1472D21BBDD7}"/>
              </a:ext>
            </a:extLst>
          </p:cNvPr>
          <p:cNvSpPr/>
          <p:nvPr/>
        </p:nvSpPr>
        <p:spPr>
          <a:xfrm>
            <a:off x="5791200" y="1699550"/>
            <a:ext cx="6240108" cy="49653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Universal</a:t>
            </a:r>
            <a:r>
              <a:rPr kumimoji="0" lang="en-US" sz="4400" b="1" i="0" u="none" strike="noStrike" kern="1200" cap="none" spc="-15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Forgiveness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No, universal peace.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21.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will be peace—whether voluntary or involuntary.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Philippians 2:10-11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en-GB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Melick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Philippians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(1991), 227.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Curtis Vaughan, Colossians (1981), 1986.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F.F. Bruce,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Paul: Apostle of the Heart Set Free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(1977), 210.</a:t>
            </a:r>
          </a:p>
        </p:txBody>
      </p:sp>
    </p:spTree>
    <p:extLst>
      <p:ext uri="{BB962C8B-B14F-4D97-AF65-F5344CB8AC3E}">
        <p14:creationId xmlns:p14="http://schemas.microsoft.com/office/powerpoint/2010/main" val="970449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Jesus is the</a:t>
            </a:r>
          </a:p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Peacemaker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1:20) [God was pleased] to reconcile to himself all things, whether things on earth or things in heaven, by making peace through his blood, shed on the cross.</a:t>
            </a:r>
          </a:p>
          <a:p>
            <a:pPr algn="ctr"/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Once you were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alienated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God and were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enemies in your minds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engaged in evil behavior.</a:t>
            </a:r>
          </a:p>
        </p:txBody>
      </p:sp>
    </p:spTree>
    <p:extLst>
      <p:ext uri="{BB962C8B-B14F-4D97-AF65-F5344CB8AC3E}">
        <p14:creationId xmlns:p14="http://schemas.microsoft.com/office/powerpoint/2010/main" val="516991609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Jesus is the</a:t>
            </a:r>
          </a:p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Peacemaker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1:22)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now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has reconciled you by Christ’s physical body through death to present you holy in his sight,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blemish and free from accusation—</a:t>
            </a:r>
          </a:p>
          <a:p>
            <a:pPr algn="ctr"/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continue in your faith, established and firm, and do not move from the hope held out in the gospel.</a:t>
            </a:r>
          </a:p>
        </p:txBody>
      </p:sp>
    </p:spTree>
    <p:extLst>
      <p:ext uri="{BB962C8B-B14F-4D97-AF65-F5344CB8AC3E}">
        <p14:creationId xmlns:p14="http://schemas.microsoft.com/office/powerpoint/2010/main" val="14420852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Jesus is the</a:t>
            </a:r>
          </a:p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Peacemaker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1:22)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now he has reconciled you by Christ’s physical body through death to present you holy in his sight, without blemish and free from accusation—</a:t>
            </a:r>
          </a:p>
          <a:p>
            <a:pPr algn="ctr"/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continue in your faith,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established and firm, and do not move from the hope held out in the gospel.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342B7AB5-CFDF-4278-8878-0160C7DA496B}"/>
              </a:ext>
            </a:extLst>
          </p:cNvPr>
          <p:cNvSpPr/>
          <p:nvPr/>
        </p:nvSpPr>
        <p:spPr>
          <a:xfrm>
            <a:off x="4126375" y="825825"/>
            <a:ext cx="7913225" cy="38223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Justification: spiritual birth?</a:t>
            </a:r>
            <a:endParaRPr lang="en-GB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First-class conditional clause: “If” (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followed by a main verb in the indicative mood (in any tense).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assumes that the conclusion is true.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Sanctification: spiritual growth?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terms “holy” “without blemish” and “free from accusation” refer to spiritual maturity (Phil. 1:10; 2:15; 1 Tim. 3:10; Titus 2:8).</a:t>
            </a:r>
          </a:p>
        </p:txBody>
      </p:sp>
    </p:spTree>
    <p:extLst>
      <p:ext uri="{BB962C8B-B14F-4D97-AF65-F5344CB8AC3E}">
        <p14:creationId xmlns:p14="http://schemas.microsoft.com/office/powerpoint/2010/main" val="34464332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is Jesus?</a:t>
            </a:r>
          </a:p>
          <a:p>
            <a:pPr lvl="0" algn="ctr"/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Selfless Rescuer</a:t>
            </a:r>
          </a:p>
          <a:p>
            <a:pPr lvl="0" algn="ctr"/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Cosmic Creator</a:t>
            </a:r>
          </a:p>
          <a:p>
            <a:pPr lvl="0" algn="ctr"/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Defeater of Death</a:t>
            </a:r>
          </a:p>
          <a:p>
            <a:pPr lvl="0" algn="ctr"/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Universal Peacemaker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7642366-B95C-4FC0-837A-0B65FD1EC56B}"/>
              </a:ext>
            </a:extLst>
          </p:cNvPr>
          <p:cNvSpPr/>
          <p:nvPr/>
        </p:nvSpPr>
        <p:spPr>
          <a:xfrm>
            <a:off x="2057400" y="4419600"/>
            <a:ext cx="9448800" cy="22514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you want someone like this in your life?</a:t>
            </a:r>
          </a:p>
        </p:txBody>
      </p:sp>
    </p:spTree>
    <p:extLst>
      <p:ext uri="{BB962C8B-B14F-4D97-AF65-F5344CB8AC3E}">
        <p14:creationId xmlns:p14="http://schemas.microsoft.com/office/powerpoint/2010/main" val="2197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97A91-624F-4A2F-A144-6ED2788D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401904"/>
            <a:ext cx="6614733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Selfless Rescuer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1:13)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he has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rescued us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dominion of darkness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brought us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into the kingdom of the Son he loves.</a:t>
            </a:r>
          </a:p>
          <a:p>
            <a:pPr algn="ctr"/>
            <a:r>
              <a:rPr lang="en-US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Jesus, we have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redemption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forgiveness of sins.</a:t>
            </a:r>
          </a:p>
        </p:txBody>
      </p:sp>
    </p:spTree>
    <p:extLst>
      <p:ext uri="{BB962C8B-B14F-4D97-AF65-F5344CB8AC3E}">
        <p14:creationId xmlns:p14="http://schemas.microsoft.com/office/powerpoint/2010/main" val="898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Selfless Rescuer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1:13)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he has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rescued us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dominion of darkness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brought us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into the kingdom of the Son he loves.</a:t>
            </a:r>
          </a:p>
          <a:p>
            <a:pPr algn="ctr"/>
            <a:r>
              <a:rPr lang="en-US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Jesus, we have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redemption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forgiveness of sins.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5848F0CE-E2BA-46E9-AA1C-EBA347822504}"/>
              </a:ext>
            </a:extLst>
          </p:cNvPr>
          <p:cNvSpPr/>
          <p:nvPr/>
        </p:nvSpPr>
        <p:spPr>
          <a:xfrm>
            <a:off x="5073958" y="4671350"/>
            <a:ext cx="7010400" cy="20804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“Redemption”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apolytrōsis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“Away” (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and “ransom” (</a:t>
            </a:r>
            <a:r>
              <a:rPr lang="en-GB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lytron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(2000), 908.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A7336608-F334-496A-B584-F309A69738E6}"/>
              </a:ext>
            </a:extLst>
          </p:cNvPr>
          <p:cNvSpPr/>
          <p:nvPr/>
        </p:nvSpPr>
        <p:spPr>
          <a:xfrm>
            <a:off x="3851475" y="2304324"/>
            <a:ext cx="8121958" cy="16532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1:7) We have redemption </a:t>
            </a:r>
            <a:r>
              <a:rPr lang="en-GB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His blood</a:t>
            </a: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E12E071-5022-4628-80C2-50047E6E6F5F}"/>
              </a:ext>
            </a:extLst>
          </p:cNvPr>
          <p:cNvSpPr/>
          <p:nvPr/>
        </p:nvSpPr>
        <p:spPr>
          <a:xfrm>
            <a:off x="3429000" y="494974"/>
            <a:ext cx="7848600" cy="10012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I need rescued from?</a:t>
            </a:r>
          </a:p>
        </p:txBody>
      </p:sp>
    </p:spTree>
    <p:extLst>
      <p:ext uri="{BB962C8B-B14F-4D97-AF65-F5344CB8AC3E}">
        <p14:creationId xmlns:p14="http://schemas.microsoft.com/office/powerpoint/2010/main" val="38205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1:15)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Son is the image of the invisible God, the firstborn over all creation.</a:t>
            </a:r>
          </a:p>
        </p:txBody>
      </p:sp>
    </p:spTree>
    <p:extLst>
      <p:ext uri="{BB962C8B-B14F-4D97-AF65-F5344CB8AC3E}">
        <p14:creationId xmlns:p14="http://schemas.microsoft.com/office/powerpoint/2010/main" val="32201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Son is the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invisible God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firstborn over all creation.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5F86AB9-8B81-4BC1-A504-6F8C10C7C8F7}"/>
              </a:ext>
            </a:extLst>
          </p:cNvPr>
          <p:cNvSpPr/>
          <p:nvPr/>
        </p:nvSpPr>
        <p:spPr>
          <a:xfrm>
            <a:off x="5334000" y="2251275"/>
            <a:ext cx="5410200" cy="1939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“Image”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eikōn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invisible became visible.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1:18; 14:9; Hebrews 1:3</a:t>
            </a:r>
          </a:p>
        </p:txBody>
      </p:sp>
    </p:spTree>
    <p:extLst>
      <p:ext uri="{BB962C8B-B14F-4D97-AF65-F5344CB8AC3E}">
        <p14:creationId xmlns:p14="http://schemas.microsoft.com/office/powerpoint/2010/main" val="23802781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Son is the image of the invisible God,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firstborn over all creation.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9DE937-4D61-4565-9671-E906BCBD9445}"/>
              </a:ext>
            </a:extLst>
          </p:cNvPr>
          <p:cNvSpPr/>
          <p:nvPr/>
        </p:nvSpPr>
        <p:spPr>
          <a:xfrm>
            <a:off x="4195446" y="2169832"/>
            <a:ext cx="2029804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007F98D-B116-4CC8-A789-42EA9756E02B}"/>
              </a:ext>
            </a:extLst>
          </p:cNvPr>
          <p:cNvSpPr/>
          <p:nvPr/>
        </p:nvSpPr>
        <p:spPr>
          <a:xfrm>
            <a:off x="141578" y="2780041"/>
            <a:ext cx="8697242" cy="3900314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Arius in Alexandria (AD 250-336)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Son did not always exist… There was a time when he did not exist. Before he was brought into being, he did not exist.” …He is the “firstborn” and “oldest of creatures.”</a:t>
            </a:r>
            <a:endParaRPr lang="en-GB" sz="32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Rowan Willams, </a:t>
            </a:r>
            <a:r>
              <a:rPr lang="nl-NL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Arius: Heresy and Tradition</a:t>
            </a: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William Eerdmans Publishing, 2001), 100, 117.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D7D380-007C-4D61-86AE-8D7BBE71AB16}"/>
              </a:ext>
            </a:extLst>
          </p:cNvPr>
          <p:cNvCxnSpPr>
            <a:cxnSpLocks/>
          </p:cNvCxnSpPr>
          <p:nvPr/>
        </p:nvCxnSpPr>
        <p:spPr>
          <a:xfrm>
            <a:off x="316002" y="2971800"/>
            <a:ext cx="8381620" cy="350520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D14A93-B477-4F4D-8E4C-FF8965690010}"/>
              </a:ext>
            </a:extLst>
          </p:cNvPr>
          <p:cNvCxnSpPr>
            <a:cxnSpLocks/>
          </p:cNvCxnSpPr>
          <p:nvPr/>
        </p:nvCxnSpPr>
        <p:spPr>
          <a:xfrm flipV="1">
            <a:off x="316002" y="3022665"/>
            <a:ext cx="8381620" cy="3454335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Jesus is the</a:t>
            </a:r>
          </a:p>
          <a:p>
            <a:pPr lvl="0"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Cosmic Creator</a:t>
            </a:r>
            <a:endParaRPr lang="en-US" sz="4800" b="1" i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Son is the image of the invisible God,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firstborn over all creation.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9DE937-4D61-4565-9671-E906BCBD9445}"/>
              </a:ext>
            </a:extLst>
          </p:cNvPr>
          <p:cNvSpPr/>
          <p:nvPr/>
        </p:nvSpPr>
        <p:spPr>
          <a:xfrm>
            <a:off x="4195446" y="2169832"/>
            <a:ext cx="2029804" cy="6610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007F98D-B116-4CC8-A789-42EA9756E02B}"/>
              </a:ext>
            </a:extLst>
          </p:cNvPr>
          <p:cNvSpPr/>
          <p:nvPr/>
        </p:nvSpPr>
        <p:spPr>
          <a:xfrm>
            <a:off x="141578" y="2780041"/>
            <a:ext cx="8697242" cy="3900314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Arius in Alexandria (AD 250-336)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Son did not always exist… There was a time when he did not exist. Before he was brought into being, he did not exist.” …He is the “firstborn” and “oldest of creatures.”</a:t>
            </a:r>
            <a:endParaRPr lang="en-GB" sz="32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Rowan Willams, </a:t>
            </a:r>
            <a:r>
              <a:rPr lang="nl-NL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Arius: Heresy and Tradition</a:t>
            </a: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William Eerdmans Publishing, 2001), 100, 117.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D7D380-007C-4D61-86AE-8D7BBE71AB16}"/>
              </a:ext>
            </a:extLst>
          </p:cNvPr>
          <p:cNvCxnSpPr>
            <a:cxnSpLocks/>
          </p:cNvCxnSpPr>
          <p:nvPr/>
        </p:nvCxnSpPr>
        <p:spPr>
          <a:xfrm>
            <a:off x="316002" y="2971800"/>
            <a:ext cx="8381620" cy="3505200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D14A93-B477-4F4D-8E4C-FF8965690010}"/>
              </a:ext>
            </a:extLst>
          </p:cNvPr>
          <p:cNvCxnSpPr>
            <a:cxnSpLocks/>
          </p:cNvCxnSpPr>
          <p:nvPr/>
        </p:nvCxnSpPr>
        <p:spPr>
          <a:xfrm flipV="1">
            <a:off x="316002" y="3022665"/>
            <a:ext cx="8381620" cy="3454335"/>
          </a:xfrm>
          <a:prstGeom prst="line">
            <a:avLst/>
          </a:prstGeom>
          <a:ln w="2540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38774D6C-CC9B-4EB6-A21F-09C3FBEB7BB6}"/>
              </a:ext>
            </a:extLst>
          </p:cNvPr>
          <p:cNvSpPr/>
          <p:nvPr/>
        </p:nvSpPr>
        <p:spPr>
          <a:xfrm>
            <a:off x="6085178" y="76200"/>
            <a:ext cx="6007472" cy="59001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“First place”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the Creator of “all things.” (4x)</a:t>
            </a:r>
            <a:endParaRPr lang="en-GB" sz="32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1:16-17; Isaiah 44:24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Old Testament usage</a:t>
            </a:r>
            <a:endParaRPr lang="en-GB" sz="32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was the “firstborn” (Ps. 89:27.)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Israel is God’s “firstborn” (Ex. 4:22).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“Driveway” “Parkway” “Firstborn”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Rabbis used this for Yahweh.</a:t>
            </a:r>
            <a:endParaRPr lang="en-GB" sz="32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“First of the world” (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qaḏmônô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šel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ʿôlām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v-SE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Genesis Rabba</a:t>
            </a:r>
            <a:r>
              <a:rPr lang="sv-SE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38.7 on Gen. 11:2,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 F. Bruce,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(1984), 59.</a:t>
            </a:r>
          </a:p>
        </p:txBody>
      </p:sp>
    </p:spTree>
    <p:extLst>
      <p:ext uri="{BB962C8B-B14F-4D97-AF65-F5344CB8AC3E}">
        <p14:creationId xmlns:p14="http://schemas.microsoft.com/office/powerpoint/2010/main" val="34934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2156</Words>
  <Application>Microsoft Office PowerPoint</Application>
  <PresentationFormat>Widescreen</PresentationFormat>
  <Paragraphs>238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2025-04-21T19:01:07Z</dcterms:created>
  <dcterms:modified xsi:type="dcterms:W3CDTF">2025-04-21T19:01:13Z</dcterms:modified>
</cp:coreProperties>
</file>