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42"/>
  </p:notesMasterIdLst>
  <p:sldIdLst>
    <p:sldId id="1325" r:id="rId2"/>
    <p:sldId id="2783" r:id="rId3"/>
    <p:sldId id="2766" r:id="rId4"/>
    <p:sldId id="1538" r:id="rId5"/>
    <p:sldId id="2784" r:id="rId6"/>
    <p:sldId id="2757" r:id="rId7"/>
    <p:sldId id="2772" r:id="rId8"/>
    <p:sldId id="2749" r:id="rId9"/>
    <p:sldId id="2771" r:id="rId10"/>
    <p:sldId id="2827" r:id="rId11"/>
    <p:sldId id="2751" r:id="rId12"/>
    <p:sldId id="2761" r:id="rId13"/>
    <p:sldId id="2764" r:id="rId14"/>
    <p:sldId id="2762" r:id="rId15"/>
    <p:sldId id="2763" r:id="rId16"/>
    <p:sldId id="2765" r:id="rId17"/>
    <p:sldId id="2753" r:id="rId18"/>
    <p:sldId id="2754" r:id="rId19"/>
    <p:sldId id="2755" r:id="rId20"/>
    <p:sldId id="2768" r:id="rId21"/>
    <p:sldId id="2810" r:id="rId22"/>
    <p:sldId id="2811" r:id="rId23"/>
    <p:sldId id="2796" r:id="rId24"/>
    <p:sldId id="2798" r:id="rId25"/>
    <p:sldId id="2799" r:id="rId26"/>
    <p:sldId id="2800" r:id="rId27"/>
    <p:sldId id="2801" r:id="rId28"/>
    <p:sldId id="2802" r:id="rId29"/>
    <p:sldId id="2803" r:id="rId30"/>
    <p:sldId id="2816" r:id="rId31"/>
    <p:sldId id="2813" r:id="rId32"/>
    <p:sldId id="1561" r:id="rId33"/>
    <p:sldId id="2823" r:id="rId34"/>
    <p:sldId id="2828" r:id="rId35"/>
    <p:sldId id="2824" r:id="rId36"/>
    <p:sldId id="2815" r:id="rId37"/>
    <p:sldId id="2829" r:id="rId38"/>
    <p:sldId id="2819" r:id="rId39"/>
    <p:sldId id="2804" r:id="rId40"/>
    <p:sldId id="282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B5CEA4"/>
    <a:srgbClr val="48627C"/>
    <a:srgbClr val="567594"/>
    <a:srgbClr val="6B8AA9"/>
    <a:srgbClr val="B78383"/>
    <a:srgbClr val="A86C6C"/>
    <a:srgbClr val="AF6565"/>
    <a:srgbClr val="97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21" autoAdjust="0"/>
    <p:restoredTop sz="85541" autoAdjust="0"/>
  </p:normalViewPr>
  <p:slideViewPr>
    <p:cSldViewPr>
      <p:cViewPr varScale="1">
        <p:scale>
          <a:sx n="57" d="100"/>
          <a:sy n="57" d="100"/>
        </p:scale>
        <p:origin x="60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30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7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47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7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44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5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63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371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70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5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32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83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26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28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8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00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53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4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92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791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27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908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951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538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7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14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3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5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1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38B31-0CEB-412D-8AE3-91D71A1C9DC0}"/>
              </a:ext>
            </a:extLst>
          </p:cNvPr>
          <p:cNvSpPr txBox="1"/>
          <p:nvPr/>
        </p:nvSpPr>
        <p:spPr>
          <a:xfrm>
            <a:off x="60548" y="104272"/>
            <a:ext cx="8245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Tim. 4:7)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yourself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purpose of godliness.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Bodily discipline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only of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little profit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but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godliness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</a:t>
            </a:r>
            <a:r>
              <a:rPr kumimoji="0" lang="en-GB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profitable for all things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since it holds promise for the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present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also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the life to come.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686E481-82CE-4500-8434-D54B741ED5AE}"/>
              </a:ext>
            </a:extLst>
          </p:cNvPr>
          <p:cNvSpPr/>
          <p:nvPr/>
        </p:nvSpPr>
        <p:spPr>
          <a:xfrm>
            <a:off x="6541770" y="76201"/>
            <a:ext cx="5578252" cy="1295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“Discipline” (</a:t>
            </a:r>
            <a:r>
              <a:rPr kumimoji="0" lang="en-US" sz="4400" b="1" i="1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gymnazō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“Training” (Hebrews 12:11)</a:t>
            </a:r>
          </a:p>
        </p:txBody>
      </p:sp>
    </p:spTree>
    <p:extLst>
      <p:ext uri="{BB962C8B-B14F-4D97-AF65-F5344CB8AC3E}">
        <p14:creationId xmlns:p14="http://schemas.microsoft.com/office/powerpoint/2010/main" val="160305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03A33-469B-423A-BBE0-89105144BCA6}"/>
              </a:ext>
            </a:extLst>
          </p:cNvPr>
          <p:cNvSpPr txBox="1"/>
          <p:nvPr/>
        </p:nvSpPr>
        <p:spPr>
          <a:xfrm>
            <a:off x="60548" y="104272"/>
            <a:ext cx="7940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4:9) It is a trustworthy statement deserving full acceptance.</a:t>
            </a:r>
            <a:endParaRPr lang="en-US" sz="1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258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03A33-469B-423A-BBE0-89105144BCA6}"/>
              </a:ext>
            </a:extLst>
          </p:cNvPr>
          <p:cNvSpPr txBox="1"/>
          <p:nvPr/>
        </p:nvSpPr>
        <p:spPr>
          <a:xfrm>
            <a:off x="60548" y="104272"/>
            <a:ext cx="7940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4:10) For it is for this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labor and strive,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we have fixed our hope on the living God, who is the Savior of all people, especially of believers.</a:t>
            </a:r>
          </a:p>
        </p:txBody>
      </p:sp>
    </p:spTree>
    <p:extLst>
      <p:ext uri="{BB962C8B-B14F-4D97-AF65-F5344CB8AC3E}">
        <p14:creationId xmlns:p14="http://schemas.microsoft.com/office/powerpoint/2010/main" val="4118756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03A33-469B-423A-BBE0-89105144BCA6}"/>
              </a:ext>
            </a:extLst>
          </p:cNvPr>
          <p:cNvSpPr txBox="1"/>
          <p:nvPr/>
        </p:nvSpPr>
        <p:spPr>
          <a:xfrm>
            <a:off x="60548" y="104272"/>
            <a:ext cx="7940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4:10) For it is for this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strive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we have fixed our hope on the living God, who is the Savior of all people, especially of believers.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BED597F-B63B-4323-9796-707ED51D760A}"/>
              </a:ext>
            </a:extLst>
          </p:cNvPr>
          <p:cNvSpPr/>
          <p:nvPr/>
        </p:nvSpPr>
        <p:spPr>
          <a:xfrm>
            <a:off x="136748" y="1402080"/>
            <a:ext cx="5715000" cy="30472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“Labor”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kopiaō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exert oneself physically, mentally, or spiritually” to “work hard, toil, strive, struggle” (BDAG, p.558).</a:t>
            </a:r>
            <a:endParaRPr lang="en-US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74CA9F2C-A5BD-4056-BE40-047C352B8E59}"/>
              </a:ext>
            </a:extLst>
          </p:cNvPr>
          <p:cNvSpPr/>
          <p:nvPr/>
        </p:nvSpPr>
        <p:spPr>
          <a:xfrm>
            <a:off x="6096000" y="1402080"/>
            <a:ext cx="5486400" cy="25603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“Strive”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agōnizō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“Engage in an [athletic] contest. Fight, struggle” (BDAG p.17).</a:t>
            </a:r>
          </a:p>
        </p:txBody>
      </p:sp>
    </p:spTree>
    <p:extLst>
      <p:ext uri="{BB962C8B-B14F-4D97-AF65-F5344CB8AC3E}">
        <p14:creationId xmlns:p14="http://schemas.microsoft.com/office/powerpoint/2010/main" val="3696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03A33-469B-423A-BBE0-89105144BCA6}"/>
              </a:ext>
            </a:extLst>
          </p:cNvPr>
          <p:cNvSpPr txBox="1"/>
          <p:nvPr/>
        </p:nvSpPr>
        <p:spPr>
          <a:xfrm>
            <a:off x="60548" y="104272"/>
            <a:ext cx="7940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4:10) For it is for this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strive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have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fixed our hope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the living God,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is the Savior of all people, especially of believers.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74E2346-A55E-4B1A-A450-75351F897FB1}"/>
              </a:ext>
            </a:extLst>
          </p:cNvPr>
          <p:cNvSpPr/>
          <p:nvPr/>
        </p:nvSpPr>
        <p:spPr>
          <a:xfrm>
            <a:off x="4267200" y="2081014"/>
            <a:ext cx="7635651" cy="28719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Timothy forget about the relationship between hope and hard work?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881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03A33-469B-423A-BBE0-89105144BCA6}"/>
              </a:ext>
            </a:extLst>
          </p:cNvPr>
          <p:cNvSpPr txBox="1"/>
          <p:nvPr/>
        </p:nvSpPr>
        <p:spPr>
          <a:xfrm>
            <a:off x="60548" y="104272"/>
            <a:ext cx="7940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4:10) For it is for this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labor and strive,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we have fixed our hope on the living God, who is the Savior of all people, especially of believers.</a:t>
            </a:r>
          </a:p>
          <a:p>
            <a:r>
              <a:rPr lang="en-US" sz="40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Prescribe and teach these things.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92F4F8-25C6-4DE7-9824-B50166D16365}"/>
              </a:ext>
            </a:extLst>
          </p:cNvPr>
          <p:cNvSpPr/>
          <p:nvPr/>
        </p:nvSpPr>
        <p:spPr>
          <a:xfrm>
            <a:off x="5791200" y="1295400"/>
            <a:ext cx="5334000" cy="18922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prescribing” and “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on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teaching.”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 active tense</a:t>
            </a:r>
          </a:p>
        </p:txBody>
      </p:sp>
    </p:spTree>
    <p:extLst>
      <p:ext uri="{BB962C8B-B14F-4D97-AF65-F5344CB8AC3E}">
        <p14:creationId xmlns:p14="http://schemas.microsoft.com/office/powerpoint/2010/main" val="3805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F5A8E-1AD5-4C5E-BFE9-499ED17F16A5}"/>
              </a:ext>
            </a:extLst>
          </p:cNvPr>
          <p:cNvSpPr txBox="1"/>
          <p:nvPr/>
        </p:nvSpPr>
        <p:spPr>
          <a:xfrm>
            <a:off x="60549" y="104272"/>
            <a:ext cx="7178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4:12) Let no one look down on your youthfulness.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rather in speech, conduct, love, faith and purity,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show yourself an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those who believe.</a:t>
            </a:r>
          </a:p>
        </p:txBody>
      </p:sp>
    </p:spTree>
    <p:extLst>
      <p:ext uri="{BB962C8B-B14F-4D97-AF65-F5344CB8AC3E}">
        <p14:creationId xmlns:p14="http://schemas.microsoft.com/office/powerpoint/2010/main" val="3648493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13520-4070-4D65-87F2-06ADF8901B19}"/>
              </a:ext>
            </a:extLst>
          </p:cNvPr>
          <p:cNvSpPr txBox="1"/>
          <p:nvPr/>
        </p:nvSpPr>
        <p:spPr>
          <a:xfrm>
            <a:off x="60548" y="104272"/>
            <a:ext cx="7940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4:13) Until I come, give attention to the public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Scripture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exhortation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657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F9E73-1E06-4D9B-8140-FFFFAB2D0AE7}"/>
              </a:ext>
            </a:extLst>
          </p:cNvPr>
          <p:cNvSpPr txBox="1"/>
          <p:nvPr/>
        </p:nvSpPr>
        <p:spPr>
          <a:xfrm>
            <a:off x="60548" y="104272"/>
            <a:ext cx="7940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4:14) Do not neglect the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spiritual gift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within you,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was bestowed on you through prophetic utterance with the laying on of hands by the elders.</a:t>
            </a:r>
          </a:p>
        </p:txBody>
      </p:sp>
    </p:spTree>
    <p:extLst>
      <p:ext uri="{BB962C8B-B14F-4D97-AF65-F5344CB8AC3E}">
        <p14:creationId xmlns:p14="http://schemas.microsoft.com/office/powerpoint/2010/main" val="1376974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37FA06-F892-4218-85DE-2088B29B7D71}"/>
              </a:ext>
            </a:extLst>
          </p:cNvPr>
          <p:cNvSpPr txBox="1"/>
          <p:nvPr/>
        </p:nvSpPr>
        <p:spPr>
          <a:xfrm>
            <a:off x="60548" y="104272"/>
            <a:ext cx="794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4:15) Take pains with these things. Be absorbed in them, so that your progress will be evident to all.</a:t>
            </a:r>
          </a:p>
        </p:txBody>
      </p:sp>
    </p:spTree>
    <p:extLst>
      <p:ext uri="{BB962C8B-B14F-4D97-AF65-F5344CB8AC3E}">
        <p14:creationId xmlns:p14="http://schemas.microsoft.com/office/powerpoint/2010/main" val="359147872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5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E3D74A-53E2-4F7F-928C-84BCB4C358F1}"/>
              </a:ext>
            </a:extLst>
          </p:cNvPr>
          <p:cNvSpPr txBox="1"/>
          <p:nvPr/>
        </p:nvSpPr>
        <p:spPr>
          <a:xfrm>
            <a:off x="60548" y="104272"/>
            <a:ext cx="79404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4:16) Pay close attention to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yourself and to your teaching.</a:t>
            </a:r>
          </a:p>
          <a:p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Persevere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these things,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as you do this you will ensure salvation both for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yourself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for </a:t>
            </a:r>
            <a:r>
              <a:rPr lang="en-US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those who hear you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9739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got issues.”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“I’ve got a lot of baggage from growing up.”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think I’m cut out for this.”</a:t>
            </a:r>
          </a:p>
          <a:p>
            <a:pPr algn="ctr">
              <a:defRPr/>
            </a:pPr>
            <a:r>
              <a:rPr lang="en-US" sz="2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personality doesn’t make me a good leader.”</a:t>
            </a:r>
            <a:endParaRPr lang="en-US" sz="54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only knows what people are saying about me.”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C0D1C97-CE42-4E81-8726-4255F3B1CA6D}"/>
              </a:ext>
            </a:extLst>
          </p:cNvPr>
          <p:cNvSpPr/>
          <p:nvPr/>
        </p:nvSpPr>
        <p:spPr>
          <a:xfrm>
            <a:off x="3124200" y="3472752"/>
            <a:ext cx="8317231" cy="18612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is God in the picture?</a:t>
            </a: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“We have fixed our hope on the living God.”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10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DB9C6-27AE-4D4B-96F1-637D9E2992A8}"/>
              </a:ext>
            </a:extLst>
          </p:cNvPr>
          <p:cNvSpPr/>
          <p:nvPr/>
        </p:nvSpPr>
        <p:spPr>
          <a:xfrm>
            <a:off x="1254825" y="1600200"/>
            <a:ext cx="762000" cy="506952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AEC8A-E2B2-446D-A3B1-AB6174BB5FED}"/>
              </a:ext>
            </a:extLst>
          </p:cNvPr>
          <p:cNvSpPr/>
          <p:nvPr/>
        </p:nvSpPr>
        <p:spPr>
          <a:xfrm>
            <a:off x="1864425" y="2107151"/>
            <a:ext cx="369126" cy="421934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58D14-5C2F-46EA-862A-A052EA5180AF}"/>
              </a:ext>
            </a:extLst>
          </p:cNvPr>
          <p:cNvSpPr/>
          <p:nvPr/>
        </p:nvSpPr>
        <p:spPr>
          <a:xfrm>
            <a:off x="3701778" y="2095274"/>
            <a:ext cx="682197" cy="421935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A0AB22-35AF-4B9B-A1E7-45A1CFE6B0AE}"/>
              </a:ext>
            </a:extLst>
          </p:cNvPr>
          <p:cNvSpPr/>
          <p:nvPr/>
        </p:nvSpPr>
        <p:spPr>
          <a:xfrm>
            <a:off x="853677" y="2532683"/>
            <a:ext cx="762000" cy="421934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16143-7895-4B10-A0D4-24E37E4FE21F}"/>
              </a:ext>
            </a:extLst>
          </p:cNvPr>
          <p:cNvSpPr/>
          <p:nvPr/>
        </p:nvSpPr>
        <p:spPr>
          <a:xfrm>
            <a:off x="6974775" y="2994832"/>
            <a:ext cx="685800" cy="380475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649614-4267-41AB-B2BD-6188228864FB}"/>
              </a:ext>
            </a:extLst>
          </p:cNvPr>
          <p:cNvSpPr/>
          <p:nvPr/>
        </p:nvSpPr>
        <p:spPr>
          <a:xfrm>
            <a:off x="4908740" y="2553105"/>
            <a:ext cx="685800" cy="380475"/>
          </a:xfrm>
          <a:prstGeom prst="rect">
            <a:avLst/>
          </a:prstGeom>
          <a:noFill/>
          <a:ln w="381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not as gifted as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gifts aren’t as important as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“Leadership comes so easily to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“Other people are much more gifted than me.”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0983F42-12D7-4C8F-B951-B55EE3807591}"/>
              </a:ext>
            </a:extLst>
          </p:cNvPr>
          <p:cNvSpPr/>
          <p:nvPr/>
        </p:nvSpPr>
        <p:spPr>
          <a:xfrm>
            <a:off x="3077900" y="3061500"/>
            <a:ext cx="8915400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are you focused on using gifts that you don’t have?</a:t>
            </a: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“Do not neglect the spiritual gift within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14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“Kindle afresh the gift of God which is in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Timothy 1:6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52627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9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A0E874-536D-4E8D-814C-B83CBAE351EC}"/>
              </a:ext>
            </a:extLst>
          </p:cNvPr>
          <p:cNvCxnSpPr>
            <a:cxnSpLocks/>
          </p:cNvCxnSpPr>
          <p:nvPr/>
        </p:nvCxnSpPr>
        <p:spPr>
          <a:xfrm>
            <a:off x="2743200" y="1577340"/>
            <a:ext cx="2819400" cy="1318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62CE8EF-52B2-479B-9C0B-C054275FA4C8}"/>
              </a:ext>
            </a:extLst>
          </p:cNvPr>
          <p:cNvSpPr/>
          <p:nvPr/>
        </p:nvSpPr>
        <p:spPr>
          <a:xfrm>
            <a:off x="5638800" y="2362200"/>
            <a:ext cx="914400" cy="2057400"/>
          </a:xfrm>
          <a:prstGeom prst="ellipse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6A79435-6F37-412A-AB9E-A6F5712FFBEB}"/>
              </a:ext>
            </a:extLst>
          </p:cNvPr>
          <p:cNvSpPr/>
          <p:nvPr/>
        </p:nvSpPr>
        <p:spPr>
          <a:xfrm>
            <a:off x="533400" y="152400"/>
            <a:ext cx="4343400" cy="1905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Imagine this is your actual level of giftedness.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8D82000-8CAE-4E07-BE08-A248D14505BC}"/>
              </a:ext>
            </a:extLst>
          </p:cNvPr>
          <p:cNvCxnSpPr>
            <a:cxnSpLocks/>
          </p:cNvCxnSpPr>
          <p:nvPr/>
        </p:nvCxnSpPr>
        <p:spPr>
          <a:xfrm>
            <a:off x="2743200" y="1577340"/>
            <a:ext cx="2819400" cy="1318260"/>
          </a:xfrm>
          <a:prstGeom prst="straightConnector1">
            <a:avLst/>
          </a:prstGeom>
          <a:ln w="38100">
            <a:solidFill>
              <a:srgbClr val="4862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3D72E19-7826-4D88-8EE0-2601F5EA0D4E}"/>
              </a:ext>
            </a:extLst>
          </p:cNvPr>
          <p:cNvSpPr/>
          <p:nvPr/>
        </p:nvSpPr>
        <p:spPr>
          <a:xfrm>
            <a:off x="5638800" y="2362200"/>
            <a:ext cx="914400" cy="2057400"/>
          </a:xfrm>
          <a:prstGeom prst="ellipse">
            <a:avLst/>
          </a:prstGeom>
          <a:noFill/>
          <a:ln w="57150">
            <a:solidFill>
              <a:srgbClr val="48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C1089E-5682-4C8F-B9EA-30D3369B49DA}"/>
              </a:ext>
            </a:extLst>
          </p:cNvPr>
          <p:cNvCxnSpPr>
            <a:cxnSpLocks/>
          </p:cNvCxnSpPr>
          <p:nvPr/>
        </p:nvCxnSpPr>
        <p:spPr>
          <a:xfrm>
            <a:off x="4604797" y="1295400"/>
            <a:ext cx="6296628" cy="838200"/>
          </a:xfrm>
          <a:prstGeom prst="straightConnector1">
            <a:avLst/>
          </a:prstGeom>
          <a:ln w="381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D5D138D4-88BF-46EA-AA98-DA6848C76C92}"/>
              </a:ext>
            </a:extLst>
          </p:cNvPr>
          <p:cNvSpPr/>
          <p:nvPr/>
        </p:nvSpPr>
        <p:spPr>
          <a:xfrm>
            <a:off x="533400" y="152400"/>
            <a:ext cx="4343400" cy="1905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you had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yourself?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6F6713-BD84-41F7-82BC-DE43E3F22640}"/>
              </a:ext>
            </a:extLst>
          </p:cNvPr>
          <p:cNvSpPr/>
          <p:nvPr/>
        </p:nvSpPr>
        <p:spPr>
          <a:xfrm>
            <a:off x="10901425" y="1577341"/>
            <a:ext cx="1219200" cy="2689860"/>
          </a:xfrm>
          <a:prstGeom prst="ellipse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1845C9FD-1251-4B46-B3E6-D42EB340FCCB}"/>
              </a:ext>
            </a:extLst>
          </p:cNvPr>
          <p:cNvSpPr/>
          <p:nvPr/>
        </p:nvSpPr>
        <p:spPr>
          <a:xfrm>
            <a:off x="3657600" y="4648200"/>
            <a:ext cx="7574666" cy="1988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(Rom. 12:3)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not think of yourself more highly than you ought, but rather think of yourself with sober judgment.</a:t>
            </a:r>
          </a:p>
        </p:txBody>
      </p:sp>
    </p:spTree>
    <p:extLst>
      <p:ext uri="{BB962C8B-B14F-4D97-AF65-F5344CB8AC3E}">
        <p14:creationId xmlns:p14="http://schemas.microsoft.com/office/powerpoint/2010/main" val="3497327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00EC54C-6822-4734-BAEC-AAE9E235549F}"/>
              </a:ext>
            </a:extLst>
          </p:cNvPr>
          <p:cNvCxnSpPr>
            <a:cxnSpLocks/>
          </p:cNvCxnSpPr>
          <p:nvPr/>
        </p:nvCxnSpPr>
        <p:spPr>
          <a:xfrm>
            <a:off x="2743200" y="1577340"/>
            <a:ext cx="2819400" cy="1318260"/>
          </a:xfrm>
          <a:prstGeom prst="straightConnector1">
            <a:avLst/>
          </a:prstGeom>
          <a:ln w="38100">
            <a:solidFill>
              <a:srgbClr val="4862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031DFAF-0420-49A1-B459-A6D1A92824AF}"/>
              </a:ext>
            </a:extLst>
          </p:cNvPr>
          <p:cNvSpPr/>
          <p:nvPr/>
        </p:nvSpPr>
        <p:spPr>
          <a:xfrm>
            <a:off x="5638800" y="2362200"/>
            <a:ext cx="914400" cy="2057400"/>
          </a:xfrm>
          <a:prstGeom prst="ellipse">
            <a:avLst/>
          </a:prstGeom>
          <a:noFill/>
          <a:ln w="57150">
            <a:solidFill>
              <a:srgbClr val="48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FB317C-68C9-4145-B223-1C933051D9DC}"/>
              </a:ext>
            </a:extLst>
          </p:cNvPr>
          <p:cNvCxnSpPr>
            <a:cxnSpLocks/>
          </p:cNvCxnSpPr>
          <p:nvPr/>
        </p:nvCxnSpPr>
        <p:spPr>
          <a:xfrm>
            <a:off x="4604797" y="1295400"/>
            <a:ext cx="6296628" cy="838200"/>
          </a:xfrm>
          <a:prstGeom prst="straightConnector1">
            <a:avLst/>
          </a:prstGeom>
          <a:ln w="38100">
            <a:solidFill>
              <a:srgbClr val="4862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E4A2AEA-0E4D-4AE3-8322-D09C849BE53C}"/>
              </a:ext>
            </a:extLst>
          </p:cNvPr>
          <p:cNvSpPr/>
          <p:nvPr/>
        </p:nvSpPr>
        <p:spPr>
          <a:xfrm>
            <a:off x="10901425" y="1577341"/>
            <a:ext cx="1219200" cy="2689860"/>
          </a:xfrm>
          <a:prstGeom prst="ellipse">
            <a:avLst/>
          </a:prstGeom>
          <a:noFill/>
          <a:ln w="57150">
            <a:solidFill>
              <a:srgbClr val="48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3E7125B-0AA4-419C-A39A-9940A2F2E546}"/>
              </a:ext>
            </a:extLst>
          </p:cNvPr>
          <p:cNvSpPr/>
          <p:nvPr/>
        </p:nvSpPr>
        <p:spPr>
          <a:xfrm>
            <a:off x="533400" y="152400"/>
            <a:ext cx="4343400" cy="1905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you had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inflated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yourself?</a:t>
            </a:r>
          </a:p>
        </p:txBody>
      </p:sp>
    </p:spTree>
    <p:extLst>
      <p:ext uri="{BB962C8B-B14F-4D97-AF65-F5344CB8AC3E}">
        <p14:creationId xmlns:p14="http://schemas.microsoft.com/office/powerpoint/2010/main" val="4207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3DA519-31A7-4977-965E-DE941BCADEBD}"/>
              </a:ext>
            </a:extLst>
          </p:cNvPr>
          <p:cNvCxnSpPr>
            <a:cxnSpLocks/>
          </p:cNvCxnSpPr>
          <p:nvPr/>
        </p:nvCxnSpPr>
        <p:spPr>
          <a:xfrm>
            <a:off x="2743200" y="1577340"/>
            <a:ext cx="2819400" cy="1318260"/>
          </a:xfrm>
          <a:prstGeom prst="straightConnector1">
            <a:avLst/>
          </a:prstGeom>
          <a:ln w="38100">
            <a:solidFill>
              <a:srgbClr val="4862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51FCBEB-7DD5-41EC-8EF0-4021ACDE7FAF}"/>
              </a:ext>
            </a:extLst>
          </p:cNvPr>
          <p:cNvSpPr/>
          <p:nvPr/>
        </p:nvSpPr>
        <p:spPr>
          <a:xfrm>
            <a:off x="5638800" y="2362200"/>
            <a:ext cx="914400" cy="2057400"/>
          </a:xfrm>
          <a:prstGeom prst="ellipse">
            <a:avLst/>
          </a:prstGeom>
          <a:noFill/>
          <a:ln w="57150">
            <a:solidFill>
              <a:srgbClr val="48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0AF3F-20F2-421F-ADAF-9588C750AC5F}"/>
              </a:ext>
            </a:extLst>
          </p:cNvPr>
          <p:cNvCxnSpPr>
            <a:cxnSpLocks/>
          </p:cNvCxnSpPr>
          <p:nvPr/>
        </p:nvCxnSpPr>
        <p:spPr>
          <a:xfrm flipH="1">
            <a:off x="1905000" y="1783080"/>
            <a:ext cx="193875" cy="1318260"/>
          </a:xfrm>
          <a:prstGeom prst="straightConnector1">
            <a:avLst/>
          </a:prstGeom>
          <a:ln w="381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BAAB8FF-A2A5-4F4F-80BE-A002817ED845}"/>
              </a:ext>
            </a:extLst>
          </p:cNvPr>
          <p:cNvSpPr/>
          <p:nvPr/>
        </p:nvSpPr>
        <p:spPr>
          <a:xfrm>
            <a:off x="1374975" y="3124490"/>
            <a:ext cx="723900" cy="1089660"/>
          </a:xfrm>
          <a:prstGeom prst="ellipse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0A729F-CF42-4734-AF2F-377337E5086B}"/>
              </a:ext>
            </a:extLst>
          </p:cNvPr>
          <p:cNvCxnSpPr>
            <a:cxnSpLocks/>
          </p:cNvCxnSpPr>
          <p:nvPr/>
        </p:nvCxnSpPr>
        <p:spPr>
          <a:xfrm>
            <a:off x="4604797" y="1295400"/>
            <a:ext cx="6296628" cy="838200"/>
          </a:xfrm>
          <a:prstGeom prst="straightConnector1">
            <a:avLst/>
          </a:prstGeom>
          <a:ln w="38100">
            <a:solidFill>
              <a:srgbClr val="4862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E2A2906-0B4A-4384-8CE1-2C3297D1849B}"/>
              </a:ext>
            </a:extLst>
          </p:cNvPr>
          <p:cNvSpPr/>
          <p:nvPr/>
        </p:nvSpPr>
        <p:spPr>
          <a:xfrm>
            <a:off x="10901425" y="1577341"/>
            <a:ext cx="1219200" cy="2689860"/>
          </a:xfrm>
          <a:prstGeom prst="ellipse">
            <a:avLst/>
          </a:prstGeom>
          <a:noFill/>
          <a:ln w="57150">
            <a:solidFill>
              <a:srgbClr val="48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E77EEC9-C343-4347-A6B6-64B0EEB1F198}"/>
              </a:ext>
            </a:extLst>
          </p:cNvPr>
          <p:cNvSpPr/>
          <p:nvPr/>
        </p:nvSpPr>
        <p:spPr>
          <a:xfrm>
            <a:off x="533400" y="152400"/>
            <a:ext cx="4343400" cy="1905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you had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deflated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view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yourself?</a:t>
            </a: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6815C019-9256-4546-A765-F17010EAC661}"/>
              </a:ext>
            </a:extLst>
          </p:cNvPr>
          <p:cNvSpPr/>
          <p:nvPr/>
        </p:nvSpPr>
        <p:spPr>
          <a:xfrm>
            <a:off x="3657600" y="4648200"/>
            <a:ext cx="7574666" cy="1988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25:25) 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was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afraid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went away and </a:t>
            </a:r>
            <a:r>
              <a:rPr kumimoji="0" lang="en-GB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hid your talent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2180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FFE4B71-77FA-4A95-95A7-A91DEF09FBF4}"/>
              </a:ext>
            </a:extLst>
          </p:cNvPr>
          <p:cNvSpPr/>
          <p:nvPr/>
        </p:nvSpPr>
        <p:spPr>
          <a:xfrm>
            <a:off x="5638800" y="2362200"/>
            <a:ext cx="914400" cy="2057400"/>
          </a:xfrm>
          <a:prstGeom prst="ellipse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2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104272"/>
            <a:ext cx="82452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Historical Background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Ephesus was a huge city and church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200,000-250,000 people. Ben Witherington,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(1998), 563.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largest city in the Roman Empire (Rome &amp; Alexandria).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Planted many other churches (Acts 19:10).</a:t>
            </a:r>
            <a:endParaRPr lang="en-US" sz="4400" b="1" spc="-15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Occult activity and promiscuity</a:t>
            </a:r>
          </a:p>
          <a:p>
            <a:pPr lvl="0" algn="ctr">
              <a:defRPr/>
            </a:pPr>
            <a:r>
              <a:rPr lang="en-GB" altLang="en-US" sz="2400" b="1" dirty="0" err="1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Sceva</a:t>
            </a:r>
            <a:r>
              <a:rPr lang="en-GB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exorcists, 50,000 silver pieces for occult books,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Temple of Artemis, etc.</a:t>
            </a:r>
            <a:endParaRPr lang="en-US" altLang="en-US" sz="2400" b="1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91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spc="-150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not as gifted as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gifts aren’t as important as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“Leadership comes so easily to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“Other people are much more gifted than me.”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6717166-61A8-4E85-B93F-39CD822E8BBD}"/>
              </a:ext>
            </a:extLst>
          </p:cNvPr>
          <p:cNvSpPr/>
          <p:nvPr/>
        </p:nvSpPr>
        <p:spPr>
          <a:xfrm>
            <a:off x="5837500" y="967136"/>
            <a:ext cx="6354500" cy="58027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emphasis?</a:t>
            </a: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“Discipline yourself.”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7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“Labor and strive.”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10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“Take pains.”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15</a:t>
            </a: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 absorbed.”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15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“Persevere in these things.”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16</a:t>
            </a:r>
            <a:endParaRPr lang="en-GB" sz="44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D7C2947-827B-4BDE-A761-8AFE863E1055}"/>
              </a:ext>
            </a:extLst>
          </p:cNvPr>
          <p:cNvSpPr/>
          <p:nvPr/>
        </p:nvSpPr>
        <p:spPr>
          <a:xfrm>
            <a:off x="-152400" y="1752600"/>
            <a:ext cx="7239000" cy="39990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the most consistent person in my HC?</a:t>
            </a:r>
          </a:p>
          <a:p>
            <a:pPr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long does it take for me to bounce back after failure?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I made up my mind that I am refusing to quit?</a:t>
            </a:r>
          </a:p>
        </p:txBody>
      </p:sp>
    </p:spTree>
    <p:extLst>
      <p:ext uri="{BB962C8B-B14F-4D97-AF65-F5344CB8AC3E}">
        <p14:creationId xmlns:p14="http://schemas.microsoft.com/office/powerpoint/2010/main" val="590689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spc="-150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not a good teacher.”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“Teaching comes so naturally to others.”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“People are just being nice when put me up to teach.”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get so nervous when I teach. I should stop.”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F383FBD-45DA-4ABF-84F9-1F721456F32A}"/>
              </a:ext>
            </a:extLst>
          </p:cNvPr>
          <p:cNvSpPr/>
          <p:nvPr/>
        </p:nvSpPr>
        <p:spPr>
          <a:xfrm>
            <a:off x="4348840" y="-56910"/>
            <a:ext cx="7771181" cy="64036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a </a:t>
            </a:r>
            <a:r>
              <a:rPr lang="en-US" sz="48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skilled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teacher?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“Able to teach.”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Timothy 3:2 (</a:t>
            </a:r>
            <a:r>
              <a:rPr lang="en-US" alt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didaktikos</a:t>
            </a: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“An able teacher” (NET).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“Prescribe and teach these things.”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11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“Public reading of Scripture… Exhortation and teaching.”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13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“Pay close attention to…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teaching.”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16</a:t>
            </a:r>
          </a:p>
          <a:p>
            <a:pPr lvl="0" algn="ctr">
              <a:defRPr/>
            </a:pPr>
            <a:endParaRPr lang="en-GB" sz="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7C49353-C7BB-4B12-9EC8-00F030D81748}"/>
              </a:ext>
            </a:extLst>
          </p:cNvPr>
          <p:cNvSpPr/>
          <p:nvPr/>
        </p:nvSpPr>
        <p:spPr>
          <a:xfrm>
            <a:off x="152400" y="2493862"/>
            <a:ext cx="7771180" cy="18702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can’t change your </a:t>
            </a:r>
            <a:r>
              <a:rPr lang="en-GB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you can grow your </a:t>
            </a:r>
            <a:r>
              <a:rPr lang="en-GB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9B6491-1514-4D1E-A696-7A1B7479727F}"/>
              </a:ext>
            </a:extLst>
          </p:cNvPr>
          <p:cNvSpPr/>
          <p:nvPr/>
        </p:nvSpPr>
        <p:spPr>
          <a:xfrm>
            <a:off x="76200" y="158889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“Even the most complex and creative of human abilities can be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broken down into its component skills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of which can be practiced, practiced, practiced.” 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“Greatness is many, many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feats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each of them is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doable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high level of performance is, in fact, an accretion of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mundane acts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41F55-17E8-40F4-A3D7-32C4428D7500}"/>
              </a:ext>
            </a:extLst>
          </p:cNvPr>
          <p:cNvSpPr txBox="1"/>
          <p:nvPr/>
        </p:nvSpPr>
        <p:spPr>
          <a:xfrm>
            <a:off x="84223" y="5969001"/>
            <a:ext cx="754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Angela Duckworth,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Grit: The Power of Passion and Perseverance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Scribner, 2016), 123, 38.</a:t>
            </a:r>
          </a:p>
        </p:txBody>
      </p:sp>
    </p:spTree>
    <p:extLst>
      <p:ext uri="{BB962C8B-B14F-4D97-AF65-F5344CB8AC3E}">
        <p14:creationId xmlns:p14="http://schemas.microsoft.com/office/powerpoint/2010/main" val="39159741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9B6491-1514-4D1E-A696-7A1B7479727F}"/>
              </a:ext>
            </a:extLst>
          </p:cNvPr>
          <p:cNvSpPr/>
          <p:nvPr/>
        </p:nvSpPr>
        <p:spPr>
          <a:xfrm>
            <a:off x="76200" y="158889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“Even the most complex and creative of human abilities can be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broken down into its component skills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each of which can be practiced, practiced, practiced.” 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“Greatness is many, many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individual feats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each of them is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doable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high level of performance is, in fact, an accretion of </a:t>
            </a:r>
            <a:r>
              <a:rPr lang="en-US" sz="4000" b="1" i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mundane acts</a:t>
            </a:r>
            <a:r>
              <a:rPr lang="en-US" sz="4000" b="1" spc="-150" dirty="0">
                <a:solidFill>
                  <a:srgbClr val="FEF6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41F55-17E8-40F4-A3D7-32C4428D7500}"/>
              </a:ext>
            </a:extLst>
          </p:cNvPr>
          <p:cNvSpPr txBox="1"/>
          <p:nvPr/>
        </p:nvSpPr>
        <p:spPr>
          <a:xfrm>
            <a:off x="84223" y="5969001"/>
            <a:ext cx="754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Angela Duckworth,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Grit: The Power of Passion and Perseverance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5C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(New York: Scribner, 2016), 123, 38.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4516616-A7CD-4EE3-9A68-FF82118D6975}"/>
              </a:ext>
            </a:extLst>
          </p:cNvPr>
          <p:cNvSpPr/>
          <p:nvPr/>
        </p:nvSpPr>
        <p:spPr>
          <a:xfrm>
            <a:off x="1371601" y="1141554"/>
            <a:ext cx="10681500" cy="48020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I grow as a teacher?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 grow in personal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prayer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“First of all” (1 Timothy 2:1). Before and after.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 grow in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loving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liking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those you teach.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2:7-8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 grow in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 study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preparation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Timothy 2:15; 3:16-17; Colossians 3:16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3-4 commentaries, listen to 5-6 teachers, study the original languages, develop a burden, create a communication plan, practice, get feedback, etc.</a:t>
            </a:r>
          </a:p>
        </p:txBody>
      </p:sp>
    </p:spTree>
    <p:extLst>
      <p:ext uri="{BB962C8B-B14F-4D97-AF65-F5344CB8AC3E}">
        <p14:creationId xmlns:p14="http://schemas.microsoft.com/office/powerpoint/2010/main" val="1042350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I a good servant?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“I’m not a good teacher.”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“Teaching comes so naturally to others.”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“People are just being nice when put me up to teach.”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get so nervous when I teach. I should stop.”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F383FBD-45DA-4ABF-84F9-1F721456F32A}"/>
              </a:ext>
            </a:extLst>
          </p:cNvPr>
          <p:cNvSpPr/>
          <p:nvPr/>
        </p:nvSpPr>
        <p:spPr>
          <a:xfrm>
            <a:off x="4194604" y="227153"/>
            <a:ext cx="7771181" cy="64036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Are you a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skilled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teacher?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“Able to teach.”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Timothy 3:2 (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didaktikos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“An able teacher” (NET).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“Prescribe and teach these things.”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11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“Public reading of Scripture… Exhortation and teaching.”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13</a:t>
            </a:r>
            <a:endParaRPr kumimoji="0" lang="en-GB" sz="40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“Pay close attention to…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your teaching.”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29448E4-FBDF-4D35-8B1D-C9D0F6511947}"/>
              </a:ext>
            </a:extLst>
          </p:cNvPr>
          <p:cNvSpPr/>
          <p:nvPr/>
        </p:nvSpPr>
        <p:spPr>
          <a:xfrm>
            <a:off x="546050" y="2209800"/>
            <a:ext cx="7771180" cy="18702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can’t change your </a:t>
            </a:r>
            <a:r>
              <a:rPr lang="en-GB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you can grow your </a:t>
            </a:r>
            <a:r>
              <a:rPr lang="en-GB" altLang="en-US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GB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68383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spc="-150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can’t see people growing.”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show up when they feel like it and don’t participate.”</a:t>
            </a:r>
          </a:p>
          <a:p>
            <a:pPr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“They’ve been discipled for decades. What’s the point in studying together? They should know this already.”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CD5E40B-4F46-43E8-A244-4ED0503F10E0}"/>
              </a:ext>
            </a:extLst>
          </p:cNvPr>
          <p:cNvSpPr/>
          <p:nvPr/>
        </p:nvSpPr>
        <p:spPr>
          <a:xfrm>
            <a:off x="4191000" y="685800"/>
            <a:ext cx="7815095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people see </a:t>
            </a:r>
            <a:r>
              <a:rPr lang="en-US" sz="48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growing?</a:t>
            </a:r>
            <a:endParaRPr lang="en-US" sz="4800" b="1" i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“Show yourself an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those who believe.”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12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“Your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be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evident to all.”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15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“Pay close attention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yourself</a:t>
            </a: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Verse 16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spc="-150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can’t see people growing.”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show up when they feel like it and don’t participate.”</a:t>
            </a:r>
          </a:p>
          <a:p>
            <a:pPr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“They’ve been discipled for decades. What’s the point in studying together? They should know this already.”</a:t>
            </a:r>
          </a:p>
        </p:txBody>
      </p:sp>
    </p:spTree>
    <p:extLst>
      <p:ext uri="{BB962C8B-B14F-4D97-AF65-F5344CB8AC3E}">
        <p14:creationId xmlns:p14="http://schemas.microsoft.com/office/powerpoint/2010/main" val="7459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5400" b="1" spc="-150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 I a good servant?</a:t>
            </a:r>
          </a:p>
          <a:p>
            <a:pPr lvl="0" algn="ctr"/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can’t see people growing.”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show up when they feel like it and don’t participate.”</a:t>
            </a:r>
          </a:p>
          <a:p>
            <a:pPr lvl="0" algn="ctr">
              <a:defRPr/>
            </a:pPr>
            <a:r>
              <a:rPr lang="en-GB" sz="2800" b="1" spc="-15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“They’ve been discipled for decades. What’s the point in studying together? They should know this already.”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E0422AB-73F1-419C-82DD-9FFFE22BFC6C}"/>
              </a:ext>
            </a:extLst>
          </p:cNvPr>
          <p:cNvSpPr/>
          <p:nvPr/>
        </p:nvSpPr>
        <p:spPr>
          <a:xfrm>
            <a:off x="4191000" y="685800"/>
            <a:ext cx="7815095" cy="6096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people see </a:t>
            </a:r>
            <a:r>
              <a:rPr lang="en-US" sz="48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growing?</a:t>
            </a:r>
            <a:endParaRPr lang="en-US" sz="4800" b="1" i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drawing near to God</a:t>
            </a: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a regular basis?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4:8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a recent step of faith that you took?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taking risks?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did you choose to initiate in love in the last two weeks?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are you functioning at a very high level?</a:t>
            </a:r>
            <a:endParaRPr lang="en-GB" sz="4000" b="1" spc="-15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34822"/>
            <a:ext cx="82452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Am I a good servant?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/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if the answer to this question isn’t about you and me?</a:t>
            </a:r>
          </a:p>
          <a:p>
            <a:pPr lvl="0" algn="ctr"/>
            <a:r>
              <a:rPr lang="en-GB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about loving God and others.</a:t>
            </a:r>
          </a:p>
          <a:p>
            <a:pPr algn="ctr"/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Instead of labelling what you </a:t>
            </a:r>
            <a:r>
              <a:rPr lang="en-GB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 on what you can </a:t>
            </a:r>
            <a:r>
              <a:rPr lang="en-GB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Get God’s grace and power in the picture.</a:t>
            </a:r>
          </a:p>
          <a:p>
            <a:pPr algn="ctr"/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your gifts.</a:t>
            </a:r>
          </a:p>
          <a:p>
            <a:pPr algn="ctr"/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hard (1 Peter 4:11; Philippians 2:12-13).</a:t>
            </a:r>
          </a:p>
          <a:p>
            <a:pPr algn="ctr"/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Grow in your skills through small steps.</a:t>
            </a:r>
          </a:p>
          <a:p>
            <a:pPr algn="ctr"/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can always focus in your own spiritual growth!</a:t>
            </a:r>
          </a:p>
        </p:txBody>
      </p:sp>
    </p:spTree>
    <p:extLst>
      <p:ext uri="{BB962C8B-B14F-4D97-AF65-F5344CB8AC3E}">
        <p14:creationId xmlns:p14="http://schemas.microsoft.com/office/powerpoint/2010/main" val="35881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8800" y="3200400"/>
            <a:ext cx="6477000" cy="3505200"/>
          </a:xfrm>
          <a:prstGeom prst="rect">
            <a:avLst/>
          </a:prstGeom>
          <a:solidFill>
            <a:schemeClr val="dk1">
              <a:alpha val="50000"/>
            </a:schemeClr>
          </a:solidFill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Temple was 4x the size of the Parthenon.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Pillars were 60 feet tall.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425 feet long and 225 feet wide.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Darrel Bock,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Rapids, MI: Baker Academic, 2007), pp.607-608.</a:t>
            </a:r>
            <a:endParaRPr kumimoji="0" lang="fr-F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204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76333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71979" y="104272"/>
            <a:ext cx="82452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Historical Background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Ephesus was a huge city and church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200,000-250,000 people. Ben Witherington,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</a:t>
            </a: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(1998), 563.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largest city in the Roman Empire (Rome &amp; Alexandria).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Planted many other churches (Acts 19:10).</a:t>
            </a:r>
            <a:endParaRPr lang="en-US" sz="4400" b="1" spc="-15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Occult activity and promiscuity</a:t>
            </a:r>
          </a:p>
          <a:p>
            <a:pPr lvl="0" algn="ctr">
              <a:defRPr/>
            </a:pPr>
            <a:r>
              <a:rPr lang="en-GB" altLang="en-US" sz="2400" b="1" dirty="0" err="1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Sceva</a:t>
            </a:r>
            <a:r>
              <a:rPr lang="en-GB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exorcists, 50,000 silver pieces for occult books,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Temple of Artemis, etc.</a:t>
            </a:r>
            <a:endParaRPr lang="en-US" altLang="en-US" sz="2400" b="1" dirty="0">
              <a:solidFill>
                <a:srgbClr val="C0504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False teachers</a:t>
            </a:r>
          </a:p>
          <a:p>
            <a:pPr lvl="0" algn="ctr">
              <a:defRPr/>
            </a:pPr>
            <a:r>
              <a:rPr lang="en-GB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20:28-30; 1 Timothy 1:3-7, 18-20; 4:1-3, 7; 5:11, 15; 6:3-5; 20-21; 2 Timothy 2:16-18, 23-26; 3:1-9; 4:3-4, 14-15</a:t>
            </a:r>
          </a:p>
          <a:p>
            <a:pPr lvl="0" algn="ctr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 Timothy feeling insecure or scared?</a:t>
            </a:r>
          </a:p>
          <a:p>
            <a:pPr lvl="0" algn="ctr">
              <a:defRPr/>
            </a:pPr>
            <a:r>
              <a:rPr lang="en-US" altLang="en-US" sz="2400" b="1" dirty="0"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16:10; 1 Timothy 5:23; 2 Timothy 1:6-7</a:t>
            </a:r>
          </a:p>
        </p:txBody>
      </p:sp>
    </p:spTree>
    <p:extLst>
      <p:ext uri="{BB962C8B-B14F-4D97-AF65-F5344CB8AC3E}">
        <p14:creationId xmlns:p14="http://schemas.microsoft.com/office/powerpoint/2010/main" val="35858937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60549" y="104272"/>
            <a:ext cx="7711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4:6) In pointing out these things, you will be a good servant of Christ Jesus,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constantly nourished on the words of the faith and of the sound doctrine which you have been following.</a:t>
            </a:r>
          </a:p>
        </p:txBody>
      </p:sp>
    </p:spTree>
    <p:extLst>
      <p:ext uri="{BB962C8B-B14F-4D97-AF65-F5344CB8AC3E}">
        <p14:creationId xmlns:p14="http://schemas.microsoft.com/office/powerpoint/2010/main" val="8756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FBDCA-28D0-42A5-9A60-DA7793294E14}"/>
              </a:ext>
            </a:extLst>
          </p:cNvPr>
          <p:cNvSpPr txBox="1"/>
          <p:nvPr/>
        </p:nvSpPr>
        <p:spPr>
          <a:xfrm>
            <a:off x="60549" y="104272"/>
            <a:ext cx="7711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4:6) In pointing out these things, you will be a 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servant</a:t>
            </a:r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Christ Jesus,</a:t>
            </a:r>
          </a:p>
          <a:p>
            <a:r>
              <a:rPr lang="en-US" sz="4000" b="1" spc="-150" dirty="0">
                <a:solidFill>
                  <a:srgbClr val="9254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constantly nourished on the words of the faith and of the sound doctrine which you have been following.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7F72D86-6175-41BB-9DF5-8050287623D9}"/>
              </a:ext>
            </a:extLst>
          </p:cNvPr>
          <p:cNvSpPr/>
          <p:nvPr/>
        </p:nvSpPr>
        <p:spPr>
          <a:xfrm>
            <a:off x="5410200" y="3821158"/>
            <a:ext cx="5867400" cy="27838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I a good servant?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25:21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“Am I doing a good job?”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“Am I still cut out for this?”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“Should I be in this role?” </a:t>
            </a:r>
          </a:p>
        </p:txBody>
      </p:sp>
    </p:spTree>
    <p:extLst>
      <p:ext uri="{BB962C8B-B14F-4D97-AF65-F5344CB8AC3E}">
        <p14:creationId xmlns:p14="http://schemas.microsoft.com/office/powerpoint/2010/main" val="33116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38B31-0CEB-412D-8AE3-91D71A1C9DC0}"/>
              </a:ext>
            </a:extLst>
          </p:cNvPr>
          <p:cNvSpPr txBox="1"/>
          <p:nvPr/>
        </p:nvSpPr>
        <p:spPr>
          <a:xfrm>
            <a:off x="60548" y="104272"/>
            <a:ext cx="8245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4:7)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have nothing to do with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worldly fables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fit only for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old women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349ED59-013A-4678-BA5F-FBB93E74D8F6}"/>
              </a:ext>
            </a:extLst>
          </p:cNvPr>
          <p:cNvSpPr/>
          <p:nvPr/>
        </p:nvSpPr>
        <p:spPr>
          <a:xfrm>
            <a:off x="228600" y="1524000"/>
            <a:ext cx="11658600" cy="152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have already turned aside to </a:t>
            </a:r>
            <a:r>
              <a:rPr lang="en-GB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 Satan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(1 Timothy 5:15).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will lead to further 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ungodliness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(2 Timothy 2:16).</a:t>
            </a:r>
          </a:p>
          <a:p>
            <a:pPr lvl="0" algn="ctr">
              <a:defRPr/>
            </a:pP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“Turn away from the </a:t>
            </a:r>
            <a:r>
              <a:rPr lang="en-GB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will turn aside to </a:t>
            </a:r>
            <a:r>
              <a:rPr lang="en-GB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myths</a:t>
            </a:r>
            <a:r>
              <a:rPr lang="en-G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(2 Timothy 4:4).</a:t>
            </a:r>
          </a:p>
        </p:txBody>
      </p:sp>
    </p:spTree>
    <p:extLst>
      <p:ext uri="{BB962C8B-B14F-4D97-AF65-F5344CB8AC3E}">
        <p14:creationId xmlns:p14="http://schemas.microsoft.com/office/powerpoint/2010/main" val="606982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38B31-0CEB-412D-8AE3-91D71A1C9DC0}"/>
              </a:ext>
            </a:extLst>
          </p:cNvPr>
          <p:cNvSpPr txBox="1"/>
          <p:nvPr/>
        </p:nvSpPr>
        <p:spPr>
          <a:xfrm>
            <a:off x="60548" y="104272"/>
            <a:ext cx="824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Tim. 4:7)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yourself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686E481-82CE-4500-8434-D54B741ED5AE}"/>
              </a:ext>
            </a:extLst>
          </p:cNvPr>
          <p:cNvSpPr/>
          <p:nvPr/>
        </p:nvSpPr>
        <p:spPr>
          <a:xfrm>
            <a:off x="6541770" y="76201"/>
            <a:ext cx="5578252" cy="1295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“Discipline” (</a:t>
            </a:r>
            <a:r>
              <a:rPr lang="en-US" sz="44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gymnazō</a:t>
            </a: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“Training” (Hebrews 12:11)</a:t>
            </a:r>
          </a:p>
        </p:txBody>
      </p:sp>
    </p:spTree>
    <p:extLst>
      <p:ext uri="{BB962C8B-B14F-4D97-AF65-F5344CB8AC3E}">
        <p14:creationId xmlns:p14="http://schemas.microsoft.com/office/powerpoint/2010/main" val="7832224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2109</Words>
  <Application>Microsoft Office PowerPoint</Application>
  <PresentationFormat>Widescreen</PresentationFormat>
  <Paragraphs>263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2025-04-15T13:43:10Z</dcterms:created>
  <dcterms:modified xsi:type="dcterms:W3CDTF">2025-04-15T13:43:16Z</dcterms:modified>
</cp:coreProperties>
</file>