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8" r:id="rId1"/>
    <p:sldMasterId id="2147484975" r:id="rId2"/>
  </p:sldMasterIdLst>
  <p:sldIdLst>
    <p:sldId id="260" r:id="rId3"/>
    <p:sldId id="270" r:id="rId4"/>
    <p:sldId id="333" r:id="rId5"/>
    <p:sldId id="332" r:id="rId6"/>
    <p:sldId id="334" r:id="rId7"/>
    <p:sldId id="365" r:id="rId8"/>
    <p:sldId id="338" r:id="rId9"/>
    <p:sldId id="327" r:id="rId10"/>
    <p:sldId id="339" r:id="rId11"/>
    <p:sldId id="373" r:id="rId12"/>
    <p:sldId id="340" r:id="rId13"/>
    <p:sldId id="366" r:id="rId14"/>
    <p:sldId id="367" r:id="rId15"/>
    <p:sldId id="336" r:id="rId16"/>
    <p:sldId id="341" r:id="rId17"/>
    <p:sldId id="374" r:id="rId18"/>
    <p:sldId id="329" r:id="rId19"/>
    <p:sldId id="354" r:id="rId20"/>
    <p:sldId id="355" r:id="rId21"/>
    <p:sldId id="356" r:id="rId22"/>
    <p:sldId id="343" r:id="rId23"/>
    <p:sldId id="344" r:id="rId24"/>
    <p:sldId id="345" r:id="rId25"/>
    <p:sldId id="358" r:id="rId26"/>
    <p:sldId id="357" r:id="rId27"/>
    <p:sldId id="359" r:id="rId28"/>
    <p:sldId id="360" r:id="rId29"/>
    <p:sldId id="361" r:id="rId30"/>
    <p:sldId id="346" r:id="rId31"/>
    <p:sldId id="331" r:id="rId32"/>
    <p:sldId id="362" r:id="rId33"/>
    <p:sldId id="363" r:id="rId34"/>
    <p:sldId id="364" r:id="rId35"/>
    <p:sldId id="347" r:id="rId36"/>
    <p:sldId id="348" r:id="rId37"/>
    <p:sldId id="349" r:id="rId38"/>
    <p:sldId id="350" r:id="rId39"/>
    <p:sldId id="351" r:id="rId40"/>
    <p:sldId id="352" r:id="rId41"/>
    <p:sldId id="368" r:id="rId42"/>
    <p:sldId id="376" r:id="rId43"/>
    <p:sldId id="375" r:id="rId44"/>
    <p:sldId id="377" r:id="rId45"/>
    <p:sldId id="369" r:id="rId46"/>
    <p:sldId id="370" r:id="rId47"/>
    <p:sldId id="371" r:id="rId48"/>
    <p:sldId id="37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CBC92"/>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C179D-72A4-4A77-ACAA-278F5F02C506}" v="304" dt="2024-07-28T12:59:27.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2100" cap="all" baseline="0">
                <a:solidFill>
                  <a:srgbClr val="72DB2B"/>
                </a:solidFill>
                <a:latin typeface="Lao UI" panose="020B0502040204020203" pitchFamily="34" charset="0"/>
                <a:cs typeface="Lao UI" panose="020B0502040204020203"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7861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099D74B-2BE0-4157-AFD3-E2A626CEC6B2}" type="datetimeFigureOut">
              <a:rPr lang="en-US" smtClean="0"/>
              <a:pPr>
                <a:defRPr/>
              </a:pPr>
              <a:t>8/6/2024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E5F1AB3-AEA9-4E68-BCFF-1F98475B984A}" type="slidenum">
              <a:rPr lang="en-US" altLang="en-US" smtClean="0"/>
              <a:pPr/>
              <a:t>‹#›</a:t>
            </a:fld>
            <a:endParaRPr lang="en-US" altLang="en-US"/>
          </a:p>
        </p:txBody>
      </p:sp>
    </p:spTree>
    <p:extLst>
      <p:ext uri="{BB962C8B-B14F-4D97-AF65-F5344CB8AC3E}">
        <p14:creationId xmlns:p14="http://schemas.microsoft.com/office/powerpoint/2010/main" val="429455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099D74B-2BE0-4157-AFD3-E2A626CEC6B2}" type="datetimeFigureOut">
              <a:rPr lang="en-US" smtClean="0"/>
              <a:pPr>
                <a:defRPr/>
              </a:pPr>
              <a:t>8/6/2024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E5F1AB3-AEA9-4E68-BCFF-1F98475B984A}" type="slidenum">
              <a:rPr lang="en-US" altLang="en-US" smtClean="0"/>
              <a:pPr/>
              <a:t>‹#›</a:t>
            </a:fld>
            <a:endParaRPr lang="en-US" altLang="en-US"/>
          </a:p>
        </p:txBody>
      </p:sp>
    </p:spTree>
    <p:extLst>
      <p:ext uri="{BB962C8B-B14F-4D97-AF65-F5344CB8AC3E}">
        <p14:creationId xmlns:p14="http://schemas.microsoft.com/office/powerpoint/2010/main" val="253162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2"/>
            <a:ext cx="9302752"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099D74B-2BE0-4157-AFD3-E2A626CEC6B2}" type="datetimeFigureOut">
              <a:rPr lang="en-US" smtClean="0"/>
              <a:pPr>
                <a:defRPr/>
              </a:pPr>
              <a:t>8/6/2024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E5F1AB3-AEA9-4E68-BCFF-1F98475B984A}" type="slidenum">
              <a:rPr lang="en-US" altLang="en-US" smtClean="0"/>
              <a:pPr/>
              <a:t>‹#›</a:t>
            </a:fld>
            <a:endParaRPr lang="en-US" alt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932892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34044"/>
            <a:ext cx="99060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74982A4-524A-4BE9-89BC-F2768D2E397E}" type="datetimeFigureOut">
              <a:rPr lang="en-US" smtClean="0"/>
              <a:pPr>
                <a:defRPr/>
              </a:pPr>
              <a:t>8/6/2024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0E2444-C110-4EE1-BFD7-EBAF8149ACA8}" type="slidenum">
              <a:rPr lang="en-US" altLang="en-US" smtClean="0"/>
              <a:pPr/>
              <a:t>‹#›</a:t>
            </a:fld>
            <a:endParaRPr lang="en-US" altLang="en-US"/>
          </a:p>
        </p:txBody>
      </p:sp>
    </p:spTree>
    <p:extLst>
      <p:ext uri="{BB962C8B-B14F-4D97-AF65-F5344CB8AC3E}">
        <p14:creationId xmlns:p14="http://schemas.microsoft.com/office/powerpoint/2010/main" val="2757410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B099D74B-2BE0-4157-AFD3-E2A626CEC6B2}" type="datetimeFigureOut">
              <a:rPr lang="en-US" smtClean="0"/>
              <a:pPr>
                <a:defRPr/>
              </a:pPr>
              <a:t>8/6/2024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E5F1AB3-AEA9-4E68-BCFF-1F98475B984A}" type="slidenum">
              <a:rPr lang="en-US" altLang="en-US" smtClean="0"/>
              <a:pPr/>
              <a:t>‹#›</a:t>
            </a:fld>
            <a:endParaRPr lang="en-US" altLang="en-US"/>
          </a:p>
        </p:txBody>
      </p:sp>
    </p:spTree>
    <p:extLst>
      <p:ext uri="{BB962C8B-B14F-4D97-AF65-F5344CB8AC3E}">
        <p14:creationId xmlns:p14="http://schemas.microsoft.com/office/powerpoint/2010/main" val="209034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B099D74B-2BE0-4157-AFD3-E2A626CEC6B2}" type="datetimeFigureOut">
              <a:rPr lang="en-US" smtClean="0"/>
              <a:pPr>
                <a:defRPr/>
              </a:pPr>
              <a:t>8/6/2024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E5F1AB3-AEA9-4E68-BCFF-1F98475B984A}" type="slidenum">
              <a:rPr lang="en-US" altLang="en-US" smtClean="0"/>
              <a:pPr/>
              <a:t>‹#›</a:t>
            </a:fld>
            <a:endParaRPr lang="en-US" altLang="en-US"/>
          </a:p>
        </p:txBody>
      </p:sp>
    </p:spTree>
    <p:extLst>
      <p:ext uri="{BB962C8B-B14F-4D97-AF65-F5344CB8AC3E}">
        <p14:creationId xmlns:p14="http://schemas.microsoft.com/office/powerpoint/2010/main" val="1768651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180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1500" cap="all" baseline="0">
                <a:solidFill>
                  <a:srgbClr val="03272D"/>
                </a:solidFill>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4"/>
            <a:ext cx="2743200" cy="365125"/>
          </a:xfrm>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a:xfrm>
            <a:off x="1876425" y="5410204"/>
            <a:ext cx="5124887" cy="365125"/>
          </a:xfrm>
        </p:spPr>
        <p:txBody>
          <a:bodyPr/>
          <a:lstStyle/>
          <a:p>
            <a:endParaRPr lang="en-US"/>
          </a:p>
        </p:txBody>
      </p:sp>
      <p:sp>
        <p:nvSpPr>
          <p:cNvPr id="6" name="Slide Number Placeholder 5"/>
          <p:cNvSpPr>
            <a:spLocks noGrp="1"/>
          </p:cNvSpPr>
          <p:nvPr>
            <p:ph type="sldNum" sz="quarter" idx="12"/>
          </p:nvPr>
        </p:nvSpPr>
        <p:spPr>
          <a:xfrm>
            <a:off x="9896913" y="5410202"/>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5424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7935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03272D"/>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877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1" y="202881"/>
            <a:ext cx="11798135" cy="1478570"/>
          </a:xfrm>
        </p:spPr>
        <p:txBody>
          <a:bodyPr>
            <a:normAutofit/>
          </a:bodyPr>
          <a:lstStyle>
            <a:lvl1pPr>
              <a:defRPr sz="405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1" y="1804161"/>
            <a:ext cx="11798135" cy="4537262"/>
          </a:xfrm>
        </p:spPr>
        <p:txBody>
          <a:bodyPr/>
          <a:lstStyle>
            <a:lvl1pPr>
              <a:defRPr sz="3300">
                <a:latin typeface="Lao UI" panose="020B0502040204020203" pitchFamily="34" charset="0"/>
                <a:cs typeface="Lao UI" panose="020B0502040204020203" pitchFamily="34" charset="0"/>
              </a:defRPr>
            </a:lvl1pPr>
            <a:lvl2pPr>
              <a:defRPr sz="2700">
                <a:latin typeface="Lao UI" panose="020B0502040204020203" pitchFamily="34" charset="0"/>
                <a:cs typeface="Lao UI" panose="020B0502040204020203" pitchFamily="34" charset="0"/>
              </a:defRPr>
            </a:lvl2pPr>
            <a:lvl3pPr>
              <a:defRPr sz="2400">
                <a:latin typeface="Lao UI" panose="020B0502040204020203" pitchFamily="34" charset="0"/>
                <a:cs typeface="Lao UI" panose="020B0502040204020203" pitchFamily="34" charset="0"/>
              </a:defRPr>
            </a:lvl3pPr>
            <a:lvl4pPr>
              <a:defRPr sz="2100">
                <a:latin typeface="Lao UI" panose="020B0502040204020203" pitchFamily="34" charset="0"/>
                <a:cs typeface="Lao UI" panose="020B0502040204020203" pitchFamily="34" charset="0"/>
              </a:defRPr>
            </a:lvl4pPr>
            <a:lvl5pPr>
              <a:defRPr sz="18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6942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3225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2" y="2249486"/>
            <a:ext cx="464978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3" y="3073400"/>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400"/>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703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0228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7895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8722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4"/>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1984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1365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7452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2"/>
            <a:ext cx="9302752"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974129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34044"/>
            <a:ext cx="99060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819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72DB2B"/>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D073CF9-437B-4ECC-88DE-4E4957C780AC}" type="datetimeFigureOut">
              <a:rPr lang="en-US" smtClean="0"/>
              <a:pPr>
                <a:defRPr/>
              </a:pPr>
              <a:t>8/6/2024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ABBE994-2DB5-4993-9F16-DA80A6CCC8B1}" type="slidenum">
              <a:rPr lang="en-US" altLang="en-US" smtClean="0"/>
              <a:pPr/>
              <a:t>‹#›</a:t>
            </a:fld>
            <a:endParaRPr lang="en-US" altLang="en-US"/>
          </a:p>
        </p:txBody>
      </p:sp>
    </p:spTree>
    <p:extLst>
      <p:ext uri="{BB962C8B-B14F-4D97-AF65-F5344CB8AC3E}">
        <p14:creationId xmlns:p14="http://schemas.microsoft.com/office/powerpoint/2010/main" val="2313431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1939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183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0CF4E2B-82C5-4445-BDC9-3AC154558CE2}" type="datetimeFigureOut">
              <a:rPr lang="en-US" smtClean="0"/>
              <a:pPr>
                <a:defRPr/>
              </a:pPr>
              <a:t>8/6/2024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A940D87-411F-4AB5-998C-FD89CA5CE83C}" type="slidenum">
              <a:rPr lang="en-US" altLang="en-US" smtClean="0"/>
              <a:pPr/>
              <a:t>‹#›</a:t>
            </a:fld>
            <a:endParaRPr lang="en-US" altLang="en-US"/>
          </a:p>
        </p:txBody>
      </p:sp>
    </p:spTree>
    <p:extLst>
      <p:ext uri="{BB962C8B-B14F-4D97-AF65-F5344CB8AC3E}">
        <p14:creationId xmlns:p14="http://schemas.microsoft.com/office/powerpoint/2010/main" val="8249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2" y="2249486"/>
            <a:ext cx="464978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3" y="3073400"/>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400"/>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9E8B455-C698-4AAD-BA58-206DF3D0EC18}" type="datetimeFigureOut">
              <a:rPr lang="en-US" smtClean="0"/>
              <a:pPr>
                <a:defRPr/>
              </a:pPr>
              <a:t>8/6/2024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4E1B324-F675-4397-9AC9-47C1C20A03A8}" type="slidenum">
              <a:rPr lang="en-US" altLang="en-US" smtClean="0"/>
              <a:pPr/>
              <a:t>‹#›</a:t>
            </a:fld>
            <a:endParaRPr lang="en-US" altLang="en-US"/>
          </a:p>
        </p:txBody>
      </p:sp>
    </p:spTree>
    <p:extLst>
      <p:ext uri="{BB962C8B-B14F-4D97-AF65-F5344CB8AC3E}">
        <p14:creationId xmlns:p14="http://schemas.microsoft.com/office/powerpoint/2010/main" val="270997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7D8BCEC-5E7F-416E-A8B0-38E8453E1E20}" type="datetimeFigureOut">
              <a:rPr lang="en-US" smtClean="0"/>
              <a:pPr>
                <a:defRPr/>
              </a:pPr>
              <a:t>8/6/2024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5753662-8170-4F0B-BDFD-F2A2B8808A62}" type="slidenum">
              <a:rPr lang="en-US" altLang="en-US" smtClean="0"/>
              <a:pPr/>
              <a:t>‹#›</a:t>
            </a:fld>
            <a:endParaRPr lang="en-US" altLang="en-US"/>
          </a:p>
        </p:txBody>
      </p:sp>
    </p:spTree>
    <p:extLst>
      <p:ext uri="{BB962C8B-B14F-4D97-AF65-F5344CB8AC3E}">
        <p14:creationId xmlns:p14="http://schemas.microsoft.com/office/powerpoint/2010/main" val="3978494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6C99861-F683-490E-9919-0E43993DA927}" type="datetimeFigureOut">
              <a:rPr lang="en-US" smtClean="0"/>
              <a:pPr>
                <a:defRPr/>
              </a:pPr>
              <a:t>8/6/2024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BE6F1E3-D161-41C2-B580-7515E327B668}" type="slidenum">
              <a:rPr lang="en-US" altLang="en-US" smtClean="0"/>
              <a:pPr/>
              <a:t>‹#›</a:t>
            </a:fld>
            <a:endParaRPr lang="en-US" altLang="en-US"/>
          </a:p>
        </p:txBody>
      </p:sp>
    </p:spTree>
    <p:extLst>
      <p:ext uri="{BB962C8B-B14F-4D97-AF65-F5344CB8AC3E}">
        <p14:creationId xmlns:p14="http://schemas.microsoft.com/office/powerpoint/2010/main" val="7290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2C4F06B-58C2-423B-997D-9025EA242EB4}" type="datetimeFigureOut">
              <a:rPr lang="en-US" smtClean="0"/>
              <a:pPr>
                <a:defRPr/>
              </a:pPr>
              <a:t>8/6/2024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3B882A6-148D-445A-9160-F89597D529A4}" type="slidenum">
              <a:rPr lang="en-US" altLang="en-US" smtClean="0"/>
              <a:pPr/>
              <a:t>‹#›</a:t>
            </a:fld>
            <a:endParaRPr lang="en-US" altLang="en-US"/>
          </a:p>
        </p:txBody>
      </p:sp>
    </p:spTree>
    <p:extLst>
      <p:ext uri="{BB962C8B-B14F-4D97-AF65-F5344CB8AC3E}">
        <p14:creationId xmlns:p14="http://schemas.microsoft.com/office/powerpoint/2010/main" val="209798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4"/>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DAF99C2-5C1A-4B12-82AE-3D01C5A3BF8F}" type="datetimeFigureOut">
              <a:rPr lang="en-US" smtClean="0"/>
              <a:pPr>
                <a:defRPr/>
              </a:pPr>
              <a:t>8/6/2024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2F77BAA-B1E0-43B6-A317-B6300E010D4D}" type="slidenum">
              <a:rPr lang="en-US" altLang="en-US" smtClean="0"/>
              <a:pPr/>
              <a:t>‹#›</a:t>
            </a:fld>
            <a:endParaRPr lang="en-US" altLang="en-US"/>
          </a:p>
        </p:txBody>
      </p:sp>
    </p:spTree>
    <p:extLst>
      <p:ext uri="{BB962C8B-B14F-4D97-AF65-F5344CB8AC3E}">
        <p14:creationId xmlns:p14="http://schemas.microsoft.com/office/powerpoint/2010/main" val="63186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fld id="{B099D74B-2BE0-4157-AFD3-E2A626CEC6B2}" type="datetimeFigureOut">
              <a:rPr lang="en-US" smtClean="0"/>
              <a:pPr>
                <a:defRPr/>
              </a:pPr>
              <a:t>8/6/2024</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8E5F1AB3-AEA9-4E68-BCFF-1F98475B984A}" type="slidenum">
              <a:rPr lang="en-US" altLang="en-US" smtClean="0"/>
              <a:pPr/>
              <a:t>‹#›</a:t>
            </a:fld>
            <a:endParaRPr lang="en-US" altLang="en-US"/>
          </a:p>
        </p:txBody>
      </p:sp>
    </p:spTree>
    <p:extLst>
      <p:ext uri="{BB962C8B-B14F-4D97-AF65-F5344CB8AC3E}">
        <p14:creationId xmlns:p14="http://schemas.microsoft.com/office/powerpoint/2010/main" val="1475649435"/>
      </p:ext>
    </p:extLst>
  </p:cSld>
  <p:clrMap bg1="dk1" tx1="lt1" bg2="dk2" tx2="lt2" accent1="accent1" accent2="accent2" accent3="accent3" accent4="accent4" accent5="accent5" accent6="accent6" hlink="hlink" folHlink="folHlink"/>
  <p:sldLayoutIdLst>
    <p:sldLayoutId id="2147484959" r:id="rId1"/>
    <p:sldLayoutId id="2147484960" r:id="rId2"/>
    <p:sldLayoutId id="2147484961" r:id="rId3"/>
    <p:sldLayoutId id="2147484962" r:id="rId4"/>
    <p:sldLayoutId id="2147484963" r:id="rId5"/>
    <p:sldLayoutId id="2147484964" r:id="rId6"/>
    <p:sldLayoutId id="2147484965" r:id="rId7"/>
    <p:sldLayoutId id="2147484966" r:id="rId8"/>
    <p:sldLayoutId id="2147484967" r:id="rId9"/>
    <p:sldLayoutId id="2147484968" r:id="rId10"/>
    <p:sldLayoutId id="2147484969" r:id="rId11"/>
    <p:sldLayoutId id="2147484970" r:id="rId12"/>
    <p:sldLayoutId id="2147484971" r:id="rId13"/>
    <p:sldLayoutId id="2147484972" r:id="rId14"/>
    <p:sldLayoutId id="2147484973" r:id="rId15"/>
    <p:sldLayoutId id="2147484974" r:id="rId16"/>
  </p:sldLayoutIdLst>
  <p:txStyles>
    <p:titleStyle>
      <a:lvl1pPr algn="l" defTabSz="685835"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rgbClr val="03272D"/>
                </a:solidFill>
              </a:defRPr>
            </a:lvl1pPr>
          </a:lstStyle>
          <a:p>
            <a:fld id="{1D8BD707-D9CF-40AE-B4C6-C98DA3205C09}" type="datetimeFigureOut">
              <a:rPr lang="en-US" smtClean="0"/>
              <a:pPr/>
              <a:t>8/6/2024</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21753118"/>
      </p:ext>
    </p:extLst>
  </p:cSld>
  <p:clrMap bg1="dk1" tx1="lt1" bg2="dk2" tx2="lt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 id="2147484987" r:id="rId12"/>
    <p:sldLayoutId id="2147484988" r:id="rId13"/>
    <p:sldLayoutId id="2147484989" r:id="rId14"/>
    <p:sldLayoutId id="2147484990" r:id="rId15"/>
  </p:sldLayoutIdLst>
  <p:txStyles>
    <p:titleStyle>
      <a:lvl1pPr algn="l" defTabSz="685835" rtl="0" eaLnBrk="1" latinLnBrk="0" hangingPunct="1">
        <a:lnSpc>
          <a:spcPct val="90000"/>
        </a:lnSpc>
        <a:spcBef>
          <a:spcPct val="0"/>
        </a:spcBef>
        <a:buNone/>
        <a:defRPr sz="2700" kern="1200" cap="all" baseline="0">
          <a:solidFill>
            <a:srgbClr val="03272D"/>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rgbClr val="03272D"/>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rgbClr val="03272D"/>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rgbClr val="03272D"/>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CA109986-4BEA-5A2D-EAC0-923AC341D828}"/>
              </a:ext>
            </a:extLst>
          </p:cNvPr>
          <p:cNvSpPr>
            <a:spLocks noGrp="1"/>
          </p:cNvSpPr>
          <p:nvPr>
            <p:ph type="ctrTitle"/>
          </p:nvPr>
        </p:nvSpPr>
        <p:spPr>
          <a:xfrm>
            <a:off x="481264" y="1122363"/>
            <a:ext cx="10186738" cy="2387600"/>
          </a:xfrm>
        </p:spPr>
        <p:txBody>
          <a:bodyPr/>
          <a:lstStyle/>
          <a:p>
            <a:pPr eaLnBrk="1" hangingPunct="1"/>
            <a:r>
              <a:rPr lang="en-US" altLang="en-US" sz="6600" dirty="0"/>
              <a:t>The Book of Ephesians</a:t>
            </a:r>
          </a:p>
        </p:txBody>
      </p:sp>
      <p:sp>
        <p:nvSpPr>
          <p:cNvPr id="5" name="Subtitle 4">
            <a:extLst>
              <a:ext uri="{FF2B5EF4-FFF2-40B4-BE49-F238E27FC236}">
                <a16:creationId xmlns:a16="http://schemas.microsoft.com/office/drawing/2014/main" id="{03E5FDB4-1EC7-9167-4F24-B7D1B130364D}"/>
              </a:ext>
            </a:extLst>
          </p:cNvPr>
          <p:cNvSpPr>
            <a:spLocks noGrp="1"/>
          </p:cNvSpPr>
          <p:nvPr>
            <p:ph type="subTitle" idx="1"/>
          </p:nvPr>
        </p:nvSpPr>
        <p:spPr>
          <a:xfrm>
            <a:off x="691816" y="3602038"/>
            <a:ext cx="9976185" cy="1655762"/>
          </a:xfrm>
        </p:spPr>
        <p:txBody>
          <a:bodyPr rtlCol="0">
            <a:normAutofit/>
          </a:bodyPr>
          <a:lstStyle/>
          <a:p>
            <a:pPr>
              <a:defRPr/>
            </a:pPr>
            <a:r>
              <a:rPr lang="en-US" sz="2800" dirty="0"/>
              <a:t>Chapter 6-1 The New Self and Parenting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5B12-40E3-3CB4-86A1-E06C78A8C784}"/>
              </a:ext>
            </a:extLst>
          </p:cNvPr>
          <p:cNvSpPr>
            <a:spLocks noGrp="1"/>
          </p:cNvSpPr>
          <p:nvPr>
            <p:ph type="title"/>
          </p:nvPr>
        </p:nvSpPr>
        <p:spPr/>
        <p:txBody>
          <a:bodyPr/>
          <a:lstStyle/>
          <a:p>
            <a:r>
              <a:rPr lang="en-US" dirty="0"/>
              <a:t>Parenting</a:t>
            </a:r>
          </a:p>
        </p:txBody>
      </p:sp>
      <p:sp>
        <p:nvSpPr>
          <p:cNvPr id="3" name="Content Placeholder 2">
            <a:extLst>
              <a:ext uri="{FF2B5EF4-FFF2-40B4-BE49-F238E27FC236}">
                <a16:creationId xmlns:a16="http://schemas.microsoft.com/office/drawing/2014/main" id="{F5F5DA0F-D861-5036-84ED-915E65D88FFD}"/>
              </a:ext>
            </a:extLst>
          </p:cNvPr>
          <p:cNvSpPr>
            <a:spLocks noGrp="1"/>
          </p:cNvSpPr>
          <p:nvPr>
            <p:ph idx="1"/>
          </p:nvPr>
        </p:nvSpPr>
        <p:spPr/>
        <p:txBody>
          <a:bodyPr>
            <a:normAutofit fontScale="85000" lnSpcReduction="20000"/>
          </a:bodyPr>
          <a:lstStyle/>
          <a:p>
            <a:r>
              <a:rPr lang="en-US" dirty="0"/>
              <a:t>All aspects of the family are being diminished</a:t>
            </a:r>
          </a:p>
          <a:p>
            <a:r>
              <a:rPr lang="en-US" dirty="0"/>
              <a:t>Parenting is an increasingly confusing endeavor</a:t>
            </a:r>
          </a:p>
          <a:p>
            <a:pPr lvl="1"/>
            <a:r>
              <a:rPr lang="en-US" dirty="0"/>
              <a:t>Attachment parenting?</a:t>
            </a:r>
          </a:p>
          <a:p>
            <a:pPr lvl="1"/>
            <a:r>
              <a:rPr lang="en-US" dirty="0"/>
              <a:t>Potty training?</a:t>
            </a:r>
          </a:p>
          <a:p>
            <a:pPr lvl="1"/>
            <a:r>
              <a:rPr lang="en-US" dirty="0"/>
              <a:t>Home birthing?</a:t>
            </a:r>
          </a:p>
          <a:p>
            <a:pPr lvl="1"/>
            <a:r>
              <a:rPr lang="en-US" dirty="0"/>
              <a:t>Spanking?</a:t>
            </a:r>
          </a:p>
          <a:p>
            <a:pPr lvl="1"/>
            <a:r>
              <a:rPr lang="en-US" dirty="0"/>
              <a:t>Schooling?</a:t>
            </a:r>
          </a:p>
          <a:p>
            <a:pPr lvl="1"/>
            <a:r>
              <a:rPr lang="en-US" dirty="0"/>
              <a:t>Screen time/social media/smartphones?</a:t>
            </a:r>
          </a:p>
          <a:p>
            <a:pPr lvl="1"/>
            <a:r>
              <a:rPr lang="en-US" dirty="0"/>
              <a:t>White Noise?</a:t>
            </a:r>
          </a:p>
          <a:p>
            <a:pPr lvl="1"/>
            <a:r>
              <a:rPr lang="en-US" dirty="0"/>
              <a:t>Vaccines?</a:t>
            </a:r>
          </a:p>
        </p:txBody>
      </p:sp>
    </p:spTree>
    <p:extLst>
      <p:ext uri="{BB962C8B-B14F-4D97-AF65-F5344CB8AC3E}">
        <p14:creationId xmlns:p14="http://schemas.microsoft.com/office/powerpoint/2010/main" val="197705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A1A7A10-FABE-B632-80D3-CD76285B72D0}"/>
              </a:ext>
            </a:extLst>
          </p:cNvPr>
          <p:cNvSpPr>
            <a:spLocks noGrp="1"/>
          </p:cNvSpPr>
          <p:nvPr>
            <p:ph type="title"/>
          </p:nvPr>
        </p:nvSpPr>
        <p:spPr/>
        <p:txBody>
          <a:bodyPr/>
          <a:lstStyle/>
          <a:p>
            <a:pPr eaLnBrk="1" hangingPunct="1"/>
            <a:r>
              <a:rPr lang="en-US" altLang="en-US"/>
              <a:t>The New Identity</a:t>
            </a:r>
          </a:p>
        </p:txBody>
      </p:sp>
      <p:sp>
        <p:nvSpPr>
          <p:cNvPr id="3" name="Content Placeholder 2">
            <a:extLst>
              <a:ext uri="{FF2B5EF4-FFF2-40B4-BE49-F238E27FC236}">
                <a16:creationId xmlns:a16="http://schemas.microsoft.com/office/drawing/2014/main" id="{24C8D350-701D-EFB5-14CE-331ED70DB092}"/>
              </a:ext>
            </a:extLst>
          </p:cNvPr>
          <p:cNvSpPr>
            <a:spLocks noGrp="1"/>
          </p:cNvSpPr>
          <p:nvPr>
            <p:ph idx="1"/>
          </p:nvPr>
        </p:nvSpPr>
        <p:spPr/>
        <p:txBody>
          <a:bodyPr/>
          <a:lstStyle/>
          <a:p>
            <a:pPr marL="0" indent="0">
              <a:buNone/>
              <a:defRPr/>
            </a:pPr>
            <a:r>
              <a:rPr lang="en-US" dirty="0"/>
              <a:t>If you are insecure in your identity as a parent</a:t>
            </a:r>
          </a:p>
          <a:p>
            <a:pPr lvl="1" eaLnBrk="1" hangingPunct="1">
              <a:defRPr/>
            </a:pPr>
            <a:r>
              <a:rPr lang="en-US" sz="3200" dirty="0"/>
              <a:t>Your insecurities will have a powerful impact</a:t>
            </a:r>
          </a:p>
          <a:p>
            <a:pPr lvl="2" eaLnBrk="1" hangingPunct="1">
              <a:defRPr/>
            </a:pPr>
            <a:r>
              <a:rPr lang="en-US" sz="3200" dirty="0"/>
              <a:t>You may look for significance from getting them to obey you</a:t>
            </a:r>
          </a:p>
          <a:p>
            <a:pPr lvl="2" eaLnBrk="1" hangingPunct="1">
              <a:defRPr/>
            </a:pPr>
            <a:r>
              <a:rPr lang="en-US" sz="3200" dirty="0"/>
              <a:t>You may look for significance by getting them to accept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F223F0A-AE6A-91AC-6405-FE3AA34D5C32}"/>
              </a:ext>
            </a:extLst>
          </p:cNvPr>
          <p:cNvSpPr>
            <a:spLocks noGrp="1"/>
          </p:cNvSpPr>
          <p:nvPr>
            <p:ph type="title"/>
          </p:nvPr>
        </p:nvSpPr>
        <p:spPr/>
        <p:txBody>
          <a:bodyPr/>
          <a:lstStyle/>
          <a:p>
            <a:pPr eaLnBrk="1" hangingPunct="1"/>
            <a:r>
              <a:rPr lang="en-US" altLang="en-US"/>
              <a:t>The New Identity</a:t>
            </a:r>
          </a:p>
        </p:txBody>
      </p:sp>
      <p:sp>
        <p:nvSpPr>
          <p:cNvPr id="3" name="Content Placeholder 2">
            <a:extLst>
              <a:ext uri="{FF2B5EF4-FFF2-40B4-BE49-F238E27FC236}">
                <a16:creationId xmlns:a16="http://schemas.microsoft.com/office/drawing/2014/main" id="{B3F0F32E-7099-C3EF-BCDF-D030BF89AF3A}"/>
              </a:ext>
            </a:extLst>
          </p:cNvPr>
          <p:cNvSpPr>
            <a:spLocks noGrp="1"/>
          </p:cNvSpPr>
          <p:nvPr>
            <p:ph idx="1"/>
          </p:nvPr>
        </p:nvSpPr>
        <p:spPr/>
        <p:txBody>
          <a:bodyPr/>
          <a:lstStyle/>
          <a:p>
            <a:pPr marL="0" indent="0">
              <a:buNone/>
              <a:defRPr/>
            </a:pPr>
            <a:r>
              <a:rPr lang="en-US" dirty="0"/>
              <a:t>If you are insecure in your identity as a parent</a:t>
            </a:r>
          </a:p>
          <a:p>
            <a:pPr lvl="1" eaLnBrk="1" hangingPunct="1">
              <a:defRPr/>
            </a:pPr>
            <a:r>
              <a:rPr lang="en-US" sz="3200" dirty="0"/>
              <a:t>Your insecurities will have a powerful impact</a:t>
            </a:r>
          </a:p>
          <a:p>
            <a:pPr lvl="2" eaLnBrk="1" hangingPunct="1">
              <a:defRPr/>
            </a:pPr>
            <a:r>
              <a:rPr lang="en-US" sz="3200" dirty="0"/>
              <a:t>Your children are not there to make you feel better about yourself</a:t>
            </a:r>
          </a:p>
          <a:p>
            <a:pPr lvl="2" eaLnBrk="1" hangingPunct="1">
              <a:defRPr/>
            </a:pPr>
            <a:r>
              <a:rPr lang="en-US" sz="3200" dirty="0"/>
              <a:t>Their role is not to give your life meaning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FAAAC72-A287-A0FC-1500-7BDA658A73B5}"/>
              </a:ext>
            </a:extLst>
          </p:cNvPr>
          <p:cNvSpPr>
            <a:spLocks noGrp="1"/>
          </p:cNvSpPr>
          <p:nvPr>
            <p:ph type="title"/>
          </p:nvPr>
        </p:nvSpPr>
        <p:spPr/>
        <p:txBody>
          <a:bodyPr/>
          <a:lstStyle/>
          <a:p>
            <a:pPr eaLnBrk="1" hangingPunct="1"/>
            <a:r>
              <a:rPr lang="en-US" altLang="en-US"/>
              <a:t>The New Identity</a:t>
            </a:r>
          </a:p>
        </p:txBody>
      </p:sp>
      <p:sp>
        <p:nvSpPr>
          <p:cNvPr id="3" name="Content Placeholder 2">
            <a:extLst>
              <a:ext uri="{FF2B5EF4-FFF2-40B4-BE49-F238E27FC236}">
                <a16:creationId xmlns:a16="http://schemas.microsoft.com/office/drawing/2014/main" id="{E7773CF0-ACE5-F63D-9463-4687C68B747D}"/>
              </a:ext>
            </a:extLst>
          </p:cNvPr>
          <p:cNvSpPr>
            <a:spLocks noGrp="1"/>
          </p:cNvSpPr>
          <p:nvPr>
            <p:ph idx="1"/>
          </p:nvPr>
        </p:nvSpPr>
        <p:spPr/>
        <p:txBody>
          <a:bodyPr/>
          <a:lstStyle/>
          <a:p>
            <a:pPr marL="0" indent="0">
              <a:buNone/>
              <a:defRPr/>
            </a:pPr>
            <a:r>
              <a:rPr lang="en-US" dirty="0"/>
              <a:t>If you are insecure in your identity as a parent</a:t>
            </a:r>
          </a:p>
          <a:p>
            <a:pPr lvl="1" eaLnBrk="1" hangingPunct="1">
              <a:defRPr/>
            </a:pPr>
            <a:r>
              <a:rPr lang="en-US" dirty="0"/>
              <a:t>How you balance love and authority will have a major impact in their development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200D531-A5EA-CBF4-D381-E87797A450AD}"/>
              </a:ext>
            </a:extLst>
          </p:cNvPr>
          <p:cNvSpPr>
            <a:spLocks noGrp="1"/>
          </p:cNvSpPr>
          <p:nvPr>
            <p:ph type="title"/>
          </p:nvPr>
        </p:nvSpPr>
        <p:spPr/>
        <p:txBody>
          <a:bodyPr/>
          <a:lstStyle/>
          <a:p>
            <a:pPr eaLnBrk="1" hangingPunct="1"/>
            <a:r>
              <a:rPr lang="en-US" altLang="en-US"/>
              <a:t>Sociologist Reuben Hill</a:t>
            </a:r>
          </a:p>
        </p:txBody>
      </p:sp>
      <p:sp>
        <p:nvSpPr>
          <p:cNvPr id="2" name="Content Placeholder 1">
            <a:extLst>
              <a:ext uri="{FF2B5EF4-FFF2-40B4-BE49-F238E27FC236}">
                <a16:creationId xmlns:a16="http://schemas.microsoft.com/office/drawing/2014/main" id="{23020FB1-C3D3-02D3-C8B1-EDD443403409}"/>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234EF740-73BE-4AA0-35E8-26A68BC1BDE5}"/>
              </a:ext>
            </a:extLst>
          </p:cNvPr>
          <p:cNvSpPr/>
          <p:nvPr/>
        </p:nvSpPr>
        <p:spPr>
          <a:xfrm>
            <a:off x="154991" y="-115888"/>
            <a:ext cx="11991056"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Arrow Connector 7">
            <a:extLst>
              <a:ext uri="{FF2B5EF4-FFF2-40B4-BE49-F238E27FC236}">
                <a16:creationId xmlns:a16="http://schemas.microsoft.com/office/drawing/2014/main" id="{9F3B138C-6D9D-074E-8DF8-C63FE58494A6}"/>
              </a:ext>
            </a:extLst>
          </p:cNvPr>
          <p:cNvCxnSpPr>
            <a:cxnSpLocks/>
          </p:cNvCxnSpPr>
          <p:nvPr/>
        </p:nvCxnSpPr>
        <p:spPr>
          <a:xfrm flipV="1">
            <a:off x="282742" y="3303990"/>
            <a:ext cx="11448047" cy="9123"/>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9F7FF0C-33E2-3FFA-C7CB-F94F7E0ECE7F}"/>
              </a:ext>
            </a:extLst>
          </p:cNvPr>
          <p:cNvCxnSpPr>
            <a:cxnSpLocks/>
          </p:cNvCxnSpPr>
          <p:nvPr/>
        </p:nvCxnSpPr>
        <p:spPr>
          <a:xfrm>
            <a:off x="5594090" y="113868"/>
            <a:ext cx="102864" cy="6541251"/>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7D0DBF2-9893-2D5C-05F7-4A674FB74C56}"/>
              </a:ext>
            </a:extLst>
          </p:cNvPr>
          <p:cNvCxnSpPr/>
          <p:nvPr/>
        </p:nvCxnSpPr>
        <p:spPr>
          <a:xfrm flipH="1" flipV="1">
            <a:off x="5656264" y="3435350"/>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63" name="TextBox 96">
            <a:extLst>
              <a:ext uri="{FF2B5EF4-FFF2-40B4-BE49-F238E27FC236}">
                <a16:creationId xmlns:a16="http://schemas.microsoft.com/office/drawing/2014/main" id="{565EF7E3-167B-A22E-EED9-FF40EAF3B60F}"/>
              </a:ext>
            </a:extLst>
          </p:cNvPr>
          <p:cNvSpPr txBox="1">
            <a:spLocks noChangeArrowheads="1"/>
          </p:cNvSpPr>
          <p:nvPr/>
        </p:nvSpPr>
        <p:spPr bwMode="auto">
          <a:xfrm>
            <a:off x="342984" y="356126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0</a:t>
            </a:r>
          </a:p>
        </p:txBody>
      </p:sp>
      <p:sp>
        <p:nvSpPr>
          <p:cNvPr id="30764" name="TextBox 97">
            <a:extLst>
              <a:ext uri="{FF2B5EF4-FFF2-40B4-BE49-F238E27FC236}">
                <a16:creationId xmlns:a16="http://schemas.microsoft.com/office/drawing/2014/main" id="{BD15D4B6-C49B-E418-B977-DCAE44C89731}"/>
              </a:ext>
            </a:extLst>
          </p:cNvPr>
          <p:cNvSpPr txBox="1">
            <a:spLocks noChangeArrowheads="1"/>
          </p:cNvSpPr>
          <p:nvPr/>
        </p:nvSpPr>
        <p:spPr bwMode="auto">
          <a:xfrm>
            <a:off x="11199436" y="3500871"/>
            <a:ext cx="58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100</a:t>
            </a:r>
          </a:p>
        </p:txBody>
      </p:sp>
      <p:sp>
        <p:nvSpPr>
          <p:cNvPr id="29745" name="TextBox 98">
            <a:extLst>
              <a:ext uri="{FF2B5EF4-FFF2-40B4-BE49-F238E27FC236}">
                <a16:creationId xmlns:a16="http://schemas.microsoft.com/office/drawing/2014/main" id="{5B8F5F5B-40E6-8CDE-F665-8F5F5E5D1797}"/>
              </a:ext>
            </a:extLst>
          </p:cNvPr>
          <p:cNvSpPr txBox="1">
            <a:spLocks noChangeArrowheads="1"/>
          </p:cNvSpPr>
          <p:nvPr/>
        </p:nvSpPr>
        <p:spPr bwMode="auto">
          <a:xfrm>
            <a:off x="904207" y="3435350"/>
            <a:ext cx="3210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sz="2400" dirty="0">
                <a:solidFill>
                  <a:schemeClr val="tx1"/>
                </a:solidFill>
              </a:rPr>
              <a:t>Discipline/Authority</a:t>
            </a:r>
          </a:p>
        </p:txBody>
      </p:sp>
      <p:cxnSp>
        <p:nvCxnSpPr>
          <p:cNvPr id="101" name="Straight Arrow Connector 100">
            <a:extLst>
              <a:ext uri="{FF2B5EF4-FFF2-40B4-BE49-F238E27FC236}">
                <a16:creationId xmlns:a16="http://schemas.microsoft.com/office/drawing/2014/main" id="{9F037402-6432-79EA-B1C2-FB336B360913}"/>
              </a:ext>
            </a:extLst>
          </p:cNvPr>
          <p:cNvCxnSpPr/>
          <p:nvPr/>
        </p:nvCxnSpPr>
        <p:spPr>
          <a:xfrm>
            <a:off x="1035175" y="3865562"/>
            <a:ext cx="21463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767" name="TextBox 103">
            <a:extLst>
              <a:ext uri="{FF2B5EF4-FFF2-40B4-BE49-F238E27FC236}">
                <a16:creationId xmlns:a16="http://schemas.microsoft.com/office/drawing/2014/main" id="{A0169478-23C1-FE56-91EA-CE2D44AF0D77}"/>
              </a:ext>
            </a:extLst>
          </p:cNvPr>
          <p:cNvSpPr txBox="1">
            <a:spLocks noChangeArrowheads="1"/>
          </p:cNvSpPr>
          <p:nvPr/>
        </p:nvSpPr>
        <p:spPr bwMode="auto">
          <a:xfrm>
            <a:off x="5838825" y="63976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0</a:t>
            </a:r>
          </a:p>
        </p:txBody>
      </p:sp>
      <p:sp>
        <p:nvSpPr>
          <p:cNvPr id="30768" name="TextBox 104">
            <a:extLst>
              <a:ext uri="{FF2B5EF4-FFF2-40B4-BE49-F238E27FC236}">
                <a16:creationId xmlns:a16="http://schemas.microsoft.com/office/drawing/2014/main" id="{B7C1487F-85BE-4518-DD62-5B19B60150C4}"/>
              </a:ext>
            </a:extLst>
          </p:cNvPr>
          <p:cNvSpPr txBox="1">
            <a:spLocks noChangeArrowheads="1"/>
          </p:cNvSpPr>
          <p:nvPr/>
        </p:nvSpPr>
        <p:spPr bwMode="auto">
          <a:xfrm>
            <a:off x="5561557" y="483361"/>
            <a:ext cx="58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100</a:t>
            </a:r>
          </a:p>
        </p:txBody>
      </p:sp>
      <p:sp>
        <p:nvSpPr>
          <p:cNvPr id="29749" name="TextBox 105">
            <a:extLst>
              <a:ext uri="{FF2B5EF4-FFF2-40B4-BE49-F238E27FC236}">
                <a16:creationId xmlns:a16="http://schemas.microsoft.com/office/drawing/2014/main" id="{3206D085-C4C9-F88C-7E8C-A6BF25AB47EC}"/>
              </a:ext>
            </a:extLst>
          </p:cNvPr>
          <p:cNvSpPr txBox="1">
            <a:spLocks noChangeArrowheads="1"/>
          </p:cNvSpPr>
          <p:nvPr/>
        </p:nvSpPr>
        <p:spPr bwMode="auto">
          <a:xfrm>
            <a:off x="5749886" y="3722986"/>
            <a:ext cx="3461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Love</a:t>
            </a:r>
          </a:p>
        </p:txBody>
      </p:sp>
      <p:cxnSp>
        <p:nvCxnSpPr>
          <p:cNvPr id="107" name="Straight Arrow Connector 106">
            <a:extLst>
              <a:ext uri="{FF2B5EF4-FFF2-40B4-BE49-F238E27FC236}">
                <a16:creationId xmlns:a16="http://schemas.microsoft.com/office/drawing/2014/main" id="{A7DDD6DD-2070-C543-CCEE-51F179C43ADE}"/>
              </a:ext>
            </a:extLst>
          </p:cNvPr>
          <p:cNvCxnSpPr/>
          <p:nvPr/>
        </p:nvCxnSpPr>
        <p:spPr>
          <a:xfrm flipH="1" flipV="1">
            <a:off x="6244557" y="4174737"/>
            <a:ext cx="3175" cy="152717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E2A9AD-BD60-50A8-7E9F-1746B811B856}"/>
              </a:ext>
            </a:extLst>
          </p:cNvPr>
          <p:cNvSpPr txBox="1"/>
          <p:nvPr/>
        </p:nvSpPr>
        <p:spPr>
          <a:xfrm>
            <a:off x="461211" y="274636"/>
            <a:ext cx="3653589" cy="584775"/>
          </a:xfrm>
          <a:prstGeom prst="rect">
            <a:avLst/>
          </a:prstGeom>
          <a:noFill/>
        </p:spPr>
        <p:txBody>
          <a:bodyPr wrap="square" rtlCol="0">
            <a:spAutoFit/>
          </a:bodyPr>
          <a:lstStyle/>
          <a:p>
            <a:r>
              <a:rPr lang="en-US" sz="3200" dirty="0"/>
              <a:t>Permissive Parenting</a:t>
            </a:r>
          </a:p>
        </p:txBody>
      </p:sp>
      <p:sp>
        <p:nvSpPr>
          <p:cNvPr id="10" name="Rectangle 9">
            <a:extLst>
              <a:ext uri="{FF2B5EF4-FFF2-40B4-BE49-F238E27FC236}">
                <a16:creationId xmlns:a16="http://schemas.microsoft.com/office/drawing/2014/main" id="{702E77D7-20B6-CDF3-5EB6-78AD2F0D5BBF}"/>
              </a:ext>
            </a:extLst>
          </p:cNvPr>
          <p:cNvSpPr/>
          <p:nvPr/>
        </p:nvSpPr>
        <p:spPr>
          <a:xfrm>
            <a:off x="479719" y="1033052"/>
            <a:ext cx="3916362" cy="120173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400" dirty="0">
                <a:solidFill>
                  <a:schemeClr val="bg1"/>
                </a:solidFill>
                <a:latin typeface="Georgia" panose="02040502050405020303" pitchFamily="18" charset="0"/>
              </a:rPr>
              <a:t> Children with very low self-esteem and feelings of inferiority</a:t>
            </a:r>
            <a:endParaRPr lang="en-US" sz="2400" dirty="0">
              <a:solidFill>
                <a:schemeClr val="bg1"/>
              </a:solidFill>
            </a:endParaRPr>
          </a:p>
        </p:txBody>
      </p:sp>
      <p:sp>
        <p:nvSpPr>
          <p:cNvPr id="13" name="TextBox 12">
            <a:extLst>
              <a:ext uri="{FF2B5EF4-FFF2-40B4-BE49-F238E27FC236}">
                <a16:creationId xmlns:a16="http://schemas.microsoft.com/office/drawing/2014/main" id="{94E11FFF-06FC-01DE-063F-90A0CF469DA1}"/>
              </a:ext>
            </a:extLst>
          </p:cNvPr>
          <p:cNvSpPr txBox="1"/>
          <p:nvPr/>
        </p:nvSpPr>
        <p:spPr>
          <a:xfrm>
            <a:off x="6247732" y="268473"/>
            <a:ext cx="6097002" cy="584775"/>
          </a:xfrm>
          <a:prstGeom prst="rect">
            <a:avLst/>
          </a:prstGeom>
          <a:noFill/>
        </p:spPr>
        <p:txBody>
          <a:bodyPr wrap="square">
            <a:spAutoFit/>
          </a:bodyPr>
          <a:lstStyle/>
          <a:p>
            <a:pPr>
              <a:spcBef>
                <a:spcPct val="0"/>
              </a:spcBef>
              <a:buClrTx/>
              <a:buFontTx/>
              <a:buNone/>
            </a:pPr>
            <a:r>
              <a:rPr lang="en-US" altLang="en-US" sz="3200" dirty="0">
                <a:solidFill>
                  <a:schemeClr val="tx1"/>
                </a:solidFill>
              </a:rPr>
              <a:t>The Authoritative Parent</a:t>
            </a:r>
          </a:p>
        </p:txBody>
      </p:sp>
      <p:sp>
        <p:nvSpPr>
          <p:cNvPr id="14" name="TextBox 93">
            <a:extLst>
              <a:ext uri="{FF2B5EF4-FFF2-40B4-BE49-F238E27FC236}">
                <a16:creationId xmlns:a16="http://schemas.microsoft.com/office/drawing/2014/main" id="{3E1B0238-B756-0F52-BEF1-9E494FAFB2F3}"/>
              </a:ext>
            </a:extLst>
          </p:cNvPr>
          <p:cNvSpPr txBox="1">
            <a:spLocks noChangeArrowheads="1"/>
          </p:cNvSpPr>
          <p:nvPr/>
        </p:nvSpPr>
        <p:spPr bwMode="auto">
          <a:xfrm>
            <a:off x="416428" y="6015289"/>
            <a:ext cx="4442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sz="3200" dirty="0">
                <a:solidFill>
                  <a:schemeClr val="tx1"/>
                </a:solidFill>
              </a:rPr>
              <a:t>The Neglectful Parent</a:t>
            </a:r>
          </a:p>
        </p:txBody>
      </p:sp>
      <p:sp>
        <p:nvSpPr>
          <p:cNvPr id="16" name="Rectangle 15">
            <a:extLst>
              <a:ext uri="{FF2B5EF4-FFF2-40B4-BE49-F238E27FC236}">
                <a16:creationId xmlns:a16="http://schemas.microsoft.com/office/drawing/2014/main" id="{F5345270-F7AC-93A7-FDED-1646A5A60588}"/>
              </a:ext>
            </a:extLst>
          </p:cNvPr>
          <p:cNvSpPr/>
          <p:nvPr/>
        </p:nvSpPr>
        <p:spPr>
          <a:xfrm>
            <a:off x="6446316" y="955170"/>
            <a:ext cx="4015142"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3200" dirty="0"/>
              <a:t>High in self-esteem and equipped with good coping skills</a:t>
            </a:r>
            <a:endParaRPr lang="en-US" sz="3200" dirty="0">
              <a:solidFill>
                <a:schemeClr val="bg1"/>
              </a:solidFill>
            </a:endParaRPr>
          </a:p>
        </p:txBody>
      </p:sp>
      <p:sp>
        <p:nvSpPr>
          <p:cNvPr id="17" name="Rectangle 16">
            <a:extLst>
              <a:ext uri="{FF2B5EF4-FFF2-40B4-BE49-F238E27FC236}">
                <a16:creationId xmlns:a16="http://schemas.microsoft.com/office/drawing/2014/main" id="{7DDD7A27-ADC4-0441-5650-2BBE56AC4E63}"/>
              </a:ext>
            </a:extLst>
          </p:cNvPr>
          <p:cNvSpPr/>
          <p:nvPr/>
        </p:nvSpPr>
        <p:spPr>
          <a:xfrm>
            <a:off x="444669" y="4246933"/>
            <a:ext cx="3563938" cy="13843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sz="2800" dirty="0">
                <a:solidFill>
                  <a:schemeClr val="bg1"/>
                </a:solidFill>
                <a:latin typeface="Georgia" panose="02040502050405020303" pitchFamily="18" charset="0"/>
              </a:rPr>
              <a:t> Deep emotional/relational issues</a:t>
            </a:r>
            <a:endParaRPr lang="en-US" sz="2800" dirty="0">
              <a:solidFill>
                <a:schemeClr val="bg1"/>
              </a:solidFill>
            </a:endParaRPr>
          </a:p>
        </p:txBody>
      </p:sp>
      <p:sp>
        <p:nvSpPr>
          <p:cNvPr id="19" name="TextBox 18">
            <a:extLst>
              <a:ext uri="{FF2B5EF4-FFF2-40B4-BE49-F238E27FC236}">
                <a16:creationId xmlns:a16="http://schemas.microsoft.com/office/drawing/2014/main" id="{48B50E79-286F-EC88-BF0C-5945E739BEBC}"/>
              </a:ext>
            </a:extLst>
          </p:cNvPr>
          <p:cNvSpPr txBox="1"/>
          <p:nvPr/>
        </p:nvSpPr>
        <p:spPr>
          <a:xfrm>
            <a:off x="6382753" y="5967159"/>
            <a:ext cx="6172200" cy="584775"/>
          </a:xfrm>
          <a:prstGeom prst="rect">
            <a:avLst/>
          </a:prstGeom>
          <a:noFill/>
        </p:spPr>
        <p:txBody>
          <a:bodyPr wrap="square">
            <a:spAutoFit/>
          </a:bodyPr>
          <a:lstStyle/>
          <a:p>
            <a:pPr>
              <a:spcBef>
                <a:spcPct val="0"/>
              </a:spcBef>
              <a:buClrTx/>
              <a:buFontTx/>
              <a:buNone/>
            </a:pPr>
            <a:r>
              <a:rPr lang="en-US" altLang="en-US" sz="3200" dirty="0">
                <a:latin typeface="Century Gothic" panose="020B0502020202020204" pitchFamily="34" charset="0"/>
              </a:rPr>
              <a:t>The Authoritarian Parent</a:t>
            </a:r>
          </a:p>
        </p:txBody>
      </p:sp>
      <p:sp>
        <p:nvSpPr>
          <p:cNvPr id="20" name="Rectangle 19">
            <a:extLst>
              <a:ext uri="{FF2B5EF4-FFF2-40B4-BE49-F238E27FC236}">
                <a16:creationId xmlns:a16="http://schemas.microsoft.com/office/drawing/2014/main" id="{A70B84BB-FADB-7BBD-785E-18CCDA4906F6}"/>
              </a:ext>
            </a:extLst>
          </p:cNvPr>
          <p:cNvSpPr/>
          <p:nvPr/>
        </p:nvSpPr>
        <p:spPr>
          <a:xfrm>
            <a:off x="6611122" y="4409658"/>
            <a:ext cx="4740046"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lang="en-US" sz="3600" dirty="0">
                <a:solidFill>
                  <a:schemeClr val="bg1"/>
                </a:solidFill>
                <a:latin typeface="Georgia" panose="02040502050405020303" pitchFamily="18" charset="0"/>
              </a:rPr>
              <a:t>Rebellion/Authority issues</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par>
                                <p:cTn id="8" presetID="22" presetClass="entr" presetSubtype="8" fill="hold" nodeType="withEffect">
                                  <p:stCondLst>
                                    <p:cond delay="0"/>
                                  </p:stCondLst>
                                  <p:childTnLst>
                                    <p:set>
                                      <p:cBhvr>
                                        <p:cTn id="9" dur="1" fill="hold">
                                          <p:stCondLst>
                                            <p:cond delay="0"/>
                                          </p:stCondLst>
                                        </p:cTn>
                                        <p:tgtEl>
                                          <p:spTgt spid="29745"/>
                                        </p:tgtEl>
                                        <p:attrNameLst>
                                          <p:attrName>style.visibility</p:attrName>
                                        </p:attrNameLst>
                                      </p:cBhvr>
                                      <p:to>
                                        <p:strVal val="visible"/>
                                      </p:to>
                                    </p:set>
                                    <p:animEffect transition="in" filter="wipe(left)">
                                      <p:cBhvr>
                                        <p:cTn id="10" dur="500"/>
                                        <p:tgtEl>
                                          <p:spTgt spid="297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9749"/>
                                        </p:tgtEl>
                                        <p:attrNameLst>
                                          <p:attrName>style.visibility</p:attrName>
                                        </p:attrNameLst>
                                      </p:cBhvr>
                                      <p:to>
                                        <p:strVal val="visible"/>
                                      </p:to>
                                    </p:set>
                                    <p:animEffect transition="in" filter="wipe(down)">
                                      <p:cBhvr>
                                        <p:cTn id="15" dur="500"/>
                                        <p:tgtEl>
                                          <p:spTgt spid="29749"/>
                                        </p:tgtEl>
                                      </p:cBhvr>
                                    </p:animEffect>
                                  </p:childTnLst>
                                </p:cTn>
                              </p:par>
                              <p:par>
                                <p:cTn id="16" presetID="22" presetClass="entr" presetSubtype="4" fill="hold"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wipe(down)">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out)">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45" grpId="0"/>
      <p:bldP spid="29749" grpId="0"/>
      <p:bldP spid="10" grpId="0" animBg="1"/>
      <p:bldP spid="16" grpId="0" animBg="1"/>
      <p:bldP spid="17"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84EEAC2-7F7D-BDC2-30A5-1B7DFFA58A36}"/>
              </a:ext>
            </a:extLst>
          </p:cNvPr>
          <p:cNvSpPr>
            <a:spLocks noGrp="1"/>
          </p:cNvSpPr>
          <p:nvPr>
            <p:ph type="title"/>
          </p:nvPr>
        </p:nvSpPr>
        <p:spPr/>
        <p:txBody>
          <a:bodyPr/>
          <a:lstStyle/>
          <a:p>
            <a:pPr eaLnBrk="1" hangingPunct="1"/>
            <a:r>
              <a:rPr lang="en-US" altLang="en-US"/>
              <a:t>Sociologist Reuben Hill</a:t>
            </a:r>
          </a:p>
        </p:txBody>
      </p:sp>
      <p:sp>
        <p:nvSpPr>
          <p:cNvPr id="2" name="Content Placeholder 1">
            <a:extLst>
              <a:ext uri="{FF2B5EF4-FFF2-40B4-BE49-F238E27FC236}">
                <a16:creationId xmlns:a16="http://schemas.microsoft.com/office/drawing/2014/main" id="{1F3A0B27-6412-9448-DE07-2891FF233822}"/>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5A24EC53-C577-B7CA-0312-CAF76ACE0215}"/>
              </a:ext>
            </a:extLst>
          </p:cNvPr>
          <p:cNvSpPr/>
          <p:nvPr/>
        </p:nvSpPr>
        <p:spPr>
          <a:xfrm>
            <a:off x="2921001" y="1177926"/>
            <a:ext cx="6892925" cy="5089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children with very low self-esteem and feelings of inferiority</a:t>
            </a:r>
          </a:p>
        </p:txBody>
      </p:sp>
      <p:cxnSp>
        <p:nvCxnSpPr>
          <p:cNvPr id="8" name="Straight Arrow Connector 7">
            <a:extLst>
              <a:ext uri="{FF2B5EF4-FFF2-40B4-BE49-F238E27FC236}">
                <a16:creationId xmlns:a16="http://schemas.microsoft.com/office/drawing/2014/main" id="{CA53CB5E-01A3-0B0A-57C3-07F53B4D6416}"/>
              </a:ext>
            </a:extLst>
          </p:cNvPr>
          <p:cNvCxnSpPr/>
          <p:nvPr/>
        </p:nvCxnSpPr>
        <p:spPr>
          <a:xfrm>
            <a:off x="2921001" y="3865563"/>
            <a:ext cx="6892925"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DBBE267-B181-1061-AE84-35F83A6CA24A}"/>
              </a:ext>
            </a:extLst>
          </p:cNvPr>
          <p:cNvCxnSpPr/>
          <p:nvPr/>
        </p:nvCxnSpPr>
        <p:spPr>
          <a:xfrm>
            <a:off x="6357938" y="1177926"/>
            <a:ext cx="0" cy="508952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770654C-6495-F80B-C897-DB998BC17249}"/>
              </a:ext>
            </a:extLst>
          </p:cNvPr>
          <p:cNvCxnSpPr/>
          <p:nvPr/>
        </p:nvCxnSpPr>
        <p:spPr>
          <a:xfrm flipH="1">
            <a:off x="6135688" y="3435350"/>
            <a:ext cx="44926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E57F66C-B1FE-8879-886B-70CCCFE091AD}"/>
              </a:ext>
            </a:extLst>
          </p:cNvPr>
          <p:cNvCxnSpPr/>
          <p:nvPr/>
        </p:nvCxnSpPr>
        <p:spPr>
          <a:xfrm flipH="1">
            <a:off x="6134101" y="3157539"/>
            <a:ext cx="44926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06A54EE-280E-9B2A-2894-7B6E814358BC}"/>
              </a:ext>
            </a:extLst>
          </p:cNvPr>
          <p:cNvCxnSpPr/>
          <p:nvPr/>
        </p:nvCxnSpPr>
        <p:spPr>
          <a:xfrm flipH="1">
            <a:off x="6132513" y="2881314"/>
            <a:ext cx="450850"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BB243E2-8C80-E4FF-76F6-707E1DECC17C}"/>
              </a:ext>
            </a:extLst>
          </p:cNvPr>
          <p:cNvCxnSpPr/>
          <p:nvPr/>
        </p:nvCxnSpPr>
        <p:spPr>
          <a:xfrm flipH="1">
            <a:off x="6132513" y="2605089"/>
            <a:ext cx="4492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5B59F3A-16E4-A277-AADF-7B504D5D4D0D}"/>
              </a:ext>
            </a:extLst>
          </p:cNvPr>
          <p:cNvCxnSpPr/>
          <p:nvPr/>
        </p:nvCxnSpPr>
        <p:spPr>
          <a:xfrm flipH="1">
            <a:off x="6130926" y="2327276"/>
            <a:ext cx="44926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06E2406-9012-DBB3-F0D3-04613E0E78A8}"/>
              </a:ext>
            </a:extLst>
          </p:cNvPr>
          <p:cNvCxnSpPr/>
          <p:nvPr/>
        </p:nvCxnSpPr>
        <p:spPr>
          <a:xfrm flipH="1">
            <a:off x="6130926" y="2051050"/>
            <a:ext cx="44926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F46D0D9-EF69-78B0-779F-BB17E751AA0D}"/>
              </a:ext>
            </a:extLst>
          </p:cNvPr>
          <p:cNvCxnSpPr/>
          <p:nvPr/>
        </p:nvCxnSpPr>
        <p:spPr>
          <a:xfrm flipH="1">
            <a:off x="6129338" y="1773239"/>
            <a:ext cx="449262"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0D4E499-C40D-E2AA-7DD5-38F6D760F5BE}"/>
              </a:ext>
            </a:extLst>
          </p:cNvPr>
          <p:cNvCxnSpPr/>
          <p:nvPr/>
        </p:nvCxnSpPr>
        <p:spPr>
          <a:xfrm flipH="1">
            <a:off x="6127751" y="1497014"/>
            <a:ext cx="44926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5FB11C-7558-4087-5464-0536A3A74560}"/>
              </a:ext>
            </a:extLst>
          </p:cNvPr>
          <p:cNvCxnSpPr/>
          <p:nvPr/>
        </p:nvCxnSpPr>
        <p:spPr>
          <a:xfrm flipH="1">
            <a:off x="6135688" y="4217989"/>
            <a:ext cx="4492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0F0B39B-4819-E65C-BE9C-D278A4518622}"/>
              </a:ext>
            </a:extLst>
          </p:cNvPr>
          <p:cNvCxnSpPr/>
          <p:nvPr/>
        </p:nvCxnSpPr>
        <p:spPr>
          <a:xfrm flipH="1">
            <a:off x="6127751" y="4557714"/>
            <a:ext cx="44926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E41BBAA-0F23-6327-767E-03D3C083639A}"/>
              </a:ext>
            </a:extLst>
          </p:cNvPr>
          <p:cNvCxnSpPr/>
          <p:nvPr/>
        </p:nvCxnSpPr>
        <p:spPr>
          <a:xfrm flipH="1">
            <a:off x="6121401" y="4897439"/>
            <a:ext cx="44926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AFBBDDE-4F06-E333-593C-F99CD7F47EE8}"/>
              </a:ext>
            </a:extLst>
          </p:cNvPr>
          <p:cNvCxnSpPr/>
          <p:nvPr/>
        </p:nvCxnSpPr>
        <p:spPr>
          <a:xfrm flipH="1">
            <a:off x="6113463" y="5237164"/>
            <a:ext cx="45085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6E7C945-D1ED-3A4E-1EF7-ACF64769424A}"/>
              </a:ext>
            </a:extLst>
          </p:cNvPr>
          <p:cNvCxnSpPr/>
          <p:nvPr/>
        </p:nvCxnSpPr>
        <p:spPr>
          <a:xfrm flipH="1">
            <a:off x="6107113" y="5576889"/>
            <a:ext cx="4492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B2CEF7-7CA4-7AFE-6DB5-94E5F9FD51E0}"/>
              </a:ext>
            </a:extLst>
          </p:cNvPr>
          <p:cNvCxnSpPr/>
          <p:nvPr/>
        </p:nvCxnSpPr>
        <p:spPr>
          <a:xfrm flipH="1">
            <a:off x="6099176" y="5916614"/>
            <a:ext cx="485775"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302CDAD-B597-7708-FA49-8A6F85746203}"/>
              </a:ext>
            </a:extLst>
          </p:cNvPr>
          <p:cNvCxnSpPr/>
          <p:nvPr/>
        </p:nvCxnSpPr>
        <p:spPr>
          <a:xfrm flipH="1" flipV="1">
            <a:off x="33162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0F36807-6920-7427-FF78-2F34BEF6E910}"/>
              </a:ext>
            </a:extLst>
          </p:cNvPr>
          <p:cNvCxnSpPr/>
          <p:nvPr/>
        </p:nvCxnSpPr>
        <p:spPr>
          <a:xfrm flipH="1" flipV="1">
            <a:off x="3590925"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DB30953-2638-B32E-43BB-91B3A24E10F1}"/>
              </a:ext>
            </a:extLst>
          </p:cNvPr>
          <p:cNvCxnSpPr/>
          <p:nvPr/>
        </p:nvCxnSpPr>
        <p:spPr>
          <a:xfrm flipH="1" flipV="1">
            <a:off x="38671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E87C7E1-03CB-0BC8-801C-109D20230C9F}"/>
              </a:ext>
            </a:extLst>
          </p:cNvPr>
          <p:cNvCxnSpPr/>
          <p:nvPr/>
        </p:nvCxnSpPr>
        <p:spPr>
          <a:xfrm flipH="1" flipV="1">
            <a:off x="41417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39AD21C-2475-D0F3-A87A-320F3EFAB699}"/>
              </a:ext>
            </a:extLst>
          </p:cNvPr>
          <p:cNvCxnSpPr/>
          <p:nvPr/>
        </p:nvCxnSpPr>
        <p:spPr>
          <a:xfrm flipH="1" flipV="1">
            <a:off x="4416425"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DBDAE12-9098-3928-F9A9-6CBA2FF429D3}"/>
              </a:ext>
            </a:extLst>
          </p:cNvPr>
          <p:cNvCxnSpPr/>
          <p:nvPr/>
        </p:nvCxnSpPr>
        <p:spPr>
          <a:xfrm flipH="1" flipV="1">
            <a:off x="46926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0CBB4B-219B-DDD8-159B-2A0A8A1767B3}"/>
              </a:ext>
            </a:extLst>
          </p:cNvPr>
          <p:cNvCxnSpPr/>
          <p:nvPr/>
        </p:nvCxnSpPr>
        <p:spPr>
          <a:xfrm flipH="1" flipV="1">
            <a:off x="49672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8D82B95-3031-838C-AA62-2843A918D85D}"/>
              </a:ext>
            </a:extLst>
          </p:cNvPr>
          <p:cNvCxnSpPr/>
          <p:nvPr/>
        </p:nvCxnSpPr>
        <p:spPr>
          <a:xfrm flipH="1" flipV="1">
            <a:off x="5241925"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EB75D39-60E2-3CA4-12E4-AD25BD2729F5}"/>
              </a:ext>
            </a:extLst>
          </p:cNvPr>
          <p:cNvCxnSpPr/>
          <p:nvPr/>
        </p:nvCxnSpPr>
        <p:spPr>
          <a:xfrm flipH="1" flipV="1">
            <a:off x="55181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0292465-466A-6737-0F99-E81645C88FBE}"/>
              </a:ext>
            </a:extLst>
          </p:cNvPr>
          <p:cNvCxnSpPr/>
          <p:nvPr/>
        </p:nvCxnSpPr>
        <p:spPr>
          <a:xfrm flipH="1" flipV="1">
            <a:off x="57927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8976224-872D-5DBC-F9AB-A73935995FE2}"/>
              </a:ext>
            </a:extLst>
          </p:cNvPr>
          <p:cNvCxnSpPr/>
          <p:nvPr/>
        </p:nvCxnSpPr>
        <p:spPr>
          <a:xfrm flipH="1" flipV="1">
            <a:off x="6067425"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C9974D-2EB5-44C6-FF9D-6D7A4BC3FD0D}"/>
              </a:ext>
            </a:extLst>
          </p:cNvPr>
          <p:cNvCxnSpPr/>
          <p:nvPr/>
        </p:nvCxnSpPr>
        <p:spPr>
          <a:xfrm flipH="1" flipV="1">
            <a:off x="63436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C7EEA04-1C70-2260-E6E8-299C0E4F38BF}"/>
              </a:ext>
            </a:extLst>
          </p:cNvPr>
          <p:cNvCxnSpPr/>
          <p:nvPr/>
        </p:nvCxnSpPr>
        <p:spPr>
          <a:xfrm flipH="1" flipV="1">
            <a:off x="66182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A708972-EDF6-D50B-C6A1-04AAC6F0B229}"/>
              </a:ext>
            </a:extLst>
          </p:cNvPr>
          <p:cNvCxnSpPr/>
          <p:nvPr/>
        </p:nvCxnSpPr>
        <p:spPr>
          <a:xfrm flipH="1" flipV="1">
            <a:off x="6894513"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0462C12-390A-3A31-1A6D-8F9BE6299D53}"/>
              </a:ext>
            </a:extLst>
          </p:cNvPr>
          <p:cNvCxnSpPr/>
          <p:nvPr/>
        </p:nvCxnSpPr>
        <p:spPr>
          <a:xfrm flipH="1" flipV="1">
            <a:off x="71691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903870-E583-7D83-96C0-888D512379B5}"/>
              </a:ext>
            </a:extLst>
          </p:cNvPr>
          <p:cNvCxnSpPr/>
          <p:nvPr/>
        </p:nvCxnSpPr>
        <p:spPr>
          <a:xfrm flipH="1" flipV="1">
            <a:off x="74437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4B47D93-1C4C-E873-4760-30BC8BB34ABD}"/>
              </a:ext>
            </a:extLst>
          </p:cNvPr>
          <p:cNvCxnSpPr/>
          <p:nvPr/>
        </p:nvCxnSpPr>
        <p:spPr>
          <a:xfrm flipH="1" flipV="1">
            <a:off x="7720013"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2B88B60-EDEC-1C17-745C-7A1F599C099B}"/>
              </a:ext>
            </a:extLst>
          </p:cNvPr>
          <p:cNvCxnSpPr/>
          <p:nvPr/>
        </p:nvCxnSpPr>
        <p:spPr>
          <a:xfrm flipH="1" flipV="1">
            <a:off x="79946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99362AB-2767-385C-C097-4BE3A02EFB1A}"/>
              </a:ext>
            </a:extLst>
          </p:cNvPr>
          <p:cNvCxnSpPr/>
          <p:nvPr/>
        </p:nvCxnSpPr>
        <p:spPr>
          <a:xfrm flipH="1" flipV="1">
            <a:off x="82692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6610DBA-48C1-4DCF-3D2A-EB438480F527}"/>
              </a:ext>
            </a:extLst>
          </p:cNvPr>
          <p:cNvCxnSpPr/>
          <p:nvPr/>
        </p:nvCxnSpPr>
        <p:spPr>
          <a:xfrm flipH="1" flipV="1">
            <a:off x="8545513"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BACE11D-E183-D06E-87CA-2E29E225D83D}"/>
              </a:ext>
            </a:extLst>
          </p:cNvPr>
          <p:cNvCxnSpPr/>
          <p:nvPr/>
        </p:nvCxnSpPr>
        <p:spPr>
          <a:xfrm flipH="1" flipV="1">
            <a:off x="88201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DA2FB21-18DE-F4E5-D5BB-EF331B2A653A}"/>
              </a:ext>
            </a:extLst>
          </p:cNvPr>
          <p:cNvCxnSpPr/>
          <p:nvPr/>
        </p:nvCxnSpPr>
        <p:spPr>
          <a:xfrm flipH="1" flipV="1">
            <a:off x="90947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1812871-FE5F-3BB0-B2D7-98FB70BFB68C}"/>
              </a:ext>
            </a:extLst>
          </p:cNvPr>
          <p:cNvCxnSpPr/>
          <p:nvPr/>
        </p:nvCxnSpPr>
        <p:spPr>
          <a:xfrm flipH="1" flipV="1">
            <a:off x="9371013"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811" name="TextBox 92">
            <a:extLst>
              <a:ext uri="{FF2B5EF4-FFF2-40B4-BE49-F238E27FC236}">
                <a16:creationId xmlns:a16="http://schemas.microsoft.com/office/drawing/2014/main" id="{8D1E2D39-B76F-7A11-6663-7C7DC147D3CF}"/>
              </a:ext>
            </a:extLst>
          </p:cNvPr>
          <p:cNvSpPr txBox="1">
            <a:spLocks noChangeArrowheads="1"/>
          </p:cNvSpPr>
          <p:nvPr/>
        </p:nvSpPr>
        <p:spPr bwMode="auto">
          <a:xfrm>
            <a:off x="3011489" y="1276351"/>
            <a:ext cx="1958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The Permissive Parent</a:t>
            </a:r>
          </a:p>
        </p:txBody>
      </p:sp>
      <p:sp>
        <p:nvSpPr>
          <p:cNvPr id="32812" name="TextBox 93">
            <a:extLst>
              <a:ext uri="{FF2B5EF4-FFF2-40B4-BE49-F238E27FC236}">
                <a16:creationId xmlns:a16="http://schemas.microsoft.com/office/drawing/2014/main" id="{553ADBBC-4D53-B772-A301-54A1FC015E55}"/>
              </a:ext>
            </a:extLst>
          </p:cNvPr>
          <p:cNvSpPr txBox="1">
            <a:spLocks noChangeArrowheads="1"/>
          </p:cNvSpPr>
          <p:nvPr/>
        </p:nvSpPr>
        <p:spPr bwMode="auto">
          <a:xfrm>
            <a:off x="3044825" y="5522913"/>
            <a:ext cx="1957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The Neglectful Parent</a:t>
            </a:r>
          </a:p>
        </p:txBody>
      </p:sp>
      <p:sp>
        <p:nvSpPr>
          <p:cNvPr id="32813" name="TextBox 94">
            <a:extLst>
              <a:ext uri="{FF2B5EF4-FFF2-40B4-BE49-F238E27FC236}">
                <a16:creationId xmlns:a16="http://schemas.microsoft.com/office/drawing/2014/main" id="{7033A186-595A-75BC-6A11-C8B0A90AD5B3}"/>
              </a:ext>
            </a:extLst>
          </p:cNvPr>
          <p:cNvSpPr txBox="1">
            <a:spLocks noChangeArrowheads="1"/>
          </p:cNvSpPr>
          <p:nvPr/>
        </p:nvSpPr>
        <p:spPr bwMode="auto">
          <a:xfrm>
            <a:off x="7375525" y="1368426"/>
            <a:ext cx="2116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The Authoritative Parent</a:t>
            </a:r>
          </a:p>
        </p:txBody>
      </p:sp>
      <p:sp>
        <p:nvSpPr>
          <p:cNvPr id="32814" name="TextBox 95">
            <a:extLst>
              <a:ext uri="{FF2B5EF4-FFF2-40B4-BE49-F238E27FC236}">
                <a16:creationId xmlns:a16="http://schemas.microsoft.com/office/drawing/2014/main" id="{B988E5F1-F280-E3B7-015A-D4803D2110AF}"/>
              </a:ext>
            </a:extLst>
          </p:cNvPr>
          <p:cNvSpPr txBox="1">
            <a:spLocks noChangeArrowheads="1"/>
          </p:cNvSpPr>
          <p:nvPr/>
        </p:nvSpPr>
        <p:spPr bwMode="auto">
          <a:xfrm>
            <a:off x="7504114" y="5411788"/>
            <a:ext cx="2333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The Authoritarian Parent</a:t>
            </a:r>
          </a:p>
        </p:txBody>
      </p:sp>
      <p:sp>
        <p:nvSpPr>
          <p:cNvPr id="32815" name="TextBox 96">
            <a:extLst>
              <a:ext uri="{FF2B5EF4-FFF2-40B4-BE49-F238E27FC236}">
                <a16:creationId xmlns:a16="http://schemas.microsoft.com/office/drawing/2014/main" id="{A07F5808-E753-1461-373B-14AB77FAC384}"/>
              </a:ext>
            </a:extLst>
          </p:cNvPr>
          <p:cNvSpPr txBox="1">
            <a:spLocks noChangeArrowheads="1"/>
          </p:cNvSpPr>
          <p:nvPr/>
        </p:nvSpPr>
        <p:spPr bwMode="auto">
          <a:xfrm>
            <a:off x="3011488" y="3306764"/>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0</a:t>
            </a:r>
          </a:p>
        </p:txBody>
      </p:sp>
      <p:sp>
        <p:nvSpPr>
          <p:cNvPr id="32816" name="TextBox 97">
            <a:extLst>
              <a:ext uri="{FF2B5EF4-FFF2-40B4-BE49-F238E27FC236}">
                <a16:creationId xmlns:a16="http://schemas.microsoft.com/office/drawing/2014/main" id="{6961E56A-8AC1-F772-D52E-77B766B187A5}"/>
              </a:ext>
            </a:extLst>
          </p:cNvPr>
          <p:cNvSpPr txBox="1">
            <a:spLocks noChangeArrowheads="1"/>
          </p:cNvSpPr>
          <p:nvPr/>
        </p:nvSpPr>
        <p:spPr bwMode="auto">
          <a:xfrm>
            <a:off x="9090026" y="3267075"/>
            <a:ext cx="588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100</a:t>
            </a:r>
          </a:p>
        </p:txBody>
      </p:sp>
      <p:sp>
        <p:nvSpPr>
          <p:cNvPr id="32817" name="TextBox 98">
            <a:extLst>
              <a:ext uri="{FF2B5EF4-FFF2-40B4-BE49-F238E27FC236}">
                <a16:creationId xmlns:a16="http://schemas.microsoft.com/office/drawing/2014/main" id="{D26E1B12-CAD5-0829-6A0C-A7F57D44D60D}"/>
              </a:ext>
            </a:extLst>
          </p:cNvPr>
          <p:cNvSpPr txBox="1">
            <a:spLocks noChangeArrowheads="1"/>
          </p:cNvSpPr>
          <p:nvPr/>
        </p:nvSpPr>
        <p:spPr bwMode="auto">
          <a:xfrm>
            <a:off x="3287714" y="3297238"/>
            <a:ext cx="2408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Discipline/Authority</a:t>
            </a:r>
          </a:p>
        </p:txBody>
      </p:sp>
      <p:cxnSp>
        <p:nvCxnSpPr>
          <p:cNvPr id="101" name="Straight Arrow Connector 100">
            <a:extLst>
              <a:ext uri="{FF2B5EF4-FFF2-40B4-BE49-F238E27FC236}">
                <a16:creationId xmlns:a16="http://schemas.microsoft.com/office/drawing/2014/main" id="{76B344F9-0B94-F64C-778B-DFFD1BB7899D}"/>
              </a:ext>
            </a:extLst>
          </p:cNvPr>
          <p:cNvCxnSpPr/>
          <p:nvPr/>
        </p:nvCxnSpPr>
        <p:spPr>
          <a:xfrm>
            <a:off x="3371850" y="3309938"/>
            <a:ext cx="21463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819" name="TextBox 103">
            <a:extLst>
              <a:ext uri="{FF2B5EF4-FFF2-40B4-BE49-F238E27FC236}">
                <a16:creationId xmlns:a16="http://schemas.microsoft.com/office/drawing/2014/main" id="{80A5841C-76B3-F18C-0E83-CBFD898A89F0}"/>
              </a:ext>
            </a:extLst>
          </p:cNvPr>
          <p:cNvSpPr txBox="1">
            <a:spLocks noChangeArrowheads="1"/>
          </p:cNvSpPr>
          <p:nvPr/>
        </p:nvSpPr>
        <p:spPr bwMode="auto">
          <a:xfrm>
            <a:off x="6640513" y="5794375"/>
            <a:ext cx="30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0</a:t>
            </a:r>
          </a:p>
        </p:txBody>
      </p:sp>
      <p:sp>
        <p:nvSpPr>
          <p:cNvPr id="32820" name="TextBox 104">
            <a:extLst>
              <a:ext uri="{FF2B5EF4-FFF2-40B4-BE49-F238E27FC236}">
                <a16:creationId xmlns:a16="http://schemas.microsoft.com/office/drawing/2014/main" id="{8DC43F48-17BE-39FB-B75D-61D6804BF5D6}"/>
              </a:ext>
            </a:extLst>
          </p:cNvPr>
          <p:cNvSpPr txBox="1">
            <a:spLocks noChangeArrowheads="1"/>
          </p:cNvSpPr>
          <p:nvPr/>
        </p:nvSpPr>
        <p:spPr bwMode="auto">
          <a:xfrm>
            <a:off x="6599238" y="1290639"/>
            <a:ext cx="58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100</a:t>
            </a:r>
          </a:p>
        </p:txBody>
      </p:sp>
      <p:sp>
        <p:nvSpPr>
          <p:cNvPr id="32821" name="TextBox 105">
            <a:extLst>
              <a:ext uri="{FF2B5EF4-FFF2-40B4-BE49-F238E27FC236}">
                <a16:creationId xmlns:a16="http://schemas.microsoft.com/office/drawing/2014/main" id="{4DB2F7C9-FFC3-E8AC-D99D-603A23BCBD7F}"/>
              </a:ext>
            </a:extLst>
          </p:cNvPr>
          <p:cNvSpPr txBox="1">
            <a:spLocks noChangeArrowheads="1"/>
          </p:cNvSpPr>
          <p:nvPr/>
        </p:nvSpPr>
        <p:spPr bwMode="auto">
          <a:xfrm>
            <a:off x="6635750" y="4227514"/>
            <a:ext cx="2428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endParaRPr>
          </a:p>
          <a:p>
            <a:pPr>
              <a:spcBef>
                <a:spcPct val="0"/>
              </a:spcBef>
              <a:buClrTx/>
              <a:buFontTx/>
              <a:buNone/>
            </a:pPr>
            <a:r>
              <a:rPr lang="en-US" altLang="en-US">
                <a:solidFill>
                  <a:schemeClr val="tx1"/>
                </a:solidFill>
              </a:rPr>
              <a:t>Love</a:t>
            </a:r>
          </a:p>
        </p:txBody>
      </p:sp>
      <p:cxnSp>
        <p:nvCxnSpPr>
          <p:cNvPr id="107" name="Straight Arrow Connector 106">
            <a:extLst>
              <a:ext uri="{FF2B5EF4-FFF2-40B4-BE49-F238E27FC236}">
                <a16:creationId xmlns:a16="http://schemas.microsoft.com/office/drawing/2014/main" id="{E31CB9E6-EBF3-055A-2F70-012E154CCDF3}"/>
              </a:ext>
            </a:extLst>
          </p:cNvPr>
          <p:cNvCxnSpPr/>
          <p:nvPr/>
        </p:nvCxnSpPr>
        <p:spPr>
          <a:xfrm flipH="1" flipV="1">
            <a:off x="6937376" y="4227514"/>
            <a:ext cx="3175" cy="15255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75DDDF5C-241A-A200-9FA4-7BCE707AF3C7}"/>
              </a:ext>
            </a:extLst>
          </p:cNvPr>
          <p:cNvSpPr/>
          <p:nvPr/>
        </p:nvSpPr>
        <p:spPr>
          <a:xfrm>
            <a:off x="3081339" y="2066926"/>
            <a:ext cx="2808287" cy="9239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dirty="0">
                <a:solidFill>
                  <a:schemeClr val="bg1"/>
                </a:solidFill>
                <a:latin typeface="Georgia" panose="02040502050405020303" pitchFamily="18" charset="0"/>
              </a:rPr>
              <a:t> Children with very low self-esteem and feelings of inferiority</a:t>
            </a:r>
            <a:endParaRPr lang="en-US" dirty="0">
              <a:solidFill>
                <a:schemeClr val="bg1"/>
              </a:solidFill>
            </a:endParaRPr>
          </a:p>
        </p:txBody>
      </p:sp>
      <p:sp>
        <p:nvSpPr>
          <p:cNvPr id="110" name="Rectangle 109">
            <a:extLst>
              <a:ext uri="{FF2B5EF4-FFF2-40B4-BE49-F238E27FC236}">
                <a16:creationId xmlns:a16="http://schemas.microsoft.com/office/drawing/2014/main" id="{178FC6BA-8E86-6F2E-92B6-2816F16504D5}"/>
              </a:ext>
            </a:extLst>
          </p:cNvPr>
          <p:cNvSpPr/>
          <p:nvPr/>
        </p:nvSpPr>
        <p:spPr>
          <a:xfrm>
            <a:off x="3243264" y="4391026"/>
            <a:ext cx="2359025" cy="9239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dirty="0">
                <a:solidFill>
                  <a:schemeClr val="bg1"/>
                </a:solidFill>
                <a:latin typeface="Georgia" panose="02040502050405020303" pitchFamily="18" charset="0"/>
              </a:rPr>
              <a:t> Deep emotional/relational issues</a:t>
            </a:r>
            <a:endParaRPr lang="en-US" dirty="0">
              <a:solidFill>
                <a:schemeClr val="bg1"/>
              </a:solidFill>
            </a:endParaRPr>
          </a:p>
        </p:txBody>
      </p:sp>
      <p:sp>
        <p:nvSpPr>
          <p:cNvPr id="111" name="Rectangle 110">
            <a:extLst>
              <a:ext uri="{FF2B5EF4-FFF2-40B4-BE49-F238E27FC236}">
                <a16:creationId xmlns:a16="http://schemas.microsoft.com/office/drawing/2014/main" id="{6EBD9785-80AC-13CF-3408-35EFB08FE07E}"/>
              </a:ext>
            </a:extLst>
          </p:cNvPr>
          <p:cNvSpPr/>
          <p:nvPr/>
        </p:nvSpPr>
        <p:spPr>
          <a:xfrm>
            <a:off x="7231064" y="4552951"/>
            <a:ext cx="2359025" cy="64611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dirty="0">
                <a:solidFill>
                  <a:schemeClr val="bg1"/>
                </a:solidFill>
                <a:latin typeface="Georgia" panose="02040502050405020303" pitchFamily="18" charset="0"/>
              </a:rPr>
              <a:t>Rebellion/Authority issues</a:t>
            </a:r>
            <a:endParaRPr lang="en-US" dirty="0">
              <a:solidFill>
                <a:schemeClr val="bg1"/>
              </a:solidFill>
            </a:endParaRPr>
          </a:p>
        </p:txBody>
      </p:sp>
      <p:sp>
        <p:nvSpPr>
          <p:cNvPr id="112" name="Rectangle 111">
            <a:extLst>
              <a:ext uri="{FF2B5EF4-FFF2-40B4-BE49-F238E27FC236}">
                <a16:creationId xmlns:a16="http://schemas.microsoft.com/office/drawing/2014/main" id="{628CAFC3-A6E8-688A-3FEE-B4A36F09F860}"/>
              </a:ext>
            </a:extLst>
          </p:cNvPr>
          <p:cNvSpPr/>
          <p:nvPr/>
        </p:nvSpPr>
        <p:spPr>
          <a:xfrm>
            <a:off x="7081839" y="2097089"/>
            <a:ext cx="2357437" cy="9239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dirty="0"/>
              <a:t>High in self-esteem and equipped with good coping skills</a:t>
            </a:r>
            <a:endParaRPr lang="en-US" dirty="0">
              <a:solidFill>
                <a:schemeClr val="bg1"/>
              </a:solidFill>
            </a:endParaRPr>
          </a:p>
        </p:txBody>
      </p:sp>
      <p:sp>
        <p:nvSpPr>
          <p:cNvPr id="3" name="Rectangle 2">
            <a:extLst>
              <a:ext uri="{FF2B5EF4-FFF2-40B4-BE49-F238E27FC236}">
                <a16:creationId xmlns:a16="http://schemas.microsoft.com/office/drawing/2014/main" id="{3A43C59F-230D-CD07-43F3-EA5F11DBBE98}"/>
              </a:ext>
            </a:extLst>
          </p:cNvPr>
          <p:cNvSpPr/>
          <p:nvPr/>
        </p:nvSpPr>
        <p:spPr>
          <a:xfrm>
            <a:off x="1776413" y="117476"/>
            <a:ext cx="4572000" cy="5632311"/>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3600" b="1" dirty="0"/>
              <a:t>1</a:t>
            </a:r>
            <a:r>
              <a:rPr lang="en-US" sz="3600" dirty="0"/>
              <a:t> Children, obey your parents in the Lord, for this is right. </a:t>
            </a:r>
            <a:r>
              <a:rPr lang="en-US" sz="3600" b="1" dirty="0"/>
              <a:t>2</a:t>
            </a:r>
            <a:r>
              <a:rPr lang="en-US" sz="3600" dirty="0"/>
              <a:t> </a:t>
            </a:r>
            <a:r>
              <a:rPr lang="en-US" sz="3600" cap="small" dirty="0"/>
              <a:t>Honor your father and mother</a:t>
            </a:r>
            <a:r>
              <a:rPr lang="en-US" sz="3600" dirty="0"/>
              <a:t> (which is the first commandment with a promise), </a:t>
            </a:r>
            <a:r>
              <a:rPr lang="en-US" sz="3600" b="1" dirty="0"/>
              <a:t>3</a:t>
            </a:r>
            <a:r>
              <a:rPr lang="en-US" sz="3600" dirty="0"/>
              <a:t> </a:t>
            </a:r>
            <a:r>
              <a:rPr lang="en-US" sz="3600" cap="small" dirty="0"/>
              <a:t>so that it may be well with you</a:t>
            </a:r>
            <a:r>
              <a:rPr lang="en-US" sz="3600" dirty="0"/>
              <a:t>, </a:t>
            </a:r>
            <a:r>
              <a:rPr lang="en-US" sz="3600" cap="small" dirty="0"/>
              <a:t>and that you may live long on the earth</a:t>
            </a:r>
            <a:r>
              <a:rPr lang="en-US" sz="3600" dirty="0"/>
              <a:t>. </a:t>
            </a:r>
          </a:p>
        </p:txBody>
      </p:sp>
      <p:sp>
        <p:nvSpPr>
          <p:cNvPr id="5" name="TextBox 4">
            <a:extLst>
              <a:ext uri="{FF2B5EF4-FFF2-40B4-BE49-F238E27FC236}">
                <a16:creationId xmlns:a16="http://schemas.microsoft.com/office/drawing/2014/main" id="{FFAB7041-1BA3-1552-DA55-37D4F6EE6F69}"/>
              </a:ext>
            </a:extLst>
          </p:cNvPr>
          <p:cNvSpPr txBox="1"/>
          <p:nvPr/>
        </p:nvSpPr>
        <p:spPr>
          <a:xfrm>
            <a:off x="6357938" y="117476"/>
            <a:ext cx="4254500" cy="397031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marL="285750" indent="-285750">
              <a:buFont typeface="Arial" panose="020B0604020202020204" pitchFamily="34" charset="0"/>
              <a:buChar char="•"/>
              <a:defRPr/>
            </a:pPr>
            <a:r>
              <a:rPr lang="en-US" sz="3600" dirty="0"/>
              <a:t>This commandment isn’t just for kids, it’s for parents!</a:t>
            </a:r>
          </a:p>
          <a:p>
            <a:pPr marL="285750" indent="-285750">
              <a:buFont typeface="Arial" panose="020B0604020202020204" pitchFamily="34" charset="0"/>
              <a:buChar char="•"/>
              <a:defRPr/>
            </a:pPr>
            <a:r>
              <a:rPr lang="en-US" sz="3600" dirty="0"/>
              <a:t>Love your kids sacrificially</a:t>
            </a:r>
          </a:p>
          <a:p>
            <a:pPr marL="285750" indent="-285750">
              <a:buFont typeface="Arial" panose="020B0604020202020204" pitchFamily="34" charset="0"/>
              <a:buChar char="•"/>
              <a:defRPr/>
            </a:pPr>
            <a:r>
              <a:rPr lang="en-US" sz="3600" dirty="0"/>
              <a:t>Raise tension on things that matter!</a:t>
            </a:r>
          </a:p>
        </p:txBody>
      </p:sp>
      <p:sp>
        <p:nvSpPr>
          <p:cNvPr id="7" name="TextBox 6">
            <a:extLst>
              <a:ext uri="{FF2B5EF4-FFF2-40B4-BE49-F238E27FC236}">
                <a16:creationId xmlns:a16="http://schemas.microsoft.com/office/drawing/2014/main" id="{2EA88A28-BC4C-EFB7-253E-80A31826403F}"/>
              </a:ext>
            </a:extLst>
          </p:cNvPr>
          <p:cNvSpPr txBox="1"/>
          <p:nvPr/>
        </p:nvSpPr>
        <p:spPr>
          <a:xfrm>
            <a:off x="361950" y="2960985"/>
            <a:ext cx="8782050" cy="3046988"/>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a:spAutoFit/>
          </a:bodyPr>
          <a:lstStyle/>
          <a:p>
            <a:r>
              <a:rPr lang="en-US" sz="4800" b="1" dirty="0">
                <a:effectLst/>
              </a:rPr>
              <a:t>Proverbs 22:6 (NASB95) — </a:t>
            </a:r>
            <a:r>
              <a:rPr lang="en-US" sz="4800" b="1" u="none" strike="noStrike" dirty="0">
                <a:effectLst/>
              </a:rPr>
              <a:t>6</a:t>
            </a:r>
            <a:r>
              <a:rPr lang="en-US" sz="4800" u="none" strike="noStrike" dirty="0">
                <a:effectLst/>
              </a:rPr>
              <a:t> </a:t>
            </a:r>
            <a:r>
              <a:rPr lang="en-US" sz="4800" dirty="0"/>
              <a:t>Train up a child in the way he should go, Even when he is old he will not depart from 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84EEAC2-7F7D-BDC2-30A5-1B7DFFA58A36}"/>
              </a:ext>
            </a:extLst>
          </p:cNvPr>
          <p:cNvSpPr>
            <a:spLocks noGrp="1"/>
          </p:cNvSpPr>
          <p:nvPr>
            <p:ph type="title"/>
          </p:nvPr>
        </p:nvSpPr>
        <p:spPr/>
        <p:txBody>
          <a:bodyPr/>
          <a:lstStyle/>
          <a:p>
            <a:pPr eaLnBrk="1" hangingPunct="1"/>
            <a:r>
              <a:rPr lang="en-US" altLang="en-US"/>
              <a:t>Sociologist Reuben Hill</a:t>
            </a:r>
          </a:p>
        </p:txBody>
      </p:sp>
      <p:sp>
        <p:nvSpPr>
          <p:cNvPr id="2" name="Content Placeholder 1">
            <a:extLst>
              <a:ext uri="{FF2B5EF4-FFF2-40B4-BE49-F238E27FC236}">
                <a16:creationId xmlns:a16="http://schemas.microsoft.com/office/drawing/2014/main" id="{1F3A0B27-6412-9448-DE07-2891FF233822}"/>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5A24EC53-C577-B7CA-0312-CAF76ACE0215}"/>
              </a:ext>
            </a:extLst>
          </p:cNvPr>
          <p:cNvSpPr/>
          <p:nvPr/>
        </p:nvSpPr>
        <p:spPr>
          <a:xfrm>
            <a:off x="2921001" y="1177926"/>
            <a:ext cx="6892925" cy="5089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children with very low self-esteem and feelings of inferiority</a:t>
            </a:r>
          </a:p>
        </p:txBody>
      </p:sp>
      <p:cxnSp>
        <p:nvCxnSpPr>
          <p:cNvPr id="8" name="Straight Arrow Connector 7">
            <a:extLst>
              <a:ext uri="{FF2B5EF4-FFF2-40B4-BE49-F238E27FC236}">
                <a16:creationId xmlns:a16="http://schemas.microsoft.com/office/drawing/2014/main" id="{CA53CB5E-01A3-0B0A-57C3-07F53B4D6416}"/>
              </a:ext>
            </a:extLst>
          </p:cNvPr>
          <p:cNvCxnSpPr/>
          <p:nvPr/>
        </p:nvCxnSpPr>
        <p:spPr>
          <a:xfrm>
            <a:off x="2921001" y="3865563"/>
            <a:ext cx="6892925"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DBBE267-B181-1061-AE84-35F83A6CA24A}"/>
              </a:ext>
            </a:extLst>
          </p:cNvPr>
          <p:cNvCxnSpPr/>
          <p:nvPr/>
        </p:nvCxnSpPr>
        <p:spPr>
          <a:xfrm>
            <a:off x="6357938" y="1177926"/>
            <a:ext cx="0" cy="508952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770654C-6495-F80B-C897-DB998BC17249}"/>
              </a:ext>
            </a:extLst>
          </p:cNvPr>
          <p:cNvCxnSpPr/>
          <p:nvPr/>
        </p:nvCxnSpPr>
        <p:spPr>
          <a:xfrm flipH="1">
            <a:off x="6135688" y="3435350"/>
            <a:ext cx="44926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E57F66C-B1FE-8879-886B-70CCCFE091AD}"/>
              </a:ext>
            </a:extLst>
          </p:cNvPr>
          <p:cNvCxnSpPr/>
          <p:nvPr/>
        </p:nvCxnSpPr>
        <p:spPr>
          <a:xfrm flipH="1">
            <a:off x="6134101" y="3157539"/>
            <a:ext cx="44926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06A54EE-280E-9B2A-2894-7B6E814358BC}"/>
              </a:ext>
            </a:extLst>
          </p:cNvPr>
          <p:cNvCxnSpPr/>
          <p:nvPr/>
        </p:nvCxnSpPr>
        <p:spPr>
          <a:xfrm flipH="1">
            <a:off x="6132513" y="2881314"/>
            <a:ext cx="450850"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BB243E2-8C80-E4FF-76F6-707E1DECC17C}"/>
              </a:ext>
            </a:extLst>
          </p:cNvPr>
          <p:cNvCxnSpPr/>
          <p:nvPr/>
        </p:nvCxnSpPr>
        <p:spPr>
          <a:xfrm flipH="1">
            <a:off x="6132513" y="2605089"/>
            <a:ext cx="4492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5B59F3A-16E4-A277-AADF-7B504D5D4D0D}"/>
              </a:ext>
            </a:extLst>
          </p:cNvPr>
          <p:cNvCxnSpPr/>
          <p:nvPr/>
        </p:nvCxnSpPr>
        <p:spPr>
          <a:xfrm flipH="1">
            <a:off x="6130926" y="2327276"/>
            <a:ext cx="44926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06E2406-9012-DBB3-F0D3-04613E0E78A8}"/>
              </a:ext>
            </a:extLst>
          </p:cNvPr>
          <p:cNvCxnSpPr/>
          <p:nvPr/>
        </p:nvCxnSpPr>
        <p:spPr>
          <a:xfrm flipH="1">
            <a:off x="6130926" y="2051050"/>
            <a:ext cx="44926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F46D0D9-EF69-78B0-779F-BB17E751AA0D}"/>
              </a:ext>
            </a:extLst>
          </p:cNvPr>
          <p:cNvCxnSpPr/>
          <p:nvPr/>
        </p:nvCxnSpPr>
        <p:spPr>
          <a:xfrm flipH="1">
            <a:off x="6129338" y="1773239"/>
            <a:ext cx="449262"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0D4E499-C40D-E2AA-7DD5-38F6D760F5BE}"/>
              </a:ext>
            </a:extLst>
          </p:cNvPr>
          <p:cNvCxnSpPr/>
          <p:nvPr/>
        </p:nvCxnSpPr>
        <p:spPr>
          <a:xfrm flipH="1">
            <a:off x="6127751" y="1497014"/>
            <a:ext cx="44926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5FB11C-7558-4087-5464-0536A3A74560}"/>
              </a:ext>
            </a:extLst>
          </p:cNvPr>
          <p:cNvCxnSpPr/>
          <p:nvPr/>
        </p:nvCxnSpPr>
        <p:spPr>
          <a:xfrm flipH="1">
            <a:off x="6135688" y="4217989"/>
            <a:ext cx="4492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0F0B39B-4819-E65C-BE9C-D278A4518622}"/>
              </a:ext>
            </a:extLst>
          </p:cNvPr>
          <p:cNvCxnSpPr/>
          <p:nvPr/>
        </p:nvCxnSpPr>
        <p:spPr>
          <a:xfrm flipH="1">
            <a:off x="6127751" y="4557714"/>
            <a:ext cx="44926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E41BBAA-0F23-6327-767E-03D3C083639A}"/>
              </a:ext>
            </a:extLst>
          </p:cNvPr>
          <p:cNvCxnSpPr/>
          <p:nvPr/>
        </p:nvCxnSpPr>
        <p:spPr>
          <a:xfrm flipH="1">
            <a:off x="6121401" y="4897439"/>
            <a:ext cx="44926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AFBBDDE-4F06-E333-593C-F99CD7F47EE8}"/>
              </a:ext>
            </a:extLst>
          </p:cNvPr>
          <p:cNvCxnSpPr/>
          <p:nvPr/>
        </p:nvCxnSpPr>
        <p:spPr>
          <a:xfrm flipH="1">
            <a:off x="6113463" y="5237164"/>
            <a:ext cx="45085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6E7C945-D1ED-3A4E-1EF7-ACF64769424A}"/>
              </a:ext>
            </a:extLst>
          </p:cNvPr>
          <p:cNvCxnSpPr/>
          <p:nvPr/>
        </p:nvCxnSpPr>
        <p:spPr>
          <a:xfrm flipH="1">
            <a:off x="6107113" y="5576889"/>
            <a:ext cx="4492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B2CEF7-7CA4-7AFE-6DB5-94E5F9FD51E0}"/>
              </a:ext>
            </a:extLst>
          </p:cNvPr>
          <p:cNvCxnSpPr/>
          <p:nvPr/>
        </p:nvCxnSpPr>
        <p:spPr>
          <a:xfrm flipH="1">
            <a:off x="6099176" y="5916614"/>
            <a:ext cx="485775"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302CDAD-B597-7708-FA49-8A6F85746203}"/>
              </a:ext>
            </a:extLst>
          </p:cNvPr>
          <p:cNvCxnSpPr/>
          <p:nvPr/>
        </p:nvCxnSpPr>
        <p:spPr>
          <a:xfrm flipH="1" flipV="1">
            <a:off x="33162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0F36807-6920-7427-FF78-2F34BEF6E910}"/>
              </a:ext>
            </a:extLst>
          </p:cNvPr>
          <p:cNvCxnSpPr/>
          <p:nvPr/>
        </p:nvCxnSpPr>
        <p:spPr>
          <a:xfrm flipH="1" flipV="1">
            <a:off x="3590925"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DB30953-2638-B32E-43BB-91B3A24E10F1}"/>
              </a:ext>
            </a:extLst>
          </p:cNvPr>
          <p:cNvCxnSpPr/>
          <p:nvPr/>
        </p:nvCxnSpPr>
        <p:spPr>
          <a:xfrm flipH="1" flipV="1">
            <a:off x="38671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E87C7E1-03CB-0BC8-801C-109D20230C9F}"/>
              </a:ext>
            </a:extLst>
          </p:cNvPr>
          <p:cNvCxnSpPr/>
          <p:nvPr/>
        </p:nvCxnSpPr>
        <p:spPr>
          <a:xfrm flipH="1" flipV="1">
            <a:off x="41417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39AD21C-2475-D0F3-A87A-320F3EFAB699}"/>
              </a:ext>
            </a:extLst>
          </p:cNvPr>
          <p:cNvCxnSpPr/>
          <p:nvPr/>
        </p:nvCxnSpPr>
        <p:spPr>
          <a:xfrm flipH="1" flipV="1">
            <a:off x="4416425"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DBDAE12-9098-3928-F9A9-6CBA2FF429D3}"/>
              </a:ext>
            </a:extLst>
          </p:cNvPr>
          <p:cNvCxnSpPr/>
          <p:nvPr/>
        </p:nvCxnSpPr>
        <p:spPr>
          <a:xfrm flipH="1" flipV="1">
            <a:off x="46926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0CBB4B-219B-DDD8-159B-2A0A8A1767B3}"/>
              </a:ext>
            </a:extLst>
          </p:cNvPr>
          <p:cNvCxnSpPr/>
          <p:nvPr/>
        </p:nvCxnSpPr>
        <p:spPr>
          <a:xfrm flipH="1" flipV="1">
            <a:off x="49672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8D82B95-3031-838C-AA62-2843A918D85D}"/>
              </a:ext>
            </a:extLst>
          </p:cNvPr>
          <p:cNvCxnSpPr/>
          <p:nvPr/>
        </p:nvCxnSpPr>
        <p:spPr>
          <a:xfrm flipH="1" flipV="1">
            <a:off x="5241925"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EB75D39-60E2-3CA4-12E4-AD25BD2729F5}"/>
              </a:ext>
            </a:extLst>
          </p:cNvPr>
          <p:cNvCxnSpPr/>
          <p:nvPr/>
        </p:nvCxnSpPr>
        <p:spPr>
          <a:xfrm flipH="1" flipV="1">
            <a:off x="55181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0292465-466A-6737-0F99-E81645C88FBE}"/>
              </a:ext>
            </a:extLst>
          </p:cNvPr>
          <p:cNvCxnSpPr/>
          <p:nvPr/>
        </p:nvCxnSpPr>
        <p:spPr>
          <a:xfrm flipH="1" flipV="1">
            <a:off x="57927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8976224-872D-5DBC-F9AB-A73935995FE2}"/>
              </a:ext>
            </a:extLst>
          </p:cNvPr>
          <p:cNvCxnSpPr/>
          <p:nvPr/>
        </p:nvCxnSpPr>
        <p:spPr>
          <a:xfrm flipH="1" flipV="1">
            <a:off x="6067425"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C9974D-2EB5-44C6-FF9D-6D7A4BC3FD0D}"/>
              </a:ext>
            </a:extLst>
          </p:cNvPr>
          <p:cNvCxnSpPr/>
          <p:nvPr/>
        </p:nvCxnSpPr>
        <p:spPr>
          <a:xfrm flipH="1" flipV="1">
            <a:off x="63436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C7EEA04-1C70-2260-E6E8-299C0E4F38BF}"/>
              </a:ext>
            </a:extLst>
          </p:cNvPr>
          <p:cNvCxnSpPr/>
          <p:nvPr/>
        </p:nvCxnSpPr>
        <p:spPr>
          <a:xfrm flipH="1" flipV="1">
            <a:off x="66182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A708972-EDF6-D50B-C6A1-04AAC6F0B229}"/>
              </a:ext>
            </a:extLst>
          </p:cNvPr>
          <p:cNvCxnSpPr/>
          <p:nvPr/>
        </p:nvCxnSpPr>
        <p:spPr>
          <a:xfrm flipH="1" flipV="1">
            <a:off x="6894513"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0462C12-390A-3A31-1A6D-8F9BE6299D53}"/>
              </a:ext>
            </a:extLst>
          </p:cNvPr>
          <p:cNvCxnSpPr/>
          <p:nvPr/>
        </p:nvCxnSpPr>
        <p:spPr>
          <a:xfrm flipH="1" flipV="1">
            <a:off x="71691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903870-E583-7D83-96C0-888D512379B5}"/>
              </a:ext>
            </a:extLst>
          </p:cNvPr>
          <p:cNvCxnSpPr/>
          <p:nvPr/>
        </p:nvCxnSpPr>
        <p:spPr>
          <a:xfrm flipH="1" flipV="1">
            <a:off x="74437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4B47D93-1C4C-E873-4760-30BC8BB34ABD}"/>
              </a:ext>
            </a:extLst>
          </p:cNvPr>
          <p:cNvCxnSpPr/>
          <p:nvPr/>
        </p:nvCxnSpPr>
        <p:spPr>
          <a:xfrm flipH="1" flipV="1">
            <a:off x="7720013"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2B88B60-EDEC-1C17-745C-7A1F599C099B}"/>
              </a:ext>
            </a:extLst>
          </p:cNvPr>
          <p:cNvCxnSpPr/>
          <p:nvPr/>
        </p:nvCxnSpPr>
        <p:spPr>
          <a:xfrm flipH="1" flipV="1">
            <a:off x="79946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99362AB-2767-385C-C097-4BE3A02EFB1A}"/>
              </a:ext>
            </a:extLst>
          </p:cNvPr>
          <p:cNvCxnSpPr/>
          <p:nvPr/>
        </p:nvCxnSpPr>
        <p:spPr>
          <a:xfrm flipH="1" flipV="1">
            <a:off x="82692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6610DBA-48C1-4DCF-3D2A-EB438480F527}"/>
              </a:ext>
            </a:extLst>
          </p:cNvPr>
          <p:cNvCxnSpPr/>
          <p:nvPr/>
        </p:nvCxnSpPr>
        <p:spPr>
          <a:xfrm flipH="1" flipV="1">
            <a:off x="8545513"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BACE11D-E183-D06E-87CA-2E29E225D83D}"/>
              </a:ext>
            </a:extLst>
          </p:cNvPr>
          <p:cNvCxnSpPr/>
          <p:nvPr/>
        </p:nvCxnSpPr>
        <p:spPr>
          <a:xfrm flipH="1" flipV="1">
            <a:off x="8820150"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DA2FB21-18DE-F4E5-D5BB-EF331B2A653A}"/>
              </a:ext>
            </a:extLst>
          </p:cNvPr>
          <p:cNvCxnSpPr/>
          <p:nvPr/>
        </p:nvCxnSpPr>
        <p:spPr>
          <a:xfrm flipH="1" flipV="1">
            <a:off x="9094788"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1812871-FE5F-3BB0-B2D7-98FB70BFB68C}"/>
              </a:ext>
            </a:extLst>
          </p:cNvPr>
          <p:cNvCxnSpPr/>
          <p:nvPr/>
        </p:nvCxnSpPr>
        <p:spPr>
          <a:xfrm flipH="1" flipV="1">
            <a:off x="9371013" y="3649663"/>
            <a:ext cx="6350" cy="430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811" name="TextBox 92">
            <a:extLst>
              <a:ext uri="{FF2B5EF4-FFF2-40B4-BE49-F238E27FC236}">
                <a16:creationId xmlns:a16="http://schemas.microsoft.com/office/drawing/2014/main" id="{8D1E2D39-B76F-7A11-6663-7C7DC147D3CF}"/>
              </a:ext>
            </a:extLst>
          </p:cNvPr>
          <p:cNvSpPr txBox="1">
            <a:spLocks noChangeArrowheads="1"/>
          </p:cNvSpPr>
          <p:nvPr/>
        </p:nvSpPr>
        <p:spPr bwMode="auto">
          <a:xfrm>
            <a:off x="3011489" y="1276351"/>
            <a:ext cx="1958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The Permissive Parent</a:t>
            </a:r>
          </a:p>
        </p:txBody>
      </p:sp>
      <p:sp>
        <p:nvSpPr>
          <p:cNvPr id="32812" name="TextBox 93">
            <a:extLst>
              <a:ext uri="{FF2B5EF4-FFF2-40B4-BE49-F238E27FC236}">
                <a16:creationId xmlns:a16="http://schemas.microsoft.com/office/drawing/2014/main" id="{553ADBBC-4D53-B772-A301-54A1FC015E55}"/>
              </a:ext>
            </a:extLst>
          </p:cNvPr>
          <p:cNvSpPr txBox="1">
            <a:spLocks noChangeArrowheads="1"/>
          </p:cNvSpPr>
          <p:nvPr/>
        </p:nvSpPr>
        <p:spPr bwMode="auto">
          <a:xfrm>
            <a:off x="3044825" y="5522913"/>
            <a:ext cx="1957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The Neglectful Parent</a:t>
            </a:r>
          </a:p>
        </p:txBody>
      </p:sp>
      <p:sp>
        <p:nvSpPr>
          <p:cNvPr id="32813" name="TextBox 94">
            <a:extLst>
              <a:ext uri="{FF2B5EF4-FFF2-40B4-BE49-F238E27FC236}">
                <a16:creationId xmlns:a16="http://schemas.microsoft.com/office/drawing/2014/main" id="{7033A186-595A-75BC-6A11-C8B0A90AD5B3}"/>
              </a:ext>
            </a:extLst>
          </p:cNvPr>
          <p:cNvSpPr txBox="1">
            <a:spLocks noChangeArrowheads="1"/>
          </p:cNvSpPr>
          <p:nvPr/>
        </p:nvSpPr>
        <p:spPr bwMode="auto">
          <a:xfrm>
            <a:off x="7375525" y="1368426"/>
            <a:ext cx="2116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The Authoritative Parent</a:t>
            </a:r>
          </a:p>
        </p:txBody>
      </p:sp>
      <p:sp>
        <p:nvSpPr>
          <p:cNvPr id="32814" name="TextBox 95">
            <a:extLst>
              <a:ext uri="{FF2B5EF4-FFF2-40B4-BE49-F238E27FC236}">
                <a16:creationId xmlns:a16="http://schemas.microsoft.com/office/drawing/2014/main" id="{B988E5F1-F280-E3B7-015A-D4803D2110AF}"/>
              </a:ext>
            </a:extLst>
          </p:cNvPr>
          <p:cNvSpPr txBox="1">
            <a:spLocks noChangeArrowheads="1"/>
          </p:cNvSpPr>
          <p:nvPr/>
        </p:nvSpPr>
        <p:spPr bwMode="auto">
          <a:xfrm>
            <a:off x="7504114" y="5411788"/>
            <a:ext cx="2333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The Authoritarian Parent</a:t>
            </a:r>
          </a:p>
        </p:txBody>
      </p:sp>
      <p:sp>
        <p:nvSpPr>
          <p:cNvPr id="32815" name="TextBox 96">
            <a:extLst>
              <a:ext uri="{FF2B5EF4-FFF2-40B4-BE49-F238E27FC236}">
                <a16:creationId xmlns:a16="http://schemas.microsoft.com/office/drawing/2014/main" id="{A07F5808-E753-1461-373B-14AB77FAC384}"/>
              </a:ext>
            </a:extLst>
          </p:cNvPr>
          <p:cNvSpPr txBox="1">
            <a:spLocks noChangeArrowheads="1"/>
          </p:cNvSpPr>
          <p:nvPr/>
        </p:nvSpPr>
        <p:spPr bwMode="auto">
          <a:xfrm>
            <a:off x="3011488" y="3306764"/>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0</a:t>
            </a:r>
          </a:p>
        </p:txBody>
      </p:sp>
      <p:sp>
        <p:nvSpPr>
          <p:cNvPr id="32816" name="TextBox 97">
            <a:extLst>
              <a:ext uri="{FF2B5EF4-FFF2-40B4-BE49-F238E27FC236}">
                <a16:creationId xmlns:a16="http://schemas.microsoft.com/office/drawing/2014/main" id="{6961E56A-8AC1-F772-D52E-77B766B187A5}"/>
              </a:ext>
            </a:extLst>
          </p:cNvPr>
          <p:cNvSpPr txBox="1">
            <a:spLocks noChangeArrowheads="1"/>
          </p:cNvSpPr>
          <p:nvPr/>
        </p:nvSpPr>
        <p:spPr bwMode="auto">
          <a:xfrm>
            <a:off x="9090026" y="3267075"/>
            <a:ext cx="588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100</a:t>
            </a:r>
          </a:p>
        </p:txBody>
      </p:sp>
      <p:sp>
        <p:nvSpPr>
          <p:cNvPr id="32817" name="TextBox 98">
            <a:extLst>
              <a:ext uri="{FF2B5EF4-FFF2-40B4-BE49-F238E27FC236}">
                <a16:creationId xmlns:a16="http://schemas.microsoft.com/office/drawing/2014/main" id="{D26E1B12-CAD5-0829-6A0C-A7F57D44D60D}"/>
              </a:ext>
            </a:extLst>
          </p:cNvPr>
          <p:cNvSpPr txBox="1">
            <a:spLocks noChangeArrowheads="1"/>
          </p:cNvSpPr>
          <p:nvPr/>
        </p:nvSpPr>
        <p:spPr bwMode="auto">
          <a:xfrm>
            <a:off x="3287714" y="3297238"/>
            <a:ext cx="2408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Discipline/Authority</a:t>
            </a:r>
          </a:p>
        </p:txBody>
      </p:sp>
      <p:cxnSp>
        <p:nvCxnSpPr>
          <p:cNvPr id="101" name="Straight Arrow Connector 100">
            <a:extLst>
              <a:ext uri="{FF2B5EF4-FFF2-40B4-BE49-F238E27FC236}">
                <a16:creationId xmlns:a16="http://schemas.microsoft.com/office/drawing/2014/main" id="{76B344F9-0B94-F64C-778B-DFFD1BB7899D}"/>
              </a:ext>
            </a:extLst>
          </p:cNvPr>
          <p:cNvCxnSpPr/>
          <p:nvPr/>
        </p:nvCxnSpPr>
        <p:spPr>
          <a:xfrm>
            <a:off x="3371850" y="3309938"/>
            <a:ext cx="21463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819" name="TextBox 103">
            <a:extLst>
              <a:ext uri="{FF2B5EF4-FFF2-40B4-BE49-F238E27FC236}">
                <a16:creationId xmlns:a16="http://schemas.microsoft.com/office/drawing/2014/main" id="{80A5841C-76B3-F18C-0E83-CBFD898A89F0}"/>
              </a:ext>
            </a:extLst>
          </p:cNvPr>
          <p:cNvSpPr txBox="1">
            <a:spLocks noChangeArrowheads="1"/>
          </p:cNvSpPr>
          <p:nvPr/>
        </p:nvSpPr>
        <p:spPr bwMode="auto">
          <a:xfrm>
            <a:off x="6640513" y="5794375"/>
            <a:ext cx="30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0</a:t>
            </a:r>
          </a:p>
        </p:txBody>
      </p:sp>
      <p:sp>
        <p:nvSpPr>
          <p:cNvPr id="32820" name="TextBox 104">
            <a:extLst>
              <a:ext uri="{FF2B5EF4-FFF2-40B4-BE49-F238E27FC236}">
                <a16:creationId xmlns:a16="http://schemas.microsoft.com/office/drawing/2014/main" id="{8DC43F48-17BE-39FB-B75D-61D6804BF5D6}"/>
              </a:ext>
            </a:extLst>
          </p:cNvPr>
          <p:cNvSpPr txBox="1">
            <a:spLocks noChangeArrowheads="1"/>
          </p:cNvSpPr>
          <p:nvPr/>
        </p:nvSpPr>
        <p:spPr bwMode="auto">
          <a:xfrm>
            <a:off x="6599238" y="1290639"/>
            <a:ext cx="58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100</a:t>
            </a:r>
          </a:p>
        </p:txBody>
      </p:sp>
      <p:sp>
        <p:nvSpPr>
          <p:cNvPr id="32821" name="TextBox 105">
            <a:extLst>
              <a:ext uri="{FF2B5EF4-FFF2-40B4-BE49-F238E27FC236}">
                <a16:creationId xmlns:a16="http://schemas.microsoft.com/office/drawing/2014/main" id="{4DB2F7C9-FFC3-E8AC-D99D-603A23BCBD7F}"/>
              </a:ext>
            </a:extLst>
          </p:cNvPr>
          <p:cNvSpPr txBox="1">
            <a:spLocks noChangeArrowheads="1"/>
          </p:cNvSpPr>
          <p:nvPr/>
        </p:nvSpPr>
        <p:spPr bwMode="auto">
          <a:xfrm>
            <a:off x="6635750" y="4227514"/>
            <a:ext cx="2428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endParaRPr>
          </a:p>
          <a:p>
            <a:pPr>
              <a:spcBef>
                <a:spcPct val="0"/>
              </a:spcBef>
              <a:buClrTx/>
              <a:buFontTx/>
              <a:buNone/>
            </a:pPr>
            <a:r>
              <a:rPr lang="en-US" altLang="en-US">
                <a:solidFill>
                  <a:schemeClr val="tx1"/>
                </a:solidFill>
              </a:rPr>
              <a:t>Love</a:t>
            </a:r>
          </a:p>
        </p:txBody>
      </p:sp>
      <p:cxnSp>
        <p:nvCxnSpPr>
          <p:cNvPr id="107" name="Straight Arrow Connector 106">
            <a:extLst>
              <a:ext uri="{FF2B5EF4-FFF2-40B4-BE49-F238E27FC236}">
                <a16:creationId xmlns:a16="http://schemas.microsoft.com/office/drawing/2014/main" id="{E31CB9E6-EBF3-055A-2F70-012E154CCDF3}"/>
              </a:ext>
            </a:extLst>
          </p:cNvPr>
          <p:cNvCxnSpPr/>
          <p:nvPr/>
        </p:nvCxnSpPr>
        <p:spPr>
          <a:xfrm flipH="1" flipV="1">
            <a:off x="6937376" y="4227514"/>
            <a:ext cx="3175" cy="15255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75DDDF5C-241A-A200-9FA4-7BCE707AF3C7}"/>
              </a:ext>
            </a:extLst>
          </p:cNvPr>
          <p:cNvSpPr/>
          <p:nvPr/>
        </p:nvSpPr>
        <p:spPr>
          <a:xfrm>
            <a:off x="3081339" y="2066926"/>
            <a:ext cx="2808287" cy="9239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dirty="0">
                <a:solidFill>
                  <a:schemeClr val="bg1"/>
                </a:solidFill>
                <a:latin typeface="Georgia" panose="02040502050405020303" pitchFamily="18" charset="0"/>
              </a:rPr>
              <a:t> Children with very low self-esteem and feelings of inferiority</a:t>
            </a:r>
            <a:endParaRPr lang="en-US" dirty="0">
              <a:solidFill>
                <a:schemeClr val="bg1"/>
              </a:solidFill>
            </a:endParaRPr>
          </a:p>
        </p:txBody>
      </p:sp>
      <p:sp>
        <p:nvSpPr>
          <p:cNvPr id="110" name="Rectangle 109">
            <a:extLst>
              <a:ext uri="{FF2B5EF4-FFF2-40B4-BE49-F238E27FC236}">
                <a16:creationId xmlns:a16="http://schemas.microsoft.com/office/drawing/2014/main" id="{178FC6BA-8E86-6F2E-92B6-2816F16504D5}"/>
              </a:ext>
            </a:extLst>
          </p:cNvPr>
          <p:cNvSpPr/>
          <p:nvPr/>
        </p:nvSpPr>
        <p:spPr>
          <a:xfrm>
            <a:off x="3243264" y="4391026"/>
            <a:ext cx="2359025" cy="9239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dirty="0">
                <a:solidFill>
                  <a:schemeClr val="bg1"/>
                </a:solidFill>
                <a:latin typeface="Georgia" panose="02040502050405020303" pitchFamily="18" charset="0"/>
              </a:rPr>
              <a:t> Deep emotional/relational issues</a:t>
            </a:r>
            <a:endParaRPr lang="en-US" dirty="0">
              <a:solidFill>
                <a:schemeClr val="bg1"/>
              </a:solidFill>
            </a:endParaRPr>
          </a:p>
        </p:txBody>
      </p:sp>
      <p:sp>
        <p:nvSpPr>
          <p:cNvPr id="111" name="Rectangle 110">
            <a:extLst>
              <a:ext uri="{FF2B5EF4-FFF2-40B4-BE49-F238E27FC236}">
                <a16:creationId xmlns:a16="http://schemas.microsoft.com/office/drawing/2014/main" id="{6EBD9785-80AC-13CF-3408-35EFB08FE07E}"/>
              </a:ext>
            </a:extLst>
          </p:cNvPr>
          <p:cNvSpPr/>
          <p:nvPr/>
        </p:nvSpPr>
        <p:spPr>
          <a:xfrm>
            <a:off x="7231064" y="4552951"/>
            <a:ext cx="2359025" cy="64611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dirty="0">
                <a:solidFill>
                  <a:schemeClr val="bg1"/>
                </a:solidFill>
                <a:latin typeface="Georgia" panose="02040502050405020303" pitchFamily="18" charset="0"/>
              </a:rPr>
              <a:t>Rebellion/Authority issues</a:t>
            </a:r>
            <a:endParaRPr lang="en-US" dirty="0">
              <a:solidFill>
                <a:schemeClr val="bg1"/>
              </a:solidFill>
            </a:endParaRPr>
          </a:p>
        </p:txBody>
      </p:sp>
      <p:sp>
        <p:nvSpPr>
          <p:cNvPr id="112" name="Rectangle 111">
            <a:extLst>
              <a:ext uri="{FF2B5EF4-FFF2-40B4-BE49-F238E27FC236}">
                <a16:creationId xmlns:a16="http://schemas.microsoft.com/office/drawing/2014/main" id="{628CAFC3-A6E8-688A-3FEE-B4A36F09F860}"/>
              </a:ext>
            </a:extLst>
          </p:cNvPr>
          <p:cNvSpPr/>
          <p:nvPr/>
        </p:nvSpPr>
        <p:spPr>
          <a:xfrm>
            <a:off x="7081839" y="2097089"/>
            <a:ext cx="2357437" cy="9239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dirty="0"/>
              <a:t>High in self-esteem and equipped with good coping skills</a:t>
            </a:r>
            <a:endParaRPr lang="en-US" dirty="0">
              <a:solidFill>
                <a:schemeClr val="bg1"/>
              </a:solidFill>
            </a:endParaRPr>
          </a:p>
        </p:txBody>
      </p:sp>
      <p:sp>
        <p:nvSpPr>
          <p:cNvPr id="3" name="Rectangle 2">
            <a:extLst>
              <a:ext uri="{FF2B5EF4-FFF2-40B4-BE49-F238E27FC236}">
                <a16:creationId xmlns:a16="http://schemas.microsoft.com/office/drawing/2014/main" id="{3A43C59F-230D-CD07-43F3-EA5F11DBBE98}"/>
              </a:ext>
            </a:extLst>
          </p:cNvPr>
          <p:cNvSpPr/>
          <p:nvPr/>
        </p:nvSpPr>
        <p:spPr>
          <a:xfrm>
            <a:off x="1776413" y="117476"/>
            <a:ext cx="4572000" cy="5632311"/>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3600" b="1" dirty="0"/>
              <a:t>1</a:t>
            </a:r>
            <a:r>
              <a:rPr lang="en-US" sz="3600" dirty="0"/>
              <a:t> Children, obey your parents in the Lord, for this is right. </a:t>
            </a:r>
            <a:r>
              <a:rPr lang="en-US" sz="3600" b="1" dirty="0"/>
              <a:t>2</a:t>
            </a:r>
            <a:r>
              <a:rPr lang="en-US" sz="3600" dirty="0"/>
              <a:t> </a:t>
            </a:r>
            <a:r>
              <a:rPr lang="en-US" sz="3600" cap="small" dirty="0"/>
              <a:t>Honor your father and mother</a:t>
            </a:r>
            <a:r>
              <a:rPr lang="en-US" sz="3600" dirty="0"/>
              <a:t> (which is the first commandment with a promise), </a:t>
            </a:r>
            <a:r>
              <a:rPr lang="en-US" sz="3600" b="1" dirty="0"/>
              <a:t>3</a:t>
            </a:r>
            <a:r>
              <a:rPr lang="en-US" sz="3600" dirty="0"/>
              <a:t> </a:t>
            </a:r>
            <a:r>
              <a:rPr lang="en-US" sz="3600" cap="small" dirty="0"/>
              <a:t>so that it may be well with you</a:t>
            </a:r>
            <a:r>
              <a:rPr lang="en-US" sz="3600" dirty="0"/>
              <a:t>, </a:t>
            </a:r>
            <a:r>
              <a:rPr lang="en-US" sz="3600" cap="small" dirty="0"/>
              <a:t>and that you may live long on the earth</a:t>
            </a:r>
            <a:r>
              <a:rPr lang="en-US" sz="3600" dirty="0"/>
              <a:t>. </a:t>
            </a:r>
          </a:p>
        </p:txBody>
      </p:sp>
      <p:sp>
        <p:nvSpPr>
          <p:cNvPr id="5" name="TextBox 4">
            <a:extLst>
              <a:ext uri="{FF2B5EF4-FFF2-40B4-BE49-F238E27FC236}">
                <a16:creationId xmlns:a16="http://schemas.microsoft.com/office/drawing/2014/main" id="{FFAB7041-1BA3-1552-DA55-37D4F6EE6F69}"/>
              </a:ext>
            </a:extLst>
          </p:cNvPr>
          <p:cNvSpPr txBox="1"/>
          <p:nvPr/>
        </p:nvSpPr>
        <p:spPr>
          <a:xfrm>
            <a:off x="6357938" y="117476"/>
            <a:ext cx="4254500" cy="507831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marL="285750" indent="-285750">
              <a:buFont typeface="Arial" panose="020B0604020202020204" pitchFamily="34" charset="0"/>
              <a:buChar char="•"/>
              <a:defRPr/>
            </a:pPr>
            <a:r>
              <a:rPr lang="en-US" sz="3600" dirty="0"/>
              <a:t>This commandment isn’t just for kids, it’s for parents!</a:t>
            </a:r>
          </a:p>
          <a:p>
            <a:pPr marL="285750" indent="-285750">
              <a:buFont typeface="Arial" panose="020B0604020202020204" pitchFamily="34" charset="0"/>
              <a:buChar char="•"/>
              <a:defRPr/>
            </a:pPr>
            <a:r>
              <a:rPr lang="en-US" sz="3600" dirty="0"/>
              <a:t>Love your kids sacrificially</a:t>
            </a:r>
          </a:p>
          <a:p>
            <a:pPr marL="285750" indent="-285750">
              <a:buFont typeface="Arial" panose="020B0604020202020204" pitchFamily="34" charset="0"/>
              <a:buChar char="•"/>
              <a:defRPr/>
            </a:pPr>
            <a:r>
              <a:rPr lang="en-US" sz="3600" dirty="0"/>
              <a:t>Raise tension on things that matter!</a:t>
            </a:r>
          </a:p>
          <a:p>
            <a:pPr marL="285750" indent="-285750">
              <a:buFont typeface="Arial" panose="020B0604020202020204" pitchFamily="34" charset="0"/>
              <a:buChar char="•"/>
              <a:defRPr/>
            </a:pPr>
            <a:r>
              <a:rPr lang="en-US" sz="3600" dirty="0"/>
              <a:t>What are the things that matter?</a:t>
            </a:r>
          </a:p>
        </p:txBody>
      </p:sp>
    </p:spTree>
    <p:extLst>
      <p:ext uri="{BB962C8B-B14F-4D97-AF65-F5344CB8AC3E}">
        <p14:creationId xmlns:p14="http://schemas.microsoft.com/office/powerpoint/2010/main" val="3813757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E018198-1136-1B9D-FC2E-BDCB0F2EF20A}"/>
              </a:ext>
            </a:extLst>
          </p:cNvPr>
          <p:cNvSpPr>
            <a:spLocks noGrp="1"/>
          </p:cNvSpPr>
          <p:nvPr>
            <p:ph type="title"/>
          </p:nvPr>
        </p:nvSpPr>
        <p:spPr/>
        <p:txBody>
          <a:bodyPr/>
          <a:lstStyle/>
          <a:p>
            <a:pPr eaLnBrk="1" hangingPunct="1"/>
            <a:r>
              <a:rPr lang="en-US" altLang="en-US" b="1"/>
              <a:t>Ephesians 6:4 (NASB95) —</a:t>
            </a:r>
            <a:endParaRPr lang="en-US" altLang="en-US"/>
          </a:p>
        </p:txBody>
      </p:sp>
      <p:sp>
        <p:nvSpPr>
          <p:cNvPr id="3" name="Content Placeholder 2">
            <a:extLst>
              <a:ext uri="{FF2B5EF4-FFF2-40B4-BE49-F238E27FC236}">
                <a16:creationId xmlns:a16="http://schemas.microsoft.com/office/drawing/2014/main" id="{3679F87C-70E4-F1C5-4542-167D268DC71F}"/>
              </a:ext>
            </a:extLst>
          </p:cNvPr>
          <p:cNvSpPr>
            <a:spLocks noGrp="1"/>
          </p:cNvSpPr>
          <p:nvPr>
            <p:ph idx="1"/>
          </p:nvPr>
        </p:nvSpPr>
        <p:spPr/>
        <p:txBody>
          <a:bodyPr/>
          <a:lstStyle/>
          <a:p>
            <a:pPr marL="0" indent="0">
              <a:buNone/>
              <a:defRPr/>
            </a:pPr>
            <a:r>
              <a:rPr lang="en-US" b="1" dirty="0"/>
              <a:t>4</a:t>
            </a:r>
            <a:r>
              <a:rPr lang="en-US" dirty="0"/>
              <a:t> Fathers, do not provoke your children to anger, but bring them up in the discipline and instruction of the Lord. </a:t>
            </a:r>
          </a:p>
          <a:p>
            <a:pPr marL="0" indent="0">
              <a:buNone/>
              <a:defRPr/>
            </a:pPr>
            <a:endParaRPr lang="en-US" dirty="0"/>
          </a:p>
          <a:p>
            <a:pPr eaLnBrk="1" hangingPunct="1">
              <a:defRPr/>
            </a:pPr>
            <a:r>
              <a:rPr lang="en-US" dirty="0"/>
              <a:t>Don’t make them mad, but teach them discipline and the word of God</a:t>
            </a:r>
          </a:p>
        </p:txBody>
      </p:sp>
      <p:sp>
        <p:nvSpPr>
          <p:cNvPr id="33796" name="TextBox 1">
            <a:extLst>
              <a:ext uri="{FF2B5EF4-FFF2-40B4-BE49-F238E27FC236}">
                <a16:creationId xmlns:a16="http://schemas.microsoft.com/office/drawing/2014/main" id="{765812B0-2C70-6469-9BFC-FA13868B9682}"/>
              </a:ext>
            </a:extLst>
          </p:cNvPr>
          <p:cNvSpPr txBox="1">
            <a:spLocks noChangeArrowheads="1"/>
          </p:cNvSpPr>
          <p:nvPr/>
        </p:nvSpPr>
        <p:spPr bwMode="auto">
          <a:xfrm>
            <a:off x="3154364" y="39687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B657E36-2436-6FE4-0402-735701F9B600}"/>
              </a:ext>
            </a:extLst>
          </p:cNvPr>
          <p:cNvSpPr>
            <a:spLocks noGrp="1"/>
          </p:cNvSpPr>
          <p:nvPr>
            <p:ph type="title"/>
          </p:nvPr>
        </p:nvSpPr>
        <p:spPr/>
        <p:txBody>
          <a:bodyPr/>
          <a:lstStyle/>
          <a:p>
            <a:pPr eaLnBrk="1" hangingPunct="1"/>
            <a:r>
              <a:rPr lang="en-US" altLang="en-US" b="1"/>
              <a:t>Ephesians 6:4 (NASB95) —</a:t>
            </a:r>
            <a:endParaRPr lang="en-US" altLang="en-US"/>
          </a:p>
        </p:txBody>
      </p:sp>
      <p:sp>
        <p:nvSpPr>
          <p:cNvPr id="3" name="Content Placeholder 2">
            <a:extLst>
              <a:ext uri="{FF2B5EF4-FFF2-40B4-BE49-F238E27FC236}">
                <a16:creationId xmlns:a16="http://schemas.microsoft.com/office/drawing/2014/main" id="{6CB7F9B0-CBE6-CE94-BD7C-2993AB9841C3}"/>
              </a:ext>
            </a:extLst>
          </p:cNvPr>
          <p:cNvSpPr>
            <a:spLocks noGrp="1"/>
          </p:cNvSpPr>
          <p:nvPr>
            <p:ph idx="1"/>
          </p:nvPr>
        </p:nvSpPr>
        <p:spPr/>
        <p:txBody>
          <a:bodyPr/>
          <a:lstStyle/>
          <a:p>
            <a:pPr marL="0" indent="0">
              <a:buNone/>
              <a:defRPr/>
            </a:pPr>
            <a:r>
              <a:rPr lang="en-US" b="1" dirty="0"/>
              <a:t>4</a:t>
            </a:r>
            <a:r>
              <a:rPr lang="en-US" dirty="0"/>
              <a:t> Fathers, do not </a:t>
            </a:r>
            <a:r>
              <a:rPr lang="en-US" u="sng" dirty="0"/>
              <a:t>provoke your children to anger</a:t>
            </a:r>
            <a:r>
              <a:rPr lang="en-US" dirty="0"/>
              <a:t>, but bring them up in the discipline and instruction of the Lord. </a:t>
            </a:r>
          </a:p>
          <a:p>
            <a:pPr marL="0" indent="0">
              <a:buNone/>
              <a:defRPr/>
            </a:pPr>
            <a:r>
              <a:rPr lang="el-GR" b="1" dirty="0"/>
              <a:t>παροργίζω</a:t>
            </a:r>
            <a:r>
              <a:rPr lang="en-US" b="1" dirty="0"/>
              <a:t> [</a:t>
            </a:r>
            <a:r>
              <a:rPr lang="en-US" b="1" i="1" dirty="0" err="1"/>
              <a:t>parorgizo</a:t>
            </a:r>
            <a:r>
              <a:rPr lang="en-US" b="1" i="1" dirty="0"/>
              <a:t> /</a:t>
            </a:r>
            <a:r>
              <a:rPr lang="en-US" b="1" i="1" dirty="0" err="1"/>
              <a:t>par·org·id·zo</a:t>
            </a:r>
            <a:r>
              <a:rPr lang="en-US" b="1" i="1" dirty="0"/>
              <a:t>/]</a:t>
            </a:r>
          </a:p>
          <a:p>
            <a:pPr marL="0" indent="0">
              <a:buNone/>
              <a:defRPr/>
            </a:pPr>
            <a:r>
              <a:rPr lang="en-US" b="1" i="1" dirty="0"/>
              <a:t>-Exasperate (NIV)</a:t>
            </a:r>
            <a:endParaRPr lang="en-US" dirty="0"/>
          </a:p>
        </p:txBody>
      </p:sp>
      <p:sp>
        <p:nvSpPr>
          <p:cNvPr id="34820" name="TextBox 1">
            <a:extLst>
              <a:ext uri="{FF2B5EF4-FFF2-40B4-BE49-F238E27FC236}">
                <a16:creationId xmlns:a16="http://schemas.microsoft.com/office/drawing/2014/main" id="{4DC695C4-120C-33CC-7160-12BC3C74A62D}"/>
              </a:ext>
            </a:extLst>
          </p:cNvPr>
          <p:cNvSpPr txBox="1">
            <a:spLocks noChangeArrowheads="1"/>
          </p:cNvSpPr>
          <p:nvPr/>
        </p:nvSpPr>
        <p:spPr bwMode="auto">
          <a:xfrm>
            <a:off x="3154364" y="39687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864D78F-7929-0B40-698D-6E81B177B865}"/>
              </a:ext>
            </a:extLst>
          </p:cNvPr>
          <p:cNvSpPr>
            <a:spLocks noGrp="1"/>
          </p:cNvSpPr>
          <p:nvPr>
            <p:ph type="title"/>
          </p:nvPr>
        </p:nvSpPr>
        <p:spPr/>
        <p:txBody>
          <a:bodyPr/>
          <a:lstStyle/>
          <a:p>
            <a:pPr eaLnBrk="1" hangingPunct="1"/>
            <a:r>
              <a:rPr lang="en-US" altLang="en-US" b="1"/>
              <a:t>Ephesians 6:4 (NASB95) —</a:t>
            </a:r>
            <a:endParaRPr lang="en-US" altLang="en-US"/>
          </a:p>
        </p:txBody>
      </p:sp>
      <p:sp>
        <p:nvSpPr>
          <p:cNvPr id="3" name="Content Placeholder 2">
            <a:extLst>
              <a:ext uri="{FF2B5EF4-FFF2-40B4-BE49-F238E27FC236}">
                <a16:creationId xmlns:a16="http://schemas.microsoft.com/office/drawing/2014/main" id="{3C612402-3EB0-046C-08A5-14DF7324A21B}"/>
              </a:ext>
            </a:extLst>
          </p:cNvPr>
          <p:cNvSpPr>
            <a:spLocks noGrp="1"/>
          </p:cNvSpPr>
          <p:nvPr>
            <p:ph idx="1"/>
          </p:nvPr>
        </p:nvSpPr>
        <p:spPr/>
        <p:txBody>
          <a:bodyPr/>
          <a:lstStyle/>
          <a:p>
            <a:pPr marL="0" indent="0">
              <a:buNone/>
              <a:defRPr/>
            </a:pPr>
            <a:r>
              <a:rPr lang="en-US" b="1" dirty="0"/>
              <a:t>4</a:t>
            </a:r>
            <a:r>
              <a:rPr lang="en-US" dirty="0"/>
              <a:t> Fathers, do not </a:t>
            </a:r>
            <a:r>
              <a:rPr lang="en-US" u="sng" dirty="0"/>
              <a:t>provoke your children to anger</a:t>
            </a:r>
            <a:r>
              <a:rPr lang="en-US" dirty="0"/>
              <a:t>, but bring them up in the discipline and instruction of the Lord. </a:t>
            </a:r>
          </a:p>
          <a:p>
            <a:pPr marL="0" indent="0">
              <a:buNone/>
              <a:defRPr/>
            </a:pPr>
            <a:r>
              <a:rPr lang="el-GR" b="1" dirty="0"/>
              <a:t>παροργίζω</a:t>
            </a:r>
            <a:r>
              <a:rPr lang="en-US" b="1" dirty="0"/>
              <a:t> [</a:t>
            </a:r>
            <a:r>
              <a:rPr lang="en-US" b="1" i="1" dirty="0" err="1"/>
              <a:t>parorgizo</a:t>
            </a:r>
            <a:r>
              <a:rPr lang="en-US" b="1" i="1" dirty="0"/>
              <a:t> /</a:t>
            </a:r>
            <a:r>
              <a:rPr lang="en-US" b="1" i="1" dirty="0" err="1"/>
              <a:t>par·org·id·zo</a:t>
            </a:r>
            <a:r>
              <a:rPr lang="en-US" b="1" i="1" dirty="0"/>
              <a:t>/]</a:t>
            </a:r>
          </a:p>
          <a:p>
            <a:pPr marL="0" indent="0">
              <a:buNone/>
              <a:defRPr/>
            </a:pPr>
            <a:r>
              <a:rPr lang="en-US" b="1" i="1" dirty="0"/>
              <a:t>-Exasperate (NIV)</a:t>
            </a:r>
            <a:endParaRPr lang="en-US" dirty="0"/>
          </a:p>
        </p:txBody>
      </p:sp>
      <p:sp>
        <p:nvSpPr>
          <p:cNvPr id="35844" name="TextBox 1">
            <a:extLst>
              <a:ext uri="{FF2B5EF4-FFF2-40B4-BE49-F238E27FC236}">
                <a16:creationId xmlns:a16="http://schemas.microsoft.com/office/drawing/2014/main" id="{200FE1C2-749F-A838-3996-99786D7B65EC}"/>
              </a:ext>
            </a:extLst>
          </p:cNvPr>
          <p:cNvSpPr txBox="1">
            <a:spLocks noChangeArrowheads="1"/>
          </p:cNvSpPr>
          <p:nvPr/>
        </p:nvSpPr>
        <p:spPr bwMode="auto">
          <a:xfrm>
            <a:off x="3154364" y="39687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endParaRPr>
          </a:p>
        </p:txBody>
      </p:sp>
      <p:sp>
        <p:nvSpPr>
          <p:cNvPr id="5" name="Rectangle 4">
            <a:extLst>
              <a:ext uri="{FF2B5EF4-FFF2-40B4-BE49-F238E27FC236}">
                <a16:creationId xmlns:a16="http://schemas.microsoft.com/office/drawing/2014/main" id="{F29D2AA8-A9ED-F685-30F8-61DEF291D566}"/>
              </a:ext>
            </a:extLst>
          </p:cNvPr>
          <p:cNvSpPr/>
          <p:nvPr/>
        </p:nvSpPr>
        <p:spPr>
          <a:xfrm>
            <a:off x="2106614" y="1447801"/>
            <a:ext cx="8181975" cy="429736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nSpc>
                <a:spcPct val="115000"/>
              </a:lnSpc>
              <a:spcAft>
                <a:spcPts val="1000"/>
              </a:spcAft>
              <a:defRPr/>
            </a:pPr>
            <a:r>
              <a:rPr lang="en-US" sz="4000" b="1" dirty="0">
                <a:latin typeface="Calibri" panose="020F0502020204030204" pitchFamily="34" charset="0"/>
              </a:rPr>
              <a:t>Colossians 3:20–21 (NASB95) — 20</a:t>
            </a:r>
            <a:r>
              <a:rPr lang="en-US" sz="4000" dirty="0">
                <a:latin typeface="Calibri" panose="020F0502020204030204" pitchFamily="34" charset="0"/>
              </a:rPr>
              <a:t> Children, be obedient to your parents in all things, for this is well-pleasing to the Lord. </a:t>
            </a:r>
            <a:r>
              <a:rPr lang="en-US" sz="4000" b="1" dirty="0">
                <a:latin typeface="Calibri" panose="020F0502020204030204" pitchFamily="34" charset="0"/>
              </a:rPr>
              <a:t>21</a:t>
            </a:r>
            <a:r>
              <a:rPr lang="en-US" sz="4000" dirty="0">
                <a:latin typeface="Calibri" panose="020F0502020204030204" pitchFamily="34" charset="0"/>
              </a:rPr>
              <a:t> Fathers, do not exasperate your children, so that they will not lose heart.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D8560AD-83BD-F7FB-F5BB-365D609F6CE0}"/>
              </a:ext>
            </a:extLst>
          </p:cNvPr>
          <p:cNvSpPr>
            <a:spLocks noGrp="1"/>
          </p:cNvSpPr>
          <p:nvPr>
            <p:ph type="title"/>
          </p:nvPr>
        </p:nvSpPr>
        <p:spPr/>
        <p:txBody>
          <a:bodyPr/>
          <a:lstStyle/>
          <a:p>
            <a:pPr eaLnBrk="1" hangingPunct="1"/>
            <a:r>
              <a:rPr lang="en-US" altLang="en-US"/>
              <a:t>Ephesians </a:t>
            </a:r>
            <a:br>
              <a:rPr lang="en-US" altLang="en-US"/>
            </a:br>
            <a:endParaRPr lang="en-US" altLang="en-US"/>
          </a:p>
        </p:txBody>
      </p:sp>
      <p:sp>
        <p:nvSpPr>
          <p:cNvPr id="3" name="Content Placeholder 2">
            <a:extLst>
              <a:ext uri="{FF2B5EF4-FFF2-40B4-BE49-F238E27FC236}">
                <a16:creationId xmlns:a16="http://schemas.microsoft.com/office/drawing/2014/main" id="{76395478-26B0-70C6-5CC2-0F3901708155}"/>
              </a:ext>
            </a:extLst>
          </p:cNvPr>
          <p:cNvSpPr>
            <a:spLocks noGrp="1"/>
          </p:cNvSpPr>
          <p:nvPr>
            <p:ph idx="1"/>
          </p:nvPr>
        </p:nvSpPr>
        <p:spPr/>
        <p:txBody>
          <a:bodyPr/>
          <a:lstStyle/>
          <a:p>
            <a:pPr marL="0" indent="0">
              <a:buNone/>
              <a:defRPr/>
            </a:pPr>
            <a:r>
              <a:rPr lang="en-US" sz="4800" b="1" u="sng" dirty="0"/>
              <a:t>Eph. 1-3</a:t>
            </a:r>
            <a:endParaRPr lang="en-US" sz="4800" u="sng" dirty="0"/>
          </a:p>
          <a:p>
            <a:pPr lvl="1" eaLnBrk="1" hangingPunct="1">
              <a:defRPr/>
            </a:pPr>
            <a:r>
              <a:rPr lang="en-US" sz="4400" b="1" dirty="0"/>
              <a:t>All that God has done for us</a:t>
            </a:r>
          </a:p>
          <a:p>
            <a:pPr marL="0" indent="0">
              <a:buNone/>
              <a:defRPr/>
            </a:pPr>
            <a:r>
              <a:rPr lang="en-US" sz="4800" b="1" u="sng" dirty="0"/>
              <a:t>Eph. 3-6</a:t>
            </a:r>
          </a:p>
          <a:p>
            <a:pPr lvl="1" eaLnBrk="1" hangingPunct="1">
              <a:defRPr/>
            </a:pPr>
            <a:r>
              <a:rPr lang="en-US" sz="4400" b="1" dirty="0"/>
              <a:t>Living out God’s truth</a:t>
            </a:r>
          </a:p>
          <a:p>
            <a:pPr lvl="1" eaLnBrk="1" hangingPunct="1">
              <a:defRPr/>
            </a:pPr>
            <a:endParaRPr lang="en-US" sz="4400" dirty="0"/>
          </a:p>
          <a:p>
            <a:pPr marL="457200" lvl="1" indent="0">
              <a:buNone/>
              <a:defRPr/>
            </a:pP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C791412-D59D-C67F-73D3-0654CDC7AA98}"/>
              </a:ext>
            </a:extLst>
          </p:cNvPr>
          <p:cNvSpPr>
            <a:spLocks noGrp="1"/>
          </p:cNvSpPr>
          <p:nvPr>
            <p:ph type="title"/>
          </p:nvPr>
        </p:nvSpPr>
        <p:spPr/>
        <p:txBody>
          <a:bodyPr/>
          <a:lstStyle/>
          <a:p>
            <a:pPr eaLnBrk="1" hangingPunct="1"/>
            <a:r>
              <a:rPr lang="en-US" altLang="en-US" b="1"/>
              <a:t>Overwhelming your kids</a:t>
            </a:r>
            <a:endParaRPr lang="en-US" altLang="en-US"/>
          </a:p>
        </p:txBody>
      </p:sp>
      <p:sp>
        <p:nvSpPr>
          <p:cNvPr id="3" name="Content Placeholder 2">
            <a:extLst>
              <a:ext uri="{FF2B5EF4-FFF2-40B4-BE49-F238E27FC236}">
                <a16:creationId xmlns:a16="http://schemas.microsoft.com/office/drawing/2014/main" id="{9CA8EC40-FF76-1199-FE79-AE43D2CE03C5}"/>
              </a:ext>
            </a:extLst>
          </p:cNvPr>
          <p:cNvSpPr>
            <a:spLocks noGrp="1"/>
          </p:cNvSpPr>
          <p:nvPr>
            <p:ph idx="1"/>
          </p:nvPr>
        </p:nvSpPr>
        <p:spPr/>
        <p:txBody>
          <a:bodyPr/>
          <a:lstStyle/>
          <a:p>
            <a:pPr eaLnBrk="1" hangingPunct="1">
              <a:defRPr/>
            </a:pPr>
            <a:r>
              <a:rPr lang="en-US" dirty="0"/>
              <a:t>Your kids should obey you as a parent</a:t>
            </a:r>
          </a:p>
          <a:p>
            <a:pPr eaLnBrk="1" hangingPunct="1">
              <a:defRPr/>
            </a:pPr>
            <a:r>
              <a:rPr lang="en-US" dirty="0"/>
              <a:t>Be careful about how many things you raise tension with them about</a:t>
            </a:r>
          </a:p>
          <a:p>
            <a:pPr eaLnBrk="1" hangingPunct="1">
              <a:defRPr/>
            </a:pPr>
            <a:r>
              <a:rPr lang="en-US" dirty="0"/>
              <a:t>Prioritize your parenting</a:t>
            </a:r>
          </a:p>
          <a:p>
            <a:pPr eaLnBrk="1" hangingPunct="1">
              <a:defRPr/>
            </a:pPr>
            <a:r>
              <a:rPr lang="en-US" dirty="0"/>
              <a:t>What things matter most?</a:t>
            </a:r>
          </a:p>
        </p:txBody>
      </p:sp>
      <p:sp>
        <p:nvSpPr>
          <p:cNvPr id="36868" name="TextBox 1">
            <a:extLst>
              <a:ext uri="{FF2B5EF4-FFF2-40B4-BE49-F238E27FC236}">
                <a16:creationId xmlns:a16="http://schemas.microsoft.com/office/drawing/2014/main" id="{65D6E9E4-81EC-680E-42E8-13D8E1B0C227}"/>
              </a:ext>
            </a:extLst>
          </p:cNvPr>
          <p:cNvSpPr txBox="1">
            <a:spLocks noChangeArrowheads="1"/>
          </p:cNvSpPr>
          <p:nvPr/>
        </p:nvSpPr>
        <p:spPr bwMode="auto">
          <a:xfrm>
            <a:off x="3154364" y="39687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CA167BF-5882-5626-C46A-C4EAB94E1209}"/>
              </a:ext>
            </a:extLst>
          </p:cNvPr>
          <p:cNvSpPr>
            <a:spLocks noGrp="1"/>
          </p:cNvSpPr>
          <p:nvPr>
            <p:ph type="title"/>
          </p:nvPr>
        </p:nvSpPr>
        <p:spPr/>
        <p:txBody>
          <a:bodyPr/>
          <a:lstStyle/>
          <a:p>
            <a:pPr eaLnBrk="1" hangingPunct="1"/>
            <a:r>
              <a:rPr lang="en-US" altLang="en-US" b="1"/>
              <a:t>Deuteronomy 6:5–7 (NASB95)</a:t>
            </a:r>
            <a:endParaRPr lang="en-US" altLang="en-US"/>
          </a:p>
        </p:txBody>
      </p:sp>
      <p:sp>
        <p:nvSpPr>
          <p:cNvPr id="3" name="Content Placeholder 2">
            <a:extLst>
              <a:ext uri="{FF2B5EF4-FFF2-40B4-BE49-F238E27FC236}">
                <a16:creationId xmlns:a16="http://schemas.microsoft.com/office/drawing/2014/main" id="{B93BDFA6-9976-DC69-ADC1-65FF12B8660E}"/>
              </a:ext>
            </a:extLst>
          </p:cNvPr>
          <p:cNvSpPr>
            <a:spLocks noGrp="1"/>
          </p:cNvSpPr>
          <p:nvPr>
            <p:ph idx="1"/>
          </p:nvPr>
        </p:nvSpPr>
        <p:spPr/>
        <p:txBody>
          <a:bodyPr>
            <a:normAutofit/>
          </a:bodyPr>
          <a:lstStyle/>
          <a:p>
            <a:pPr marL="0" indent="0">
              <a:buNone/>
              <a:defRPr/>
            </a:pPr>
            <a:r>
              <a:rPr lang="en-US" b="1" dirty="0"/>
              <a:t>5</a:t>
            </a:r>
            <a:r>
              <a:rPr lang="en-US" dirty="0"/>
              <a:t> “You shall love the </a:t>
            </a:r>
            <a:r>
              <a:rPr lang="en-US" cap="small" dirty="0"/>
              <a:t>Lord</a:t>
            </a:r>
            <a:r>
              <a:rPr lang="en-US" dirty="0"/>
              <a:t> your God with all your heart and with all your soul and with all your might. </a:t>
            </a:r>
            <a:r>
              <a:rPr lang="en-US" b="1" dirty="0"/>
              <a:t>6</a:t>
            </a:r>
            <a:r>
              <a:rPr lang="en-US" dirty="0"/>
              <a:t> “These words, which I am commanding you today, shall be on your heart. </a:t>
            </a:r>
            <a:r>
              <a:rPr lang="en-US" b="1" dirty="0"/>
              <a:t>7</a:t>
            </a:r>
            <a:r>
              <a:rPr lang="en-US" dirty="0"/>
              <a:t> “You shall teach them diligently to your sons and shall talk of them when you sit in your house and when you walk by the way and when you lie down and when you rise up. </a:t>
            </a:r>
          </a:p>
          <a:p>
            <a:pPr marL="0" indent="0">
              <a:buNone/>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30A0F5E-107F-0890-EE05-199BFB2F0168}"/>
              </a:ext>
            </a:extLst>
          </p:cNvPr>
          <p:cNvSpPr>
            <a:spLocks noGrp="1"/>
          </p:cNvSpPr>
          <p:nvPr>
            <p:ph type="title"/>
          </p:nvPr>
        </p:nvSpPr>
        <p:spPr/>
        <p:txBody>
          <a:bodyPr/>
          <a:lstStyle/>
          <a:p>
            <a:pPr eaLnBrk="1" hangingPunct="1"/>
            <a:r>
              <a:rPr lang="en-US" altLang="en-US" sz="4000"/>
              <a:t>The Greatest Commandment!</a:t>
            </a:r>
          </a:p>
        </p:txBody>
      </p:sp>
      <p:sp>
        <p:nvSpPr>
          <p:cNvPr id="3" name="Content Placeholder 2">
            <a:extLst>
              <a:ext uri="{FF2B5EF4-FFF2-40B4-BE49-F238E27FC236}">
                <a16:creationId xmlns:a16="http://schemas.microsoft.com/office/drawing/2014/main" id="{029CF2DA-2F2B-0A4A-4761-A1ECC3D061E1}"/>
              </a:ext>
            </a:extLst>
          </p:cNvPr>
          <p:cNvSpPr>
            <a:spLocks noGrp="1"/>
          </p:cNvSpPr>
          <p:nvPr>
            <p:ph idx="1"/>
          </p:nvPr>
        </p:nvSpPr>
        <p:spPr/>
        <p:txBody>
          <a:bodyPr/>
          <a:lstStyle/>
          <a:p>
            <a:pPr marL="0" indent="0">
              <a:buNone/>
              <a:defRPr/>
            </a:pPr>
            <a:r>
              <a:rPr lang="en-US" sz="6600" dirty="0"/>
              <a:t>Love</a:t>
            </a:r>
          </a:p>
          <a:p>
            <a:pPr lvl="1" eaLnBrk="1" hangingPunct="1">
              <a:defRPr/>
            </a:pPr>
            <a:r>
              <a:rPr lang="en-US" dirty="0"/>
              <a:t>The most important thing you can teach your children is how to love God and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2C7A532-4E2F-B68A-168B-C2B774163CD7}"/>
              </a:ext>
            </a:extLst>
          </p:cNvPr>
          <p:cNvSpPr>
            <a:spLocks noGrp="1"/>
          </p:cNvSpPr>
          <p:nvPr>
            <p:ph type="title"/>
          </p:nvPr>
        </p:nvSpPr>
        <p:spPr/>
        <p:txBody>
          <a:bodyPr/>
          <a:lstStyle/>
          <a:p>
            <a:pPr eaLnBrk="1" hangingPunct="1"/>
            <a:r>
              <a:rPr lang="en-US" altLang="en-US" sz="4000"/>
              <a:t>The Greatest Commandment!</a:t>
            </a:r>
          </a:p>
        </p:txBody>
      </p:sp>
      <p:sp>
        <p:nvSpPr>
          <p:cNvPr id="3" name="Content Placeholder 2">
            <a:extLst>
              <a:ext uri="{FF2B5EF4-FFF2-40B4-BE49-F238E27FC236}">
                <a16:creationId xmlns:a16="http://schemas.microsoft.com/office/drawing/2014/main" id="{58967A5B-B55B-8AFD-EBF8-F4043FD8513C}"/>
              </a:ext>
            </a:extLst>
          </p:cNvPr>
          <p:cNvSpPr>
            <a:spLocks noGrp="1"/>
          </p:cNvSpPr>
          <p:nvPr>
            <p:ph idx="1"/>
          </p:nvPr>
        </p:nvSpPr>
        <p:spPr/>
        <p:txBody>
          <a:bodyPr/>
          <a:lstStyle/>
          <a:p>
            <a:pPr marL="0" indent="0">
              <a:buNone/>
              <a:defRPr/>
            </a:pPr>
            <a:r>
              <a:rPr lang="en-US" dirty="0"/>
              <a:t>This is far MORE important than…</a:t>
            </a:r>
          </a:p>
          <a:p>
            <a:pPr lvl="1" eaLnBrk="1" hangingPunct="1">
              <a:defRPr/>
            </a:pPr>
            <a:r>
              <a:rPr lang="en-US" dirty="0"/>
              <a:t>How many activities they are involved in</a:t>
            </a:r>
          </a:p>
          <a:p>
            <a:pPr lvl="1" eaLnBrk="1" hangingPunct="1">
              <a:defRPr/>
            </a:pPr>
            <a:r>
              <a:rPr lang="en-US" dirty="0"/>
              <a:t>Their GPA</a:t>
            </a:r>
          </a:p>
          <a:p>
            <a:pPr lvl="1" eaLnBrk="1" hangingPunct="1">
              <a:defRPr/>
            </a:pPr>
            <a:r>
              <a:rPr lang="en-US" dirty="0"/>
              <a:t>The career they choose</a:t>
            </a:r>
          </a:p>
          <a:p>
            <a:pPr lvl="1" eaLnBrk="1" hangingPunct="1">
              <a:defRPr/>
            </a:pPr>
            <a:r>
              <a:rPr lang="en-US" dirty="0"/>
              <a:t>How much money they make</a:t>
            </a:r>
          </a:p>
          <a:p>
            <a:pPr lvl="1" eaLnBrk="1" hangingPunct="1">
              <a:defRPr/>
            </a:pPr>
            <a:r>
              <a:rPr lang="en-US" dirty="0"/>
              <a:t>How good their education is</a:t>
            </a:r>
          </a:p>
          <a:p>
            <a:pPr marL="457200" lvl="1" indent="0">
              <a:buNone/>
              <a:defRPr/>
            </a:pPr>
            <a:endParaRPr lang="en-US" dirty="0"/>
          </a:p>
          <a:p>
            <a:pPr marL="457200" lvl="1" inden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C187154-9484-3A85-5A97-2D1B9603A28C}"/>
              </a:ext>
            </a:extLst>
          </p:cNvPr>
          <p:cNvSpPr>
            <a:spLocks noGrp="1"/>
          </p:cNvSpPr>
          <p:nvPr>
            <p:ph type="title"/>
          </p:nvPr>
        </p:nvSpPr>
        <p:spPr/>
        <p:txBody>
          <a:bodyPr/>
          <a:lstStyle/>
          <a:p>
            <a:pPr eaLnBrk="1" hangingPunct="1"/>
            <a:r>
              <a:rPr lang="en-US" altLang="en-US" sz="4000"/>
              <a:t>The Greatest Commandment!</a:t>
            </a:r>
          </a:p>
        </p:txBody>
      </p:sp>
      <p:sp>
        <p:nvSpPr>
          <p:cNvPr id="3" name="Content Placeholder 2">
            <a:extLst>
              <a:ext uri="{FF2B5EF4-FFF2-40B4-BE49-F238E27FC236}">
                <a16:creationId xmlns:a16="http://schemas.microsoft.com/office/drawing/2014/main" id="{43C37549-E749-F92B-4EB1-8012DA51E113}"/>
              </a:ext>
            </a:extLst>
          </p:cNvPr>
          <p:cNvSpPr>
            <a:spLocks noGrp="1"/>
          </p:cNvSpPr>
          <p:nvPr>
            <p:ph idx="1"/>
          </p:nvPr>
        </p:nvSpPr>
        <p:spPr/>
        <p:txBody>
          <a:bodyPr/>
          <a:lstStyle/>
          <a:p>
            <a:pPr marL="0" indent="0">
              <a:buNone/>
              <a:defRPr/>
            </a:pPr>
            <a:r>
              <a:rPr lang="en-US" dirty="0"/>
              <a:t>This is far MORE important than…</a:t>
            </a:r>
          </a:p>
          <a:p>
            <a:pPr lvl="1" eaLnBrk="1" hangingPunct="1">
              <a:defRPr/>
            </a:pPr>
            <a:r>
              <a:rPr lang="en-US" dirty="0"/>
              <a:t>How many activities they are involved in</a:t>
            </a:r>
          </a:p>
          <a:p>
            <a:pPr lvl="1" eaLnBrk="1" hangingPunct="1">
              <a:defRPr/>
            </a:pPr>
            <a:r>
              <a:rPr lang="en-US" dirty="0"/>
              <a:t>Their GPA</a:t>
            </a:r>
          </a:p>
          <a:p>
            <a:pPr lvl="1" eaLnBrk="1" hangingPunct="1">
              <a:defRPr/>
            </a:pPr>
            <a:r>
              <a:rPr lang="en-US" dirty="0"/>
              <a:t>The career they choose</a:t>
            </a:r>
          </a:p>
          <a:p>
            <a:pPr lvl="1" eaLnBrk="1" hangingPunct="1">
              <a:defRPr/>
            </a:pPr>
            <a:r>
              <a:rPr lang="en-US" dirty="0"/>
              <a:t>How much money they make</a:t>
            </a:r>
          </a:p>
          <a:p>
            <a:pPr lvl="1" eaLnBrk="1" hangingPunct="1">
              <a:defRPr/>
            </a:pPr>
            <a:r>
              <a:rPr lang="en-US" dirty="0"/>
              <a:t>How good their education is</a:t>
            </a:r>
          </a:p>
          <a:p>
            <a:pPr marL="457200" lvl="1" indent="0">
              <a:buNone/>
              <a:defRPr/>
            </a:pPr>
            <a:endParaRPr lang="en-US" dirty="0"/>
          </a:p>
          <a:p>
            <a:pPr marL="457200" lvl="1" indent="0">
              <a:buNone/>
              <a:defRPr/>
            </a:pPr>
            <a:endParaRPr lang="en-US" dirty="0"/>
          </a:p>
        </p:txBody>
      </p:sp>
      <p:sp>
        <p:nvSpPr>
          <p:cNvPr id="4" name="Right Brace 3">
            <a:extLst>
              <a:ext uri="{FF2B5EF4-FFF2-40B4-BE49-F238E27FC236}">
                <a16:creationId xmlns:a16="http://schemas.microsoft.com/office/drawing/2014/main" id="{49318604-6A8C-8586-1301-ADE156D24960}"/>
              </a:ext>
            </a:extLst>
          </p:cNvPr>
          <p:cNvSpPr/>
          <p:nvPr/>
        </p:nvSpPr>
        <p:spPr>
          <a:xfrm>
            <a:off x="6889417" y="1681451"/>
            <a:ext cx="492125" cy="4054475"/>
          </a:xfrm>
          <a:prstGeom prst="rightBrace">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TextBox 4">
            <a:extLst>
              <a:ext uri="{FF2B5EF4-FFF2-40B4-BE49-F238E27FC236}">
                <a16:creationId xmlns:a16="http://schemas.microsoft.com/office/drawing/2014/main" id="{C78F4139-94E9-1FB5-56B9-ACE681F7D4BE}"/>
              </a:ext>
            </a:extLst>
          </p:cNvPr>
          <p:cNvSpPr txBox="1"/>
          <p:nvPr/>
        </p:nvSpPr>
        <p:spPr>
          <a:xfrm>
            <a:off x="1951038" y="182564"/>
            <a:ext cx="8420100" cy="132343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4000" dirty="0"/>
              <a:t>These things aren’t bad, but you can have all of them and waste your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1C5A3A7-C5A4-A5BE-48DA-B5EE2F0E341E}"/>
              </a:ext>
            </a:extLst>
          </p:cNvPr>
          <p:cNvSpPr>
            <a:spLocks noGrp="1"/>
          </p:cNvSpPr>
          <p:nvPr>
            <p:ph type="title"/>
          </p:nvPr>
        </p:nvSpPr>
        <p:spPr/>
        <p:txBody>
          <a:bodyPr/>
          <a:lstStyle/>
          <a:p>
            <a:pPr eaLnBrk="1" hangingPunct="1"/>
            <a:r>
              <a:rPr lang="en-US" altLang="en-US" sz="4000"/>
              <a:t>The Greatest Commandment!</a:t>
            </a:r>
          </a:p>
        </p:txBody>
      </p:sp>
      <p:sp>
        <p:nvSpPr>
          <p:cNvPr id="3" name="Content Placeholder 2">
            <a:extLst>
              <a:ext uri="{FF2B5EF4-FFF2-40B4-BE49-F238E27FC236}">
                <a16:creationId xmlns:a16="http://schemas.microsoft.com/office/drawing/2014/main" id="{0556394F-9118-174A-5283-A585C45566EC}"/>
              </a:ext>
            </a:extLst>
          </p:cNvPr>
          <p:cNvSpPr>
            <a:spLocks noGrp="1"/>
          </p:cNvSpPr>
          <p:nvPr>
            <p:ph idx="1"/>
          </p:nvPr>
        </p:nvSpPr>
        <p:spPr/>
        <p:txBody>
          <a:bodyPr/>
          <a:lstStyle/>
          <a:p>
            <a:pPr marL="0" indent="0">
              <a:buNone/>
              <a:defRPr/>
            </a:pPr>
            <a:r>
              <a:rPr lang="en-US" dirty="0"/>
              <a:t>This is far MORE important than…</a:t>
            </a:r>
          </a:p>
          <a:p>
            <a:pPr lvl="1" eaLnBrk="1" hangingPunct="1">
              <a:defRPr/>
            </a:pPr>
            <a:r>
              <a:rPr lang="en-US" dirty="0"/>
              <a:t>How many activities they are involved in</a:t>
            </a:r>
          </a:p>
          <a:p>
            <a:pPr lvl="1" eaLnBrk="1" hangingPunct="1">
              <a:defRPr/>
            </a:pPr>
            <a:r>
              <a:rPr lang="en-US" dirty="0"/>
              <a:t>Their GPA</a:t>
            </a:r>
          </a:p>
          <a:p>
            <a:pPr lvl="1" eaLnBrk="1" hangingPunct="1">
              <a:defRPr/>
            </a:pPr>
            <a:r>
              <a:rPr lang="en-US" dirty="0"/>
              <a:t>The career they choose</a:t>
            </a:r>
          </a:p>
          <a:p>
            <a:pPr lvl="1" eaLnBrk="1" hangingPunct="1">
              <a:defRPr/>
            </a:pPr>
            <a:r>
              <a:rPr lang="en-US" dirty="0"/>
              <a:t>How much money they make</a:t>
            </a:r>
          </a:p>
          <a:p>
            <a:pPr lvl="1" eaLnBrk="1" hangingPunct="1">
              <a:defRPr/>
            </a:pPr>
            <a:r>
              <a:rPr lang="en-US" dirty="0"/>
              <a:t>How good their education is</a:t>
            </a:r>
          </a:p>
          <a:p>
            <a:pPr marL="457200" lvl="1" indent="0">
              <a:buNone/>
              <a:defRPr/>
            </a:pPr>
            <a:endParaRPr lang="en-US" dirty="0"/>
          </a:p>
          <a:p>
            <a:pPr marL="457200" lvl="1" indent="0">
              <a:buNone/>
              <a:defRPr/>
            </a:pPr>
            <a:endParaRPr lang="en-US" dirty="0"/>
          </a:p>
        </p:txBody>
      </p:sp>
      <p:sp>
        <p:nvSpPr>
          <p:cNvPr id="2" name="TextBox 1">
            <a:extLst>
              <a:ext uri="{FF2B5EF4-FFF2-40B4-BE49-F238E27FC236}">
                <a16:creationId xmlns:a16="http://schemas.microsoft.com/office/drawing/2014/main" id="{FFB18B8B-8337-0C29-D3FA-23C4948918C9}"/>
              </a:ext>
            </a:extLst>
          </p:cNvPr>
          <p:cNvSpPr txBox="1"/>
          <p:nvPr/>
        </p:nvSpPr>
        <p:spPr>
          <a:xfrm>
            <a:off x="2659063" y="2751138"/>
            <a:ext cx="7378700" cy="28003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4400" dirty="0"/>
              <a:t>IF they get how to love God and others, they WILL have a fruitful, fulfilling, and meaningful life!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EEAB9AB-D03D-3275-4867-A81B16FDCCDC}"/>
              </a:ext>
            </a:extLst>
          </p:cNvPr>
          <p:cNvSpPr>
            <a:spLocks noGrp="1"/>
          </p:cNvSpPr>
          <p:nvPr>
            <p:ph type="title"/>
          </p:nvPr>
        </p:nvSpPr>
        <p:spPr/>
        <p:txBody>
          <a:bodyPr/>
          <a:lstStyle/>
          <a:p>
            <a:pPr eaLnBrk="1" hangingPunct="1"/>
            <a:r>
              <a:rPr lang="en-US" altLang="en-US" sz="2400"/>
              <a:t>Barna, George (2010-09-01). Revolutionary Parenting: Raising Your Kids to Become Spiritual Champions</a:t>
            </a:r>
          </a:p>
        </p:txBody>
      </p:sp>
      <p:sp>
        <p:nvSpPr>
          <p:cNvPr id="3" name="Content Placeholder 2">
            <a:extLst>
              <a:ext uri="{FF2B5EF4-FFF2-40B4-BE49-F238E27FC236}">
                <a16:creationId xmlns:a16="http://schemas.microsoft.com/office/drawing/2014/main" id="{9EAB784B-27C2-EC90-2D00-44013D257641}"/>
              </a:ext>
            </a:extLst>
          </p:cNvPr>
          <p:cNvSpPr>
            <a:spLocks noGrp="1"/>
          </p:cNvSpPr>
          <p:nvPr>
            <p:ph idx="1"/>
          </p:nvPr>
        </p:nvSpPr>
        <p:spPr/>
        <p:txBody>
          <a:bodyPr>
            <a:normAutofit lnSpcReduction="10000"/>
          </a:bodyPr>
          <a:lstStyle/>
          <a:p>
            <a:pPr marL="0" indent="0">
              <a:buNone/>
              <a:defRPr/>
            </a:pPr>
            <a:r>
              <a:rPr lang="en-US" dirty="0"/>
              <a:t>“The willingness of Revolutionary Parents to make raising their children a paramount daily priority is based on their Christian faith as the pivot point of all their decisions. The parents we interviewed were unequivocal in their placement of their faith in Christ and their desire to be obedient to God as the guiding light of their life. (To be fair, many of them were quick to add that they are imperfect examples of basing every choice on biblical principles.)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7902731-51A5-F649-2540-9CFF57D2C8A4}"/>
              </a:ext>
            </a:extLst>
          </p:cNvPr>
          <p:cNvSpPr>
            <a:spLocks noGrp="1"/>
          </p:cNvSpPr>
          <p:nvPr>
            <p:ph type="title"/>
          </p:nvPr>
        </p:nvSpPr>
        <p:spPr/>
        <p:txBody>
          <a:bodyPr/>
          <a:lstStyle/>
          <a:p>
            <a:pPr eaLnBrk="1" hangingPunct="1"/>
            <a:r>
              <a:rPr lang="en-US" altLang="en-US" sz="2400"/>
              <a:t>Barna, George (2010-09-01). Revolutionary Parenting: Raising Your Kids to Become Spiritual Champions</a:t>
            </a:r>
          </a:p>
        </p:txBody>
      </p:sp>
      <p:sp>
        <p:nvSpPr>
          <p:cNvPr id="3" name="Content Placeholder 2">
            <a:extLst>
              <a:ext uri="{FF2B5EF4-FFF2-40B4-BE49-F238E27FC236}">
                <a16:creationId xmlns:a16="http://schemas.microsoft.com/office/drawing/2014/main" id="{3877F7B9-99E3-4730-8ACC-81BDA2B3E7FA}"/>
              </a:ext>
            </a:extLst>
          </p:cNvPr>
          <p:cNvSpPr>
            <a:spLocks noGrp="1"/>
          </p:cNvSpPr>
          <p:nvPr>
            <p:ph idx="1"/>
          </p:nvPr>
        </p:nvSpPr>
        <p:spPr/>
        <p:txBody>
          <a:bodyPr>
            <a:normAutofit fontScale="77500" lnSpcReduction="20000"/>
          </a:bodyPr>
          <a:lstStyle/>
          <a:p>
            <a:pPr marL="0" indent="0">
              <a:buNone/>
              <a:defRPr/>
            </a:pPr>
            <a:r>
              <a:rPr lang="en-US" sz="4500" dirty="0"/>
              <a:t>From our research, we can posit that raising a spiritual champion is best accomplished by having at least one parent in the home who is fully committed to honoring God through his or her parenting practices. Many of the parents in our research did not have an upbringing that prepared them to be spiritual champions, and many of them are not “superstar” Christians even today. </a:t>
            </a: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7269832-4991-3B4A-1534-220F81BC2A5B}"/>
              </a:ext>
            </a:extLst>
          </p:cNvPr>
          <p:cNvSpPr>
            <a:spLocks noGrp="1"/>
          </p:cNvSpPr>
          <p:nvPr>
            <p:ph type="title"/>
          </p:nvPr>
        </p:nvSpPr>
        <p:spPr/>
        <p:txBody>
          <a:bodyPr/>
          <a:lstStyle/>
          <a:p>
            <a:pPr eaLnBrk="1" hangingPunct="1"/>
            <a:r>
              <a:rPr lang="en-US" altLang="en-US" sz="2400"/>
              <a:t>Barna, George (2010-09-01). Revolutionary Parenting: Raising Your Kids to Become Spiritual Champions</a:t>
            </a:r>
          </a:p>
        </p:txBody>
      </p:sp>
      <p:sp>
        <p:nvSpPr>
          <p:cNvPr id="3" name="Content Placeholder 2">
            <a:extLst>
              <a:ext uri="{FF2B5EF4-FFF2-40B4-BE49-F238E27FC236}">
                <a16:creationId xmlns:a16="http://schemas.microsoft.com/office/drawing/2014/main" id="{BEE16BDD-041F-2445-A15A-60344DF21096}"/>
              </a:ext>
            </a:extLst>
          </p:cNvPr>
          <p:cNvSpPr>
            <a:spLocks noGrp="1"/>
          </p:cNvSpPr>
          <p:nvPr>
            <p:ph idx="1"/>
          </p:nvPr>
        </p:nvSpPr>
        <p:spPr/>
        <p:txBody>
          <a:bodyPr>
            <a:normAutofit fontScale="77500" lnSpcReduction="20000"/>
          </a:bodyPr>
          <a:lstStyle/>
          <a:p>
            <a:pPr marL="0" indent="0">
              <a:buNone/>
              <a:defRPr/>
            </a:pPr>
            <a:r>
              <a:rPr lang="en-US" sz="4500" dirty="0"/>
              <a:t>However, having evaluated the options based on their life experiences, they had concluded that the greatest gift they could give their offspring was a sound upbringing based on biblical principles. That mind-set was a reflection of their personal campaign to integrate their faith in Christ into every dimension of their lives.</a:t>
            </a:r>
          </a:p>
          <a:p>
            <a:pPr eaLnBrk="1" hangingPunct="1">
              <a:defRPr/>
            </a:pPr>
            <a:endParaRPr lang="en-US" dirty="0"/>
          </a:p>
          <a:p>
            <a:pPr marL="0" indent="0">
              <a:buNone/>
              <a:defRPr/>
            </a:pPr>
            <a:r>
              <a:rPr lang="en-US" sz="1800" dirty="0" err="1"/>
              <a:t>Barna</a:t>
            </a:r>
            <a:r>
              <a:rPr lang="en-US" sz="1800" dirty="0"/>
              <a:t>, George (2010-09-01). Revolutionary Parenting: Raising Your Kids to Become Spiritual Champions (Kindle Locations 559-568). Tyndale House Publishers. Kindle Edition.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DBEEE3C-5E9B-EC8B-18E1-247415EAC8A2}"/>
              </a:ext>
            </a:extLst>
          </p:cNvPr>
          <p:cNvSpPr>
            <a:spLocks noGrp="1"/>
          </p:cNvSpPr>
          <p:nvPr>
            <p:ph type="title"/>
          </p:nvPr>
        </p:nvSpPr>
        <p:spPr/>
        <p:txBody>
          <a:bodyPr/>
          <a:lstStyle/>
          <a:p>
            <a:pPr eaLnBrk="1" hangingPunct="1"/>
            <a:r>
              <a:rPr lang="en-US" altLang="en-US"/>
              <a:t>Identity in Parenting</a:t>
            </a:r>
          </a:p>
        </p:txBody>
      </p:sp>
      <p:sp>
        <p:nvSpPr>
          <p:cNvPr id="3" name="Content Placeholder 2">
            <a:extLst>
              <a:ext uri="{FF2B5EF4-FFF2-40B4-BE49-F238E27FC236}">
                <a16:creationId xmlns:a16="http://schemas.microsoft.com/office/drawing/2014/main" id="{32E69ECD-D4AF-B13B-6D4F-867B79D58EC6}"/>
              </a:ext>
            </a:extLst>
          </p:cNvPr>
          <p:cNvSpPr>
            <a:spLocks noGrp="1"/>
          </p:cNvSpPr>
          <p:nvPr>
            <p:ph idx="1"/>
          </p:nvPr>
        </p:nvSpPr>
        <p:spPr/>
        <p:txBody>
          <a:bodyPr/>
          <a:lstStyle/>
          <a:p>
            <a:pPr eaLnBrk="1" hangingPunct="1">
              <a:defRPr/>
            </a:pPr>
            <a:r>
              <a:rPr lang="en-US" dirty="0"/>
              <a:t>But everyone else is worried about grades, scholarships, and jobs!?</a:t>
            </a:r>
          </a:p>
          <a:p>
            <a:pPr eaLnBrk="1" hangingPunct="1">
              <a:defRPr/>
            </a:pPr>
            <a:r>
              <a:rPr lang="en-US" dirty="0"/>
              <a:t>If you are not secure in your identity as a child of God, you will be much more likely to succumb to this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19FFF32-9F0C-5BFC-87C4-54B8555AD326}"/>
              </a:ext>
            </a:extLst>
          </p:cNvPr>
          <p:cNvSpPr>
            <a:spLocks noGrp="1"/>
          </p:cNvSpPr>
          <p:nvPr>
            <p:ph type="title"/>
          </p:nvPr>
        </p:nvSpPr>
        <p:spPr/>
        <p:txBody>
          <a:bodyPr/>
          <a:lstStyle/>
          <a:p>
            <a:pPr eaLnBrk="1" hangingPunct="1"/>
            <a:r>
              <a:rPr lang="en-US" altLang="en-US"/>
              <a:t>Ephesians</a:t>
            </a:r>
          </a:p>
        </p:txBody>
      </p:sp>
      <p:sp>
        <p:nvSpPr>
          <p:cNvPr id="3" name="Content Placeholder 2">
            <a:extLst>
              <a:ext uri="{FF2B5EF4-FFF2-40B4-BE49-F238E27FC236}">
                <a16:creationId xmlns:a16="http://schemas.microsoft.com/office/drawing/2014/main" id="{195DA408-BB96-ACBA-8721-799144C47E3D}"/>
              </a:ext>
            </a:extLst>
          </p:cNvPr>
          <p:cNvSpPr>
            <a:spLocks noGrp="1"/>
          </p:cNvSpPr>
          <p:nvPr>
            <p:ph idx="1"/>
          </p:nvPr>
        </p:nvSpPr>
        <p:spPr/>
        <p:txBody>
          <a:bodyPr/>
          <a:lstStyle/>
          <a:p>
            <a:pPr marL="0" indent="0">
              <a:buNone/>
              <a:defRPr/>
            </a:pPr>
            <a:r>
              <a:rPr lang="en-US" dirty="0"/>
              <a:t>Rooted in our value before God, and our new identity</a:t>
            </a:r>
          </a:p>
          <a:p>
            <a:pPr lvl="1" eaLnBrk="1" hangingPunct="1">
              <a:defRPr/>
            </a:pPr>
            <a:r>
              <a:rPr lang="en-US" sz="4400" dirty="0"/>
              <a:t>We are able to love sacrificially</a:t>
            </a:r>
          </a:p>
          <a:p>
            <a:pPr lvl="1" eaLnBrk="1" hangingPunct="1">
              <a:defRPr/>
            </a:pPr>
            <a:r>
              <a:rPr lang="en-US" sz="4400" dirty="0"/>
              <a:t>We are able to operate under authority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2280A83-03EC-50CD-DAB2-D46E9B992345}"/>
              </a:ext>
            </a:extLst>
          </p:cNvPr>
          <p:cNvSpPr>
            <a:spLocks noGrp="1"/>
          </p:cNvSpPr>
          <p:nvPr>
            <p:ph type="title"/>
          </p:nvPr>
        </p:nvSpPr>
        <p:spPr/>
        <p:txBody>
          <a:bodyPr/>
          <a:lstStyle/>
          <a:p>
            <a:pPr eaLnBrk="1" hangingPunct="1"/>
            <a:r>
              <a:rPr lang="en-US" altLang="en-US" sz="2400"/>
              <a:t>Barna, George (2010-09-01). Revolutionary Parenting: Raising Your Kids to Become Spiritual Champions</a:t>
            </a:r>
          </a:p>
        </p:txBody>
      </p:sp>
      <p:sp>
        <p:nvSpPr>
          <p:cNvPr id="3" name="Content Placeholder 2">
            <a:extLst>
              <a:ext uri="{FF2B5EF4-FFF2-40B4-BE49-F238E27FC236}">
                <a16:creationId xmlns:a16="http://schemas.microsoft.com/office/drawing/2014/main" id="{256C5A5F-4822-2869-74B6-EA5531FB7E70}"/>
              </a:ext>
            </a:extLst>
          </p:cNvPr>
          <p:cNvSpPr>
            <a:spLocks noGrp="1"/>
          </p:cNvSpPr>
          <p:nvPr>
            <p:ph idx="1"/>
          </p:nvPr>
        </p:nvSpPr>
        <p:spPr/>
        <p:txBody>
          <a:bodyPr>
            <a:normAutofit/>
          </a:bodyPr>
          <a:lstStyle/>
          <a:p>
            <a:pPr marL="0" indent="0">
              <a:buNone/>
              <a:defRPr/>
            </a:pPr>
            <a:r>
              <a:rPr lang="en-US" dirty="0"/>
              <a:t>Our national research has shown that most parents are quite concerned about others’ perception of them. In fact, many determine how they will parent based on how they think their actions will be evaluated by their friends and extended family. However, that viewpoint conflicts with the mind-set of Revolutionary Parents. </a:t>
            </a:r>
            <a:endParaRPr lang="en-US" sz="25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FA28561-FDB9-8A0F-42DC-0353D6DF4F15}"/>
              </a:ext>
            </a:extLst>
          </p:cNvPr>
          <p:cNvSpPr>
            <a:spLocks noGrp="1"/>
          </p:cNvSpPr>
          <p:nvPr>
            <p:ph type="title"/>
          </p:nvPr>
        </p:nvSpPr>
        <p:spPr/>
        <p:txBody>
          <a:bodyPr/>
          <a:lstStyle/>
          <a:p>
            <a:pPr eaLnBrk="1" hangingPunct="1"/>
            <a:r>
              <a:rPr lang="en-US" altLang="en-US" sz="2400"/>
              <a:t>Barna, George (2010-09-01). Revolutionary Parenting: Raising Your Kids to Become Spiritual Champions</a:t>
            </a:r>
          </a:p>
        </p:txBody>
      </p:sp>
      <p:sp>
        <p:nvSpPr>
          <p:cNvPr id="3" name="Content Placeholder 2">
            <a:extLst>
              <a:ext uri="{FF2B5EF4-FFF2-40B4-BE49-F238E27FC236}">
                <a16:creationId xmlns:a16="http://schemas.microsoft.com/office/drawing/2014/main" id="{BE03756E-874D-8F50-99D7-41855EDFDF8C}"/>
              </a:ext>
            </a:extLst>
          </p:cNvPr>
          <p:cNvSpPr>
            <a:spLocks noGrp="1"/>
          </p:cNvSpPr>
          <p:nvPr>
            <p:ph idx="1"/>
          </p:nvPr>
        </p:nvSpPr>
        <p:spPr/>
        <p:txBody>
          <a:bodyPr>
            <a:normAutofit/>
          </a:bodyPr>
          <a:lstStyle/>
          <a:p>
            <a:pPr marL="0" indent="0">
              <a:buNone/>
              <a:defRPr/>
            </a:pPr>
            <a:r>
              <a:rPr lang="en-US" dirty="0"/>
              <a:t>“I heard about the names that other parents called me,” said a Revolutionary mother, now in her sixties. “But I couldn’t worry about that. It hurt me, of course. There were times I cried to myself because of the mean, nasty things that people would say about our family and about me, in particular. </a:t>
            </a:r>
            <a:endParaRPr lang="en-US" sz="25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4D295C4-AE7B-5A7C-E68D-65026C4BEA2E}"/>
              </a:ext>
            </a:extLst>
          </p:cNvPr>
          <p:cNvSpPr>
            <a:spLocks noGrp="1"/>
          </p:cNvSpPr>
          <p:nvPr>
            <p:ph type="title"/>
          </p:nvPr>
        </p:nvSpPr>
        <p:spPr/>
        <p:txBody>
          <a:bodyPr/>
          <a:lstStyle/>
          <a:p>
            <a:pPr eaLnBrk="1" hangingPunct="1"/>
            <a:r>
              <a:rPr lang="en-US" altLang="en-US" sz="2400"/>
              <a:t>Barna, George (2010-09-01). Revolutionary Parenting: Raising Your Kids to Become Spiritual Champions</a:t>
            </a:r>
          </a:p>
        </p:txBody>
      </p:sp>
      <p:sp>
        <p:nvSpPr>
          <p:cNvPr id="3" name="Content Placeholder 2">
            <a:extLst>
              <a:ext uri="{FF2B5EF4-FFF2-40B4-BE49-F238E27FC236}">
                <a16:creationId xmlns:a16="http://schemas.microsoft.com/office/drawing/2014/main" id="{A05256C3-AA50-D4D8-5335-C900AB5B50DD}"/>
              </a:ext>
            </a:extLst>
          </p:cNvPr>
          <p:cNvSpPr>
            <a:spLocks noGrp="1"/>
          </p:cNvSpPr>
          <p:nvPr>
            <p:ph idx="1"/>
          </p:nvPr>
        </p:nvSpPr>
        <p:spPr/>
        <p:txBody>
          <a:bodyPr>
            <a:normAutofit fontScale="92500" lnSpcReduction="20000"/>
          </a:bodyPr>
          <a:lstStyle/>
          <a:p>
            <a:pPr marL="0" indent="0">
              <a:buNone/>
              <a:defRPr/>
            </a:pPr>
            <a:r>
              <a:rPr lang="en-US" dirty="0"/>
              <a:t>But I kept reminding myself that I didn’t raise my children for the approval of the world, but for the glory of God. If I could feel good about the things I did because I felt they honored Him and that I’d prepared my children to love and serve God, then the sting of the gossip was decreased. Maybe it boils down to who you’re trying to please: God, the children, or your neighbors.”</a:t>
            </a:r>
          </a:p>
          <a:p>
            <a:pPr marL="0" indent="0">
              <a:buNone/>
              <a:defRPr/>
            </a:pPr>
            <a:endParaRPr lang="en-US" dirty="0"/>
          </a:p>
          <a:p>
            <a:pPr marL="0" indent="0">
              <a:buNone/>
              <a:defRPr/>
            </a:pPr>
            <a:r>
              <a:rPr lang="en-US" sz="2500" dirty="0" err="1"/>
              <a:t>Barna</a:t>
            </a:r>
            <a:r>
              <a:rPr lang="en-US" sz="2500" dirty="0"/>
              <a:t>, George (2010-09-01). Revolutionary Parenting: Raising Your Kids to Become Spiritual Champions (Kindle Locations 839-847). Tyndale House Publishers. Kindle Edition.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7FF0DFB-DC6C-4947-2164-F99EC5F2CFCB}"/>
              </a:ext>
            </a:extLst>
          </p:cNvPr>
          <p:cNvSpPr>
            <a:spLocks noGrp="1"/>
          </p:cNvSpPr>
          <p:nvPr>
            <p:ph type="title"/>
          </p:nvPr>
        </p:nvSpPr>
        <p:spPr/>
        <p:txBody>
          <a:bodyPr/>
          <a:lstStyle/>
          <a:p>
            <a:pPr eaLnBrk="1" hangingPunct="1"/>
            <a:r>
              <a:rPr lang="en-US" altLang="en-US"/>
              <a:t>Your priorities as a parent</a:t>
            </a:r>
          </a:p>
        </p:txBody>
      </p:sp>
      <p:sp>
        <p:nvSpPr>
          <p:cNvPr id="3" name="Content Placeholder 2">
            <a:extLst>
              <a:ext uri="{FF2B5EF4-FFF2-40B4-BE49-F238E27FC236}">
                <a16:creationId xmlns:a16="http://schemas.microsoft.com/office/drawing/2014/main" id="{C3174A67-4972-81E2-51B4-70ADA964DDB5}"/>
              </a:ext>
            </a:extLst>
          </p:cNvPr>
          <p:cNvSpPr>
            <a:spLocks noGrp="1"/>
          </p:cNvSpPr>
          <p:nvPr>
            <p:ph idx="1"/>
          </p:nvPr>
        </p:nvSpPr>
        <p:spPr/>
        <p:txBody>
          <a:bodyPr/>
          <a:lstStyle/>
          <a:p>
            <a:pPr marL="0" indent="0">
              <a:buNone/>
              <a:defRPr/>
            </a:pPr>
            <a:r>
              <a:rPr lang="en-US" dirty="0"/>
              <a:t>Are you exasperating your children with 1,000 demands </a:t>
            </a:r>
          </a:p>
          <a:p>
            <a:pPr lvl="1" eaLnBrk="1" hangingPunct="1">
              <a:defRPr/>
            </a:pPr>
            <a:r>
              <a:rPr lang="en-US" dirty="0"/>
              <a:t>To make you feel good about your parenting?</a:t>
            </a:r>
          </a:p>
          <a:p>
            <a:pPr lvl="1" eaLnBrk="1" hangingPunct="1">
              <a:defRPr/>
            </a:pPr>
            <a:r>
              <a:rPr lang="en-US" dirty="0"/>
              <a:t>To get esteem in the eyes of neighbors and friends?</a:t>
            </a:r>
          </a:p>
          <a:p>
            <a:pPr lvl="1" eaLnBrk="1" hangingPunct="1">
              <a:defRPr/>
            </a:pPr>
            <a:r>
              <a:rPr lang="en-US" dirty="0"/>
              <a:t>Are you trying to meet some unfulfilled need in your life by pushing your kids?</a:t>
            </a:r>
          </a:p>
          <a:p>
            <a:pPr lvl="1"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83B9E46-4F9A-B5E4-E94F-910CB822769E}"/>
              </a:ext>
            </a:extLst>
          </p:cNvPr>
          <p:cNvSpPr>
            <a:spLocks noGrp="1"/>
          </p:cNvSpPr>
          <p:nvPr>
            <p:ph type="title"/>
          </p:nvPr>
        </p:nvSpPr>
        <p:spPr/>
        <p:txBody>
          <a:bodyPr/>
          <a:lstStyle/>
          <a:p>
            <a:pPr eaLnBrk="1" hangingPunct="1"/>
            <a:r>
              <a:rPr lang="en-US" altLang="en-US" sz="3200"/>
              <a:t>What would your kids say you care more about as their parent?</a:t>
            </a:r>
          </a:p>
        </p:txBody>
      </p:sp>
      <p:sp>
        <p:nvSpPr>
          <p:cNvPr id="3" name="Content Placeholder 2">
            <a:extLst>
              <a:ext uri="{FF2B5EF4-FFF2-40B4-BE49-F238E27FC236}">
                <a16:creationId xmlns:a16="http://schemas.microsoft.com/office/drawing/2014/main" id="{95193901-7398-95AB-D1BF-C8304F492FE8}"/>
              </a:ext>
            </a:extLst>
          </p:cNvPr>
          <p:cNvSpPr>
            <a:spLocks noGrp="1"/>
          </p:cNvSpPr>
          <p:nvPr>
            <p:ph idx="1"/>
          </p:nvPr>
        </p:nvSpPr>
        <p:spPr/>
        <p:txBody>
          <a:bodyPr/>
          <a:lstStyle/>
          <a:p>
            <a:pPr marL="0" indent="0" algn="ctr">
              <a:buNone/>
              <a:defRPr/>
            </a:pPr>
            <a:endParaRPr lang="en-US" dirty="0"/>
          </a:p>
          <a:p>
            <a:pPr marL="0" indent="0" algn="ctr">
              <a:buNone/>
              <a:defRPr/>
            </a:pPr>
            <a:endParaRPr lang="en-US" dirty="0"/>
          </a:p>
          <a:p>
            <a:pPr marL="0" indent="0" algn="ctr">
              <a:buNone/>
              <a:defRPr/>
            </a:pPr>
            <a:r>
              <a:rPr lang="en-US" dirty="0"/>
              <a:t>Getting their chores done</a:t>
            </a:r>
          </a:p>
          <a:p>
            <a:pPr marL="0" indent="0" algn="ctr">
              <a:buNone/>
              <a:defRPr/>
            </a:pPr>
            <a:r>
              <a:rPr lang="en-US" dirty="0"/>
              <a:t>Or</a:t>
            </a:r>
          </a:p>
          <a:p>
            <a:pPr marL="0" indent="0" algn="ctr">
              <a:buNone/>
              <a:defRPr/>
            </a:pPr>
            <a:r>
              <a:rPr lang="en-US" dirty="0"/>
              <a:t>Getting devotional time with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6DE15F2-3B6A-8B13-47CD-458667064627}"/>
              </a:ext>
            </a:extLst>
          </p:cNvPr>
          <p:cNvSpPr>
            <a:spLocks noGrp="1"/>
          </p:cNvSpPr>
          <p:nvPr>
            <p:ph type="title"/>
          </p:nvPr>
        </p:nvSpPr>
        <p:spPr/>
        <p:txBody>
          <a:bodyPr/>
          <a:lstStyle/>
          <a:p>
            <a:pPr eaLnBrk="1" hangingPunct="1"/>
            <a:r>
              <a:rPr lang="en-US" altLang="en-US" sz="3200"/>
              <a:t>What would your kids say you care more about as their parent?</a:t>
            </a:r>
          </a:p>
        </p:txBody>
      </p:sp>
      <p:sp>
        <p:nvSpPr>
          <p:cNvPr id="3" name="Content Placeholder 2">
            <a:extLst>
              <a:ext uri="{FF2B5EF4-FFF2-40B4-BE49-F238E27FC236}">
                <a16:creationId xmlns:a16="http://schemas.microsoft.com/office/drawing/2014/main" id="{B1E45932-D2A7-D2E6-B419-9FB14BE3DCF4}"/>
              </a:ext>
            </a:extLst>
          </p:cNvPr>
          <p:cNvSpPr>
            <a:spLocks noGrp="1"/>
          </p:cNvSpPr>
          <p:nvPr>
            <p:ph idx="1"/>
          </p:nvPr>
        </p:nvSpPr>
        <p:spPr/>
        <p:txBody>
          <a:bodyPr/>
          <a:lstStyle/>
          <a:p>
            <a:pPr marL="0" indent="0" algn="ctr">
              <a:buNone/>
              <a:defRPr/>
            </a:pPr>
            <a:endParaRPr lang="en-US" dirty="0"/>
          </a:p>
          <a:p>
            <a:pPr marL="0" indent="0" algn="ctr">
              <a:buNone/>
              <a:defRPr/>
            </a:pPr>
            <a:endParaRPr lang="en-US" dirty="0"/>
          </a:p>
          <a:p>
            <a:pPr marL="0" indent="0" algn="ctr">
              <a:buNone/>
              <a:defRPr/>
            </a:pPr>
            <a:r>
              <a:rPr lang="en-US" dirty="0"/>
              <a:t>Getting good grades</a:t>
            </a:r>
          </a:p>
          <a:p>
            <a:pPr marL="0" indent="0" algn="ctr">
              <a:buNone/>
              <a:defRPr/>
            </a:pPr>
            <a:r>
              <a:rPr lang="en-US" dirty="0"/>
              <a:t>or</a:t>
            </a:r>
          </a:p>
          <a:p>
            <a:pPr marL="0" indent="0" algn="ctr">
              <a:buNone/>
              <a:defRPr/>
            </a:pPr>
            <a:r>
              <a:rPr lang="en-US" dirty="0"/>
              <a:t>Serving in the community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277C9E92-0041-2ED1-F392-6B6EEF45AB6C}"/>
              </a:ext>
            </a:extLst>
          </p:cNvPr>
          <p:cNvSpPr>
            <a:spLocks noGrp="1"/>
          </p:cNvSpPr>
          <p:nvPr>
            <p:ph type="title"/>
          </p:nvPr>
        </p:nvSpPr>
        <p:spPr/>
        <p:txBody>
          <a:bodyPr/>
          <a:lstStyle/>
          <a:p>
            <a:pPr eaLnBrk="1" hangingPunct="1"/>
            <a:r>
              <a:rPr lang="en-US" altLang="en-US" sz="3200"/>
              <a:t>What would your kids say you care more about as their parent?</a:t>
            </a:r>
          </a:p>
        </p:txBody>
      </p:sp>
      <p:sp>
        <p:nvSpPr>
          <p:cNvPr id="3" name="Content Placeholder 2">
            <a:extLst>
              <a:ext uri="{FF2B5EF4-FFF2-40B4-BE49-F238E27FC236}">
                <a16:creationId xmlns:a16="http://schemas.microsoft.com/office/drawing/2014/main" id="{967B51CF-D81E-84CB-629C-84D662286388}"/>
              </a:ext>
            </a:extLst>
          </p:cNvPr>
          <p:cNvSpPr>
            <a:spLocks noGrp="1"/>
          </p:cNvSpPr>
          <p:nvPr>
            <p:ph idx="1"/>
          </p:nvPr>
        </p:nvSpPr>
        <p:spPr/>
        <p:txBody>
          <a:bodyPr/>
          <a:lstStyle/>
          <a:p>
            <a:pPr marL="0" indent="0" algn="ctr">
              <a:buNone/>
              <a:defRPr/>
            </a:pPr>
            <a:endParaRPr lang="en-US" dirty="0"/>
          </a:p>
          <a:p>
            <a:pPr marL="0" indent="0" algn="ctr">
              <a:buNone/>
              <a:defRPr/>
            </a:pPr>
            <a:endParaRPr lang="en-US" dirty="0"/>
          </a:p>
          <a:p>
            <a:pPr marL="0" indent="0" algn="ctr">
              <a:buNone/>
              <a:defRPr/>
            </a:pPr>
            <a:r>
              <a:rPr lang="en-US" dirty="0"/>
              <a:t>Getting a scholarship</a:t>
            </a:r>
          </a:p>
          <a:p>
            <a:pPr marL="0" indent="0" algn="ctr">
              <a:buNone/>
              <a:defRPr/>
            </a:pPr>
            <a:r>
              <a:rPr lang="en-US" dirty="0"/>
              <a:t>or</a:t>
            </a:r>
          </a:p>
          <a:p>
            <a:pPr marL="0" indent="0" algn="ctr">
              <a:buNone/>
              <a:defRPr/>
            </a:pPr>
            <a:r>
              <a:rPr lang="en-US" dirty="0"/>
              <a:t>Having deep friendships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617B7F08-58AC-6427-7942-35EEA065868D}"/>
              </a:ext>
            </a:extLst>
          </p:cNvPr>
          <p:cNvSpPr>
            <a:spLocks noGrp="1"/>
          </p:cNvSpPr>
          <p:nvPr>
            <p:ph type="title"/>
          </p:nvPr>
        </p:nvSpPr>
        <p:spPr/>
        <p:txBody>
          <a:bodyPr/>
          <a:lstStyle/>
          <a:p>
            <a:pPr eaLnBrk="1" hangingPunct="1"/>
            <a:r>
              <a:rPr lang="en-US" altLang="en-US" sz="3200"/>
              <a:t>What would your kids say you care more about as their parent?</a:t>
            </a:r>
          </a:p>
        </p:txBody>
      </p:sp>
      <p:sp>
        <p:nvSpPr>
          <p:cNvPr id="3" name="Content Placeholder 2">
            <a:extLst>
              <a:ext uri="{FF2B5EF4-FFF2-40B4-BE49-F238E27FC236}">
                <a16:creationId xmlns:a16="http://schemas.microsoft.com/office/drawing/2014/main" id="{9ABC4B15-F948-DF65-8FB8-1993F05CAA29}"/>
              </a:ext>
            </a:extLst>
          </p:cNvPr>
          <p:cNvSpPr>
            <a:spLocks noGrp="1"/>
          </p:cNvSpPr>
          <p:nvPr>
            <p:ph idx="1"/>
          </p:nvPr>
        </p:nvSpPr>
        <p:spPr/>
        <p:txBody>
          <a:bodyPr/>
          <a:lstStyle/>
          <a:p>
            <a:pPr marL="0" indent="0" algn="ctr">
              <a:buNone/>
              <a:defRPr/>
            </a:pPr>
            <a:endParaRPr lang="en-US" dirty="0"/>
          </a:p>
          <a:p>
            <a:pPr marL="0" indent="0" algn="ctr">
              <a:buNone/>
              <a:defRPr/>
            </a:pPr>
            <a:endParaRPr lang="en-US" dirty="0"/>
          </a:p>
          <a:p>
            <a:pPr marL="0" indent="0" algn="ctr">
              <a:buNone/>
              <a:defRPr/>
            </a:pPr>
            <a:r>
              <a:rPr lang="en-US" dirty="0"/>
              <a:t>Excelling in the eyes of others</a:t>
            </a:r>
          </a:p>
          <a:p>
            <a:pPr marL="0" indent="0" algn="ctr">
              <a:buNone/>
              <a:defRPr/>
            </a:pPr>
            <a:r>
              <a:rPr lang="en-US" dirty="0"/>
              <a:t>or</a:t>
            </a:r>
          </a:p>
          <a:p>
            <a:pPr marL="0" indent="0" algn="ctr">
              <a:buNone/>
              <a:defRPr/>
            </a:pPr>
            <a:r>
              <a:rPr lang="en-US" dirty="0"/>
              <a:t>Living a life pleasing to the Lord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DA507D5-0446-E939-F8DF-6C0ACCF7DEB0}"/>
              </a:ext>
            </a:extLst>
          </p:cNvPr>
          <p:cNvSpPr>
            <a:spLocks noGrp="1"/>
          </p:cNvSpPr>
          <p:nvPr>
            <p:ph type="title"/>
          </p:nvPr>
        </p:nvSpPr>
        <p:spPr/>
        <p:txBody>
          <a:bodyPr/>
          <a:lstStyle/>
          <a:p>
            <a:pPr eaLnBrk="1" hangingPunct="1"/>
            <a:r>
              <a:rPr lang="en-US" altLang="en-US"/>
              <a:t>The Bottom Line</a:t>
            </a:r>
          </a:p>
        </p:txBody>
      </p:sp>
      <p:sp>
        <p:nvSpPr>
          <p:cNvPr id="3" name="Content Placeholder 2">
            <a:extLst>
              <a:ext uri="{FF2B5EF4-FFF2-40B4-BE49-F238E27FC236}">
                <a16:creationId xmlns:a16="http://schemas.microsoft.com/office/drawing/2014/main" id="{F6BBA32F-521B-DDDE-10F9-267055E9DDA9}"/>
              </a:ext>
            </a:extLst>
          </p:cNvPr>
          <p:cNvSpPr>
            <a:spLocks noGrp="1"/>
          </p:cNvSpPr>
          <p:nvPr>
            <p:ph idx="1"/>
          </p:nvPr>
        </p:nvSpPr>
        <p:spPr/>
        <p:txBody>
          <a:bodyPr/>
          <a:lstStyle/>
          <a:p>
            <a:pPr eaLnBrk="1" hangingPunct="1">
              <a:defRPr/>
            </a:pPr>
            <a:r>
              <a:rPr lang="en-US" dirty="0"/>
              <a:t>The question is not are these bad</a:t>
            </a:r>
          </a:p>
          <a:p>
            <a:pPr eaLnBrk="1" hangingPunct="1">
              <a:defRPr/>
            </a:pPr>
            <a:r>
              <a:rPr lang="en-US" dirty="0"/>
              <a:t>The question is what are we teaching our children through the priorities we hold them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78279C9-3D86-0876-10AB-6AEE3C4D93D9}"/>
              </a:ext>
            </a:extLst>
          </p:cNvPr>
          <p:cNvSpPr>
            <a:spLocks noGrp="1"/>
          </p:cNvSpPr>
          <p:nvPr>
            <p:ph type="title"/>
          </p:nvPr>
        </p:nvSpPr>
        <p:spPr/>
        <p:txBody>
          <a:bodyPr/>
          <a:lstStyle/>
          <a:p>
            <a:pPr eaLnBrk="1" hangingPunct="1"/>
            <a:r>
              <a:rPr lang="en-US" altLang="en-US" b="1" dirty="0"/>
              <a:t>Ephesians 6:4 (NASB95) </a:t>
            </a:r>
            <a:endParaRPr lang="en-US" altLang="en-US" dirty="0"/>
          </a:p>
        </p:txBody>
      </p:sp>
      <p:sp>
        <p:nvSpPr>
          <p:cNvPr id="3" name="Content Placeholder 2">
            <a:extLst>
              <a:ext uri="{FF2B5EF4-FFF2-40B4-BE49-F238E27FC236}">
                <a16:creationId xmlns:a16="http://schemas.microsoft.com/office/drawing/2014/main" id="{EC7A00DF-1A15-C551-5F8A-F96941EC4DE5}"/>
              </a:ext>
            </a:extLst>
          </p:cNvPr>
          <p:cNvSpPr>
            <a:spLocks noGrp="1"/>
          </p:cNvSpPr>
          <p:nvPr>
            <p:ph idx="1"/>
          </p:nvPr>
        </p:nvSpPr>
        <p:spPr/>
        <p:txBody>
          <a:bodyPr/>
          <a:lstStyle/>
          <a:p>
            <a:pPr marL="0" indent="0">
              <a:buNone/>
              <a:defRPr/>
            </a:pPr>
            <a:r>
              <a:rPr lang="en-US" b="1" dirty="0"/>
              <a:t>4</a:t>
            </a:r>
            <a:r>
              <a:rPr lang="en-US" dirty="0"/>
              <a:t> Fathers, do not provoke your children to anger, but bring them up in the discipline and instruction of the Lord. </a:t>
            </a:r>
          </a:p>
          <a:p>
            <a:pPr marL="0" indent="0">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AD2C0C3-8B2C-84FC-AF4F-5BD629CDDACA}"/>
              </a:ext>
            </a:extLst>
          </p:cNvPr>
          <p:cNvSpPr>
            <a:spLocks noGrp="1"/>
          </p:cNvSpPr>
          <p:nvPr>
            <p:ph type="title"/>
          </p:nvPr>
        </p:nvSpPr>
        <p:spPr/>
        <p:txBody>
          <a:bodyPr/>
          <a:lstStyle/>
          <a:p>
            <a:pPr eaLnBrk="1" hangingPunct="1"/>
            <a:r>
              <a:rPr lang="en-US" altLang="en-US" b="1"/>
              <a:t>Getting more specific</a:t>
            </a:r>
            <a:endParaRPr lang="en-US" altLang="en-US"/>
          </a:p>
        </p:txBody>
      </p:sp>
      <p:sp>
        <p:nvSpPr>
          <p:cNvPr id="3" name="Content Placeholder 2">
            <a:extLst>
              <a:ext uri="{FF2B5EF4-FFF2-40B4-BE49-F238E27FC236}">
                <a16:creationId xmlns:a16="http://schemas.microsoft.com/office/drawing/2014/main" id="{19350C21-EAD3-86A2-C755-5CF6C0558A98}"/>
              </a:ext>
            </a:extLst>
          </p:cNvPr>
          <p:cNvSpPr>
            <a:spLocks noGrp="1"/>
          </p:cNvSpPr>
          <p:nvPr>
            <p:ph idx="1"/>
          </p:nvPr>
        </p:nvSpPr>
        <p:spPr/>
        <p:txBody>
          <a:bodyPr>
            <a:noAutofit/>
          </a:bodyPr>
          <a:lstStyle/>
          <a:p>
            <a:pPr marL="0" indent="0">
              <a:buNone/>
              <a:defRPr/>
            </a:pPr>
            <a:r>
              <a:rPr lang="en-US" dirty="0"/>
              <a:t>Vss. 5:22-6:9</a:t>
            </a:r>
          </a:p>
          <a:p>
            <a:pPr marL="0" indent="0">
              <a:buNone/>
              <a:defRPr/>
            </a:pPr>
            <a:endParaRPr lang="en-US" dirty="0"/>
          </a:p>
          <a:p>
            <a:pPr eaLnBrk="1" hangingPunct="1">
              <a:defRPr/>
            </a:pPr>
            <a:r>
              <a:rPr lang="en-US" dirty="0"/>
              <a:t>Marriage, Parenting, Work </a:t>
            </a:r>
          </a:p>
          <a:p>
            <a:pPr lvl="1" eaLnBrk="1" hangingPunct="1">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DE6D2BA-4FB1-E149-E09C-4637CCF1BF86}"/>
              </a:ext>
            </a:extLst>
          </p:cNvPr>
          <p:cNvSpPr>
            <a:spLocks noGrp="1"/>
          </p:cNvSpPr>
          <p:nvPr>
            <p:ph type="title"/>
          </p:nvPr>
        </p:nvSpPr>
        <p:spPr/>
        <p:txBody>
          <a:bodyPr/>
          <a:lstStyle/>
          <a:p>
            <a:r>
              <a:rPr lang="en-US" altLang="en-US" sz="3200"/>
              <a:t>Ok I really need to get under grace here</a:t>
            </a:r>
          </a:p>
        </p:txBody>
      </p:sp>
      <p:sp>
        <p:nvSpPr>
          <p:cNvPr id="3" name="Content Placeholder 2">
            <a:extLst>
              <a:ext uri="{FF2B5EF4-FFF2-40B4-BE49-F238E27FC236}">
                <a16:creationId xmlns:a16="http://schemas.microsoft.com/office/drawing/2014/main" id="{4E25846A-D14B-FA7C-29E9-D122138DF7CD}"/>
              </a:ext>
            </a:extLst>
          </p:cNvPr>
          <p:cNvSpPr>
            <a:spLocks noGrp="1"/>
          </p:cNvSpPr>
          <p:nvPr>
            <p:ph idx="1"/>
          </p:nvPr>
        </p:nvSpPr>
        <p:spPr/>
        <p:txBody>
          <a:bodyPr/>
          <a:lstStyle/>
          <a:p>
            <a:pPr>
              <a:defRPr/>
            </a:pPr>
            <a:r>
              <a:rPr lang="en-US" dirty="0"/>
              <a:t>Your kids are God’s kids</a:t>
            </a:r>
          </a:p>
          <a:p>
            <a:pPr>
              <a:defRPr/>
            </a:pPr>
            <a:r>
              <a:rPr lang="en-US" dirty="0"/>
              <a:t>No one is a perfect parent</a:t>
            </a:r>
          </a:p>
          <a:p>
            <a:pPr>
              <a:defRPr/>
            </a:pPr>
            <a:r>
              <a:rPr lang="en-US" dirty="0"/>
              <a:t>Terrible parents sometimes raise great kids</a:t>
            </a:r>
          </a:p>
          <a:p>
            <a:pPr>
              <a:defRPr/>
            </a:pPr>
            <a:r>
              <a:rPr lang="en-US" dirty="0"/>
              <a:t>Great parents sometimes raise terrible kids</a:t>
            </a:r>
          </a:p>
          <a:p>
            <a:pPr>
              <a:defRPr/>
            </a:pPr>
            <a:r>
              <a:rPr lang="en-US" dirty="0"/>
              <a:t>Free will is at play here too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B2E5-3C41-B577-115B-86F2F1464761}"/>
              </a:ext>
            </a:extLst>
          </p:cNvPr>
          <p:cNvSpPr>
            <a:spLocks noGrp="1"/>
          </p:cNvSpPr>
          <p:nvPr>
            <p:ph type="title"/>
          </p:nvPr>
        </p:nvSpPr>
        <p:spPr/>
        <p:txBody>
          <a:bodyPr/>
          <a:lstStyle/>
          <a:p>
            <a:r>
              <a:rPr lang="en-US" dirty="0"/>
              <a:t>Dark side of the moon</a:t>
            </a:r>
          </a:p>
        </p:txBody>
      </p:sp>
      <p:sp>
        <p:nvSpPr>
          <p:cNvPr id="3" name="Content Placeholder 2">
            <a:extLst>
              <a:ext uri="{FF2B5EF4-FFF2-40B4-BE49-F238E27FC236}">
                <a16:creationId xmlns:a16="http://schemas.microsoft.com/office/drawing/2014/main" id="{26466511-A9E9-44B3-D6AC-47E21CA338C5}"/>
              </a:ext>
            </a:extLst>
          </p:cNvPr>
          <p:cNvSpPr>
            <a:spLocks noGrp="1"/>
          </p:cNvSpPr>
          <p:nvPr>
            <p:ph idx="1"/>
          </p:nvPr>
        </p:nvSpPr>
        <p:spPr>
          <a:solidFill>
            <a:schemeClr val="bg1"/>
          </a:solidFill>
        </p:spPr>
        <p:txBody>
          <a:bodyPr/>
          <a:lstStyle/>
          <a:p>
            <a:pPr marL="0" indent="0">
              <a:buNone/>
            </a:pPr>
            <a:endParaRPr lang="en-US" dirty="0"/>
          </a:p>
        </p:txBody>
      </p:sp>
      <p:pic>
        <p:nvPicPr>
          <p:cNvPr id="5" name="Picture 4">
            <a:extLst>
              <a:ext uri="{FF2B5EF4-FFF2-40B4-BE49-F238E27FC236}">
                <a16:creationId xmlns:a16="http://schemas.microsoft.com/office/drawing/2014/main" id="{01E7212E-FA0F-0691-DA65-238555648845}"/>
              </a:ext>
            </a:extLst>
          </p:cNvPr>
          <p:cNvPicPr>
            <a:picLocks noChangeAspect="1"/>
          </p:cNvPicPr>
          <p:nvPr/>
        </p:nvPicPr>
        <p:blipFill>
          <a:blip r:embed="rId2"/>
          <a:stretch>
            <a:fillRect/>
          </a:stretch>
        </p:blipFill>
        <p:spPr>
          <a:xfrm>
            <a:off x="8805751" y="3441700"/>
            <a:ext cx="1590897" cy="1448002"/>
          </a:xfrm>
          <a:prstGeom prst="rect">
            <a:avLst/>
          </a:prstGeom>
        </p:spPr>
      </p:pic>
      <p:pic>
        <p:nvPicPr>
          <p:cNvPr id="7" name="Picture 6">
            <a:extLst>
              <a:ext uri="{FF2B5EF4-FFF2-40B4-BE49-F238E27FC236}">
                <a16:creationId xmlns:a16="http://schemas.microsoft.com/office/drawing/2014/main" id="{1A3FF4AC-F247-CA48-203D-F97E1ACD9A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242" b="95565" l="2834" r="97571">
                        <a14:foregroundMark x1="45344" y1="8065" x2="45749" y2="7661"/>
                        <a14:foregroundMark x1="50202" y1="5645" x2="51012" y2="5645"/>
                        <a14:foregroundMark x1="89474" y1="44355" x2="90283" y2="44758"/>
                        <a14:foregroundMark x1="91903" y1="47984" x2="92713" y2="52823"/>
                        <a14:foregroundMark x1="97571" y1="52016" x2="97571" y2="52016"/>
                        <a14:foregroundMark x1="76518" y1="84677" x2="74899" y2="85484"/>
                        <a14:foregroundMark x1="59919" y1="88306" x2="54251" y2="89516"/>
                        <a14:foregroundMark x1="48178" y1="89113" x2="45344" y2="87903"/>
                        <a14:foregroundMark x1="40891" y1="85887" x2="37247" y2="84677"/>
                        <a14:foregroundMark x1="28340" y1="83065" x2="27126" y2="82258"/>
                        <a14:foregroundMark x1="25911" y1="81048" x2="12955" y2="69758"/>
                        <a14:foregroundMark x1="12955" y1="69758" x2="3239" y2="47581"/>
                        <a14:foregroundMark x1="3239" y1="47581" x2="8097" y2="30242"/>
                        <a14:foregroundMark x1="8097" y1="30242" x2="9717" y2="29435"/>
                        <a14:foregroundMark x1="72874" y1="89516" x2="57490" y2="96774"/>
                        <a14:foregroundMark x1="57490" y1="96774" x2="39676" y2="95565"/>
                        <a14:foregroundMark x1="39676" y1="95565" x2="34008" y2="92742"/>
                        <a14:foregroundMark x1="4453" y1="61694" x2="2834" y2="45161"/>
                        <a14:foregroundMark x1="2834" y1="45161" x2="4049" y2="38306"/>
                      </a14:backgroundRemoval>
                    </a14:imgEffect>
                  </a14:imgLayer>
                </a14:imgProps>
              </a:ext>
            </a:extLst>
          </a:blip>
          <a:stretch>
            <a:fillRect/>
          </a:stretch>
        </p:blipFill>
        <p:spPr>
          <a:xfrm>
            <a:off x="1092626" y="2673369"/>
            <a:ext cx="2858649" cy="2870223"/>
          </a:xfrm>
          <a:prstGeom prst="rect">
            <a:avLst/>
          </a:prstGeom>
        </p:spPr>
      </p:pic>
      <p:sp>
        <p:nvSpPr>
          <p:cNvPr id="8" name="Oval 7">
            <a:extLst>
              <a:ext uri="{FF2B5EF4-FFF2-40B4-BE49-F238E27FC236}">
                <a16:creationId xmlns:a16="http://schemas.microsoft.com/office/drawing/2014/main" id="{397CB98D-9AD8-3E8A-18F4-F09F558FE0E1}"/>
              </a:ext>
            </a:extLst>
          </p:cNvPr>
          <p:cNvSpPr/>
          <p:nvPr/>
        </p:nvSpPr>
        <p:spPr>
          <a:xfrm>
            <a:off x="3841750" y="3035300"/>
            <a:ext cx="7016750" cy="2438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Arrow: Down 8">
            <a:extLst>
              <a:ext uri="{FF2B5EF4-FFF2-40B4-BE49-F238E27FC236}">
                <a16:creationId xmlns:a16="http://schemas.microsoft.com/office/drawing/2014/main" id="{A16EC6E9-F86F-EEA4-1DF1-AE606554E82E}"/>
              </a:ext>
            </a:extLst>
          </p:cNvPr>
          <p:cNvSpPr/>
          <p:nvPr/>
        </p:nvSpPr>
        <p:spPr>
          <a:xfrm rot="15516580">
            <a:off x="5054600" y="3205392"/>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9A95AAE-3F59-CCB3-8140-2B38CC011F29}"/>
              </a:ext>
            </a:extLst>
          </p:cNvPr>
          <p:cNvSpPr/>
          <p:nvPr/>
        </p:nvSpPr>
        <p:spPr>
          <a:xfrm rot="16200000">
            <a:off x="6838950" y="2925723"/>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CFDC0D0-F3BC-7648-0469-4900F43B88D9}"/>
              </a:ext>
            </a:extLst>
          </p:cNvPr>
          <p:cNvSpPr/>
          <p:nvPr/>
        </p:nvSpPr>
        <p:spPr>
          <a:xfrm rot="16765571">
            <a:off x="8593026" y="3016260"/>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D19A0A4D-9ED2-00EC-8534-037F1AC33341}"/>
              </a:ext>
            </a:extLst>
          </p:cNvPr>
          <p:cNvSpPr/>
          <p:nvPr/>
        </p:nvSpPr>
        <p:spPr>
          <a:xfrm rot="20948693">
            <a:off x="10735298" y="3997354"/>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5A74B52B-367A-A9F1-CA8A-A7D879269813}"/>
              </a:ext>
            </a:extLst>
          </p:cNvPr>
          <p:cNvSpPr/>
          <p:nvPr/>
        </p:nvSpPr>
        <p:spPr>
          <a:xfrm rot="4366910">
            <a:off x="9499598" y="5084166"/>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4D24B32-666F-9CC5-5578-28EFC7D85384}"/>
              </a:ext>
            </a:extLst>
          </p:cNvPr>
          <p:cNvSpPr/>
          <p:nvPr/>
        </p:nvSpPr>
        <p:spPr>
          <a:xfrm rot="5560829">
            <a:off x="7303287" y="5370232"/>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EBA527D5-4991-0E41-7AC7-35625AD07411}"/>
              </a:ext>
            </a:extLst>
          </p:cNvPr>
          <p:cNvSpPr/>
          <p:nvPr/>
        </p:nvSpPr>
        <p:spPr>
          <a:xfrm rot="5917577">
            <a:off x="5199123" y="5085707"/>
            <a:ext cx="203200" cy="2615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6C6C045-67EA-E86F-5A53-4994D1509639}"/>
              </a:ext>
            </a:extLst>
          </p:cNvPr>
          <p:cNvCxnSpPr>
            <a:stCxn id="7" idx="3"/>
          </p:cNvCxnSpPr>
          <p:nvPr/>
        </p:nvCxnSpPr>
        <p:spPr>
          <a:xfrm flipV="1">
            <a:off x="3951275" y="3352800"/>
            <a:ext cx="8012125" cy="7556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574CF3-6D2D-B1EE-5821-02AB589D33D7}"/>
              </a:ext>
            </a:extLst>
          </p:cNvPr>
          <p:cNvCxnSpPr>
            <a:cxnSpLocks/>
            <a:stCxn id="7" idx="3"/>
          </p:cNvCxnSpPr>
          <p:nvPr/>
        </p:nvCxnSpPr>
        <p:spPr>
          <a:xfrm>
            <a:off x="3951275" y="4108481"/>
            <a:ext cx="8012125" cy="9568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6CFB6D0-7CA0-A57F-E7CB-200DB906E85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235" b="93140" l="9950" r="89552">
                        <a14:foregroundMark x1="32836" y1="77309" x2="77114" y2="75726"/>
                        <a14:foregroundMark x1="50249" y1="83641" x2="48259" y2="93140"/>
                        <a14:foregroundMark x1="61194" y1="58311" x2="84080" y2="17678"/>
                      </a14:backgroundRemoval>
                    </a14:imgEffect>
                  </a14:imgLayer>
                </a14:imgProps>
              </a:ext>
            </a:extLst>
          </a:blip>
          <a:srcRect b="6847"/>
          <a:stretch/>
        </p:blipFill>
        <p:spPr>
          <a:xfrm rot="3725228">
            <a:off x="3950824" y="2503810"/>
            <a:ext cx="760642" cy="1336048"/>
          </a:xfrm>
          <a:prstGeom prst="rect">
            <a:avLst/>
          </a:prstGeom>
        </p:spPr>
      </p:pic>
      <p:pic>
        <p:nvPicPr>
          <p:cNvPr id="19" name="Picture 18">
            <a:extLst>
              <a:ext uri="{FF2B5EF4-FFF2-40B4-BE49-F238E27FC236}">
                <a16:creationId xmlns:a16="http://schemas.microsoft.com/office/drawing/2014/main" id="{BDA10642-D28A-59DC-6A9E-D1ECA259C0C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235" b="93140" l="9950" r="89552">
                        <a14:foregroundMark x1="32836" y1="77309" x2="77114" y2="75726"/>
                        <a14:foregroundMark x1="50249" y1="83641" x2="48259" y2="93140"/>
                        <a14:foregroundMark x1="61194" y1="58311" x2="84080" y2="17678"/>
                      </a14:backgroundRemoval>
                    </a14:imgEffect>
                  </a14:imgLayer>
                </a14:imgProps>
              </a:ext>
            </a:extLst>
          </a:blip>
          <a:srcRect b="6847"/>
          <a:stretch/>
        </p:blipFill>
        <p:spPr>
          <a:xfrm rot="4822593">
            <a:off x="6712190" y="1855013"/>
            <a:ext cx="760642" cy="1336048"/>
          </a:xfrm>
          <a:prstGeom prst="rect">
            <a:avLst/>
          </a:prstGeom>
        </p:spPr>
      </p:pic>
      <p:pic>
        <p:nvPicPr>
          <p:cNvPr id="20" name="Picture 19">
            <a:extLst>
              <a:ext uri="{FF2B5EF4-FFF2-40B4-BE49-F238E27FC236}">
                <a16:creationId xmlns:a16="http://schemas.microsoft.com/office/drawing/2014/main" id="{0CB052A4-A2A2-A6ED-DE9E-42A0E3B541E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235" b="93140" l="9950" r="89552">
                        <a14:foregroundMark x1="32836" y1="77309" x2="77114" y2="75726"/>
                        <a14:foregroundMark x1="50249" y1="83641" x2="48259" y2="93140"/>
                        <a14:foregroundMark x1="61194" y1="58311" x2="84080" y2="17678"/>
                      </a14:backgroundRemoval>
                    </a14:imgEffect>
                  </a14:imgLayer>
                </a14:imgProps>
              </a:ext>
            </a:extLst>
          </a:blip>
          <a:srcRect b="6847"/>
          <a:stretch/>
        </p:blipFill>
        <p:spPr>
          <a:xfrm rot="5965447">
            <a:off x="9954513" y="2222896"/>
            <a:ext cx="760642" cy="1336048"/>
          </a:xfrm>
          <a:prstGeom prst="rect">
            <a:avLst/>
          </a:prstGeom>
        </p:spPr>
      </p:pic>
      <p:pic>
        <p:nvPicPr>
          <p:cNvPr id="21" name="Picture 20">
            <a:extLst>
              <a:ext uri="{FF2B5EF4-FFF2-40B4-BE49-F238E27FC236}">
                <a16:creationId xmlns:a16="http://schemas.microsoft.com/office/drawing/2014/main" id="{0C1C157D-683F-E377-DC30-FA70D94EAEA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235" b="93140" l="9950" r="89552">
                        <a14:foregroundMark x1="32836" y1="77309" x2="77114" y2="75726"/>
                        <a14:foregroundMark x1="50249" y1="83641" x2="48259" y2="93140"/>
                        <a14:foregroundMark x1="61194" y1="58311" x2="84080" y2="17678"/>
                      </a14:backgroundRemoval>
                    </a14:imgEffect>
                  </a14:imgLayer>
                </a14:imgProps>
              </a:ext>
            </a:extLst>
          </a:blip>
          <a:srcRect b="6847"/>
          <a:stretch/>
        </p:blipFill>
        <p:spPr>
          <a:xfrm rot="10068585">
            <a:off x="11153802" y="3582446"/>
            <a:ext cx="760642" cy="1336048"/>
          </a:xfrm>
          <a:prstGeom prst="rect">
            <a:avLst/>
          </a:prstGeom>
        </p:spPr>
      </p:pic>
      <p:pic>
        <p:nvPicPr>
          <p:cNvPr id="23" name="Picture 22">
            <a:extLst>
              <a:ext uri="{FF2B5EF4-FFF2-40B4-BE49-F238E27FC236}">
                <a16:creationId xmlns:a16="http://schemas.microsoft.com/office/drawing/2014/main" id="{3C46187B-E004-E9D9-2CD7-AA0452E9C7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235" b="93140" l="9950" r="89552">
                        <a14:foregroundMark x1="32836" y1="77309" x2="77114" y2="75726"/>
                        <a14:foregroundMark x1="50249" y1="83641" x2="48259" y2="93140"/>
                        <a14:foregroundMark x1="61194" y1="58311" x2="84080" y2="17678"/>
                      </a14:backgroundRemoval>
                    </a14:imgEffect>
                  </a14:imgLayer>
                </a14:imgProps>
              </a:ext>
            </a:extLst>
          </a:blip>
          <a:srcRect b="6847"/>
          <a:stretch/>
        </p:blipFill>
        <p:spPr>
          <a:xfrm rot="14162453">
            <a:off x="10335866" y="5074940"/>
            <a:ext cx="760642" cy="1336048"/>
          </a:xfrm>
          <a:prstGeom prst="rect">
            <a:avLst/>
          </a:prstGeom>
        </p:spPr>
      </p:pic>
      <p:pic>
        <p:nvPicPr>
          <p:cNvPr id="25" name="Picture 24">
            <a:extLst>
              <a:ext uri="{FF2B5EF4-FFF2-40B4-BE49-F238E27FC236}">
                <a16:creationId xmlns:a16="http://schemas.microsoft.com/office/drawing/2014/main" id="{2363EA1B-D768-0B8B-1AC0-DD829ABF903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235" b="93140" l="9950" r="89552">
                        <a14:foregroundMark x1="32836" y1="77309" x2="77114" y2="75726"/>
                        <a14:foregroundMark x1="50249" y1="83641" x2="48259" y2="93140"/>
                        <a14:foregroundMark x1="61194" y1="58311" x2="84080" y2="17678"/>
                      </a14:backgroundRemoval>
                    </a14:imgEffect>
                  </a14:imgLayer>
                </a14:imgProps>
              </a:ext>
            </a:extLst>
          </a:blip>
          <a:srcRect b="6847"/>
          <a:stretch/>
        </p:blipFill>
        <p:spPr>
          <a:xfrm rot="15174912">
            <a:off x="8261756" y="5434627"/>
            <a:ext cx="760642" cy="1336048"/>
          </a:xfrm>
          <a:prstGeom prst="rect">
            <a:avLst/>
          </a:prstGeom>
        </p:spPr>
      </p:pic>
    </p:spTree>
    <p:extLst>
      <p:ext uri="{BB962C8B-B14F-4D97-AF65-F5344CB8AC3E}">
        <p14:creationId xmlns:p14="http://schemas.microsoft.com/office/powerpoint/2010/main" val="374902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B2E5-3C41-B577-115B-86F2F1464761}"/>
              </a:ext>
            </a:extLst>
          </p:cNvPr>
          <p:cNvSpPr>
            <a:spLocks noGrp="1"/>
          </p:cNvSpPr>
          <p:nvPr>
            <p:ph type="title"/>
          </p:nvPr>
        </p:nvSpPr>
        <p:spPr/>
        <p:txBody>
          <a:bodyPr/>
          <a:lstStyle/>
          <a:p>
            <a:r>
              <a:rPr lang="en-US" dirty="0"/>
              <a:t>Dark side of the moon</a:t>
            </a:r>
          </a:p>
        </p:txBody>
      </p:sp>
      <p:sp>
        <p:nvSpPr>
          <p:cNvPr id="3" name="Content Placeholder 2">
            <a:extLst>
              <a:ext uri="{FF2B5EF4-FFF2-40B4-BE49-F238E27FC236}">
                <a16:creationId xmlns:a16="http://schemas.microsoft.com/office/drawing/2014/main" id="{26466511-A9E9-44B3-D6AC-47E21CA338C5}"/>
              </a:ext>
            </a:extLst>
          </p:cNvPr>
          <p:cNvSpPr>
            <a:spLocks noGrp="1"/>
          </p:cNvSpPr>
          <p:nvPr>
            <p:ph idx="1"/>
          </p:nvPr>
        </p:nvSpPr>
        <p:spPr>
          <a:solidFill>
            <a:schemeClr val="bg1"/>
          </a:solidFill>
        </p:spPr>
        <p:txBody>
          <a:bodyPr/>
          <a:lstStyle/>
          <a:p>
            <a:pPr marL="0" indent="0">
              <a:buNone/>
            </a:pPr>
            <a:endParaRPr lang="en-US" dirty="0"/>
          </a:p>
        </p:txBody>
      </p:sp>
      <p:pic>
        <p:nvPicPr>
          <p:cNvPr id="5" name="Picture 4">
            <a:extLst>
              <a:ext uri="{FF2B5EF4-FFF2-40B4-BE49-F238E27FC236}">
                <a16:creationId xmlns:a16="http://schemas.microsoft.com/office/drawing/2014/main" id="{01E7212E-FA0F-0691-DA65-238555648845}"/>
              </a:ext>
            </a:extLst>
          </p:cNvPr>
          <p:cNvPicPr>
            <a:picLocks noChangeAspect="1"/>
          </p:cNvPicPr>
          <p:nvPr/>
        </p:nvPicPr>
        <p:blipFill>
          <a:blip r:embed="rId2"/>
          <a:stretch>
            <a:fillRect/>
          </a:stretch>
        </p:blipFill>
        <p:spPr>
          <a:xfrm>
            <a:off x="8805751" y="3441700"/>
            <a:ext cx="1590897" cy="1448002"/>
          </a:xfrm>
          <a:prstGeom prst="rect">
            <a:avLst/>
          </a:prstGeom>
        </p:spPr>
      </p:pic>
      <p:pic>
        <p:nvPicPr>
          <p:cNvPr id="7" name="Picture 6">
            <a:extLst>
              <a:ext uri="{FF2B5EF4-FFF2-40B4-BE49-F238E27FC236}">
                <a16:creationId xmlns:a16="http://schemas.microsoft.com/office/drawing/2014/main" id="{1A3FF4AC-F247-CA48-203D-F97E1ACD9A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242" b="95565" l="2834" r="97571">
                        <a14:foregroundMark x1="45344" y1="8065" x2="45749" y2="7661"/>
                        <a14:foregroundMark x1="50202" y1="5645" x2="51012" y2="5645"/>
                        <a14:foregroundMark x1="89474" y1="44355" x2="90283" y2="44758"/>
                        <a14:foregroundMark x1="91903" y1="47984" x2="92713" y2="52823"/>
                        <a14:foregroundMark x1="97571" y1="52016" x2="97571" y2="52016"/>
                        <a14:foregroundMark x1="76518" y1="84677" x2="74899" y2="85484"/>
                        <a14:foregroundMark x1="59919" y1="88306" x2="54251" y2="89516"/>
                        <a14:foregroundMark x1="48178" y1="89113" x2="45344" y2="87903"/>
                        <a14:foregroundMark x1="40891" y1="85887" x2="37247" y2="84677"/>
                        <a14:foregroundMark x1="28340" y1="83065" x2="27126" y2="82258"/>
                        <a14:foregroundMark x1="25911" y1="81048" x2="12955" y2="69758"/>
                        <a14:foregroundMark x1="12955" y1="69758" x2="3239" y2="47581"/>
                        <a14:foregroundMark x1="3239" y1="47581" x2="8097" y2="30242"/>
                        <a14:foregroundMark x1="8097" y1="30242" x2="9717" y2="29435"/>
                        <a14:foregroundMark x1="72874" y1="89516" x2="57490" y2="96774"/>
                        <a14:foregroundMark x1="57490" y1="96774" x2="39676" y2="95565"/>
                        <a14:foregroundMark x1="39676" y1="95565" x2="34008" y2="92742"/>
                        <a14:foregroundMark x1="4453" y1="61694" x2="2834" y2="45161"/>
                        <a14:foregroundMark x1="2834" y1="45161" x2="4049" y2="38306"/>
                      </a14:backgroundRemoval>
                    </a14:imgEffect>
                  </a14:imgLayer>
                </a14:imgProps>
              </a:ext>
            </a:extLst>
          </a:blip>
          <a:stretch>
            <a:fillRect/>
          </a:stretch>
        </p:blipFill>
        <p:spPr>
          <a:xfrm>
            <a:off x="1092626" y="2673369"/>
            <a:ext cx="2858649" cy="2870223"/>
          </a:xfrm>
          <a:prstGeom prst="rect">
            <a:avLst/>
          </a:prstGeom>
        </p:spPr>
      </p:pic>
      <p:sp>
        <p:nvSpPr>
          <p:cNvPr id="8" name="Oval 7">
            <a:extLst>
              <a:ext uri="{FF2B5EF4-FFF2-40B4-BE49-F238E27FC236}">
                <a16:creationId xmlns:a16="http://schemas.microsoft.com/office/drawing/2014/main" id="{397CB98D-9AD8-3E8A-18F4-F09F558FE0E1}"/>
              </a:ext>
            </a:extLst>
          </p:cNvPr>
          <p:cNvSpPr/>
          <p:nvPr/>
        </p:nvSpPr>
        <p:spPr>
          <a:xfrm>
            <a:off x="3841750" y="3035300"/>
            <a:ext cx="7016750" cy="2438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Arrow: Down 8">
            <a:extLst>
              <a:ext uri="{FF2B5EF4-FFF2-40B4-BE49-F238E27FC236}">
                <a16:creationId xmlns:a16="http://schemas.microsoft.com/office/drawing/2014/main" id="{A16EC6E9-F86F-EEA4-1DF1-AE606554E82E}"/>
              </a:ext>
            </a:extLst>
          </p:cNvPr>
          <p:cNvSpPr/>
          <p:nvPr/>
        </p:nvSpPr>
        <p:spPr>
          <a:xfrm rot="15516580">
            <a:off x="5054600" y="3205392"/>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9A95AAE-3F59-CCB3-8140-2B38CC011F29}"/>
              </a:ext>
            </a:extLst>
          </p:cNvPr>
          <p:cNvSpPr/>
          <p:nvPr/>
        </p:nvSpPr>
        <p:spPr>
          <a:xfrm rot="16200000">
            <a:off x="6838950" y="2925723"/>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CFDC0D0-F3BC-7648-0469-4900F43B88D9}"/>
              </a:ext>
            </a:extLst>
          </p:cNvPr>
          <p:cNvSpPr/>
          <p:nvPr/>
        </p:nvSpPr>
        <p:spPr>
          <a:xfrm rot="16765571">
            <a:off x="8593026" y="3016260"/>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D19A0A4D-9ED2-00EC-8534-037F1AC33341}"/>
              </a:ext>
            </a:extLst>
          </p:cNvPr>
          <p:cNvSpPr/>
          <p:nvPr/>
        </p:nvSpPr>
        <p:spPr>
          <a:xfrm rot="20948693">
            <a:off x="10735298" y="3997354"/>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5A74B52B-367A-A9F1-CA8A-A7D879269813}"/>
              </a:ext>
            </a:extLst>
          </p:cNvPr>
          <p:cNvSpPr/>
          <p:nvPr/>
        </p:nvSpPr>
        <p:spPr>
          <a:xfrm rot="4366910">
            <a:off x="9499598" y="5084166"/>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4D24B32-666F-9CC5-5578-28EFC7D85384}"/>
              </a:ext>
            </a:extLst>
          </p:cNvPr>
          <p:cNvSpPr/>
          <p:nvPr/>
        </p:nvSpPr>
        <p:spPr>
          <a:xfrm rot="5560829">
            <a:off x="7303287" y="5370232"/>
            <a:ext cx="203200" cy="222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EBA527D5-4991-0E41-7AC7-35625AD07411}"/>
              </a:ext>
            </a:extLst>
          </p:cNvPr>
          <p:cNvSpPr/>
          <p:nvPr/>
        </p:nvSpPr>
        <p:spPr>
          <a:xfrm rot="5917577">
            <a:off x="5199123" y="5085707"/>
            <a:ext cx="203200" cy="2615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6C6C045-67EA-E86F-5A53-4994D1509639}"/>
              </a:ext>
            </a:extLst>
          </p:cNvPr>
          <p:cNvCxnSpPr>
            <a:stCxn id="7" idx="3"/>
          </p:cNvCxnSpPr>
          <p:nvPr/>
        </p:nvCxnSpPr>
        <p:spPr>
          <a:xfrm flipV="1">
            <a:off x="3951275" y="3352800"/>
            <a:ext cx="8012125" cy="7556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574CF3-6D2D-B1EE-5821-02AB589D33D7}"/>
              </a:ext>
            </a:extLst>
          </p:cNvPr>
          <p:cNvCxnSpPr>
            <a:cxnSpLocks/>
            <a:stCxn id="7" idx="3"/>
          </p:cNvCxnSpPr>
          <p:nvPr/>
        </p:nvCxnSpPr>
        <p:spPr>
          <a:xfrm>
            <a:off x="3951275" y="4108481"/>
            <a:ext cx="8012125" cy="9568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283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C0E4-A7A5-EC73-F0DB-9515AD06F8AE}"/>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F4A8C412-0374-6AFA-DBB4-CC238C5E0AFE}"/>
              </a:ext>
            </a:extLst>
          </p:cNvPr>
          <p:cNvSpPr>
            <a:spLocks noGrp="1"/>
          </p:cNvSpPr>
          <p:nvPr>
            <p:ph idx="1"/>
          </p:nvPr>
        </p:nvSpPr>
        <p:spPr/>
        <p:txBody>
          <a:bodyPr>
            <a:normAutofit fontScale="85000" lnSpcReduction="20000"/>
          </a:bodyPr>
          <a:lstStyle/>
          <a:p>
            <a:r>
              <a:rPr lang="en-US" dirty="0"/>
              <a:t>Weekly time with each kid</a:t>
            </a:r>
          </a:p>
          <a:p>
            <a:r>
              <a:rPr lang="en-US" dirty="0"/>
              <a:t>Family dinner 4x a week</a:t>
            </a:r>
          </a:p>
          <a:p>
            <a:r>
              <a:rPr lang="en-US" dirty="0"/>
              <a:t>Read the bible </a:t>
            </a:r>
          </a:p>
          <a:p>
            <a:r>
              <a:rPr lang="en-US" dirty="0"/>
              <a:t>Pray together</a:t>
            </a:r>
          </a:p>
          <a:p>
            <a:r>
              <a:rPr lang="en-US" dirty="0"/>
              <a:t>Read bedtime stories</a:t>
            </a:r>
          </a:p>
          <a:p>
            <a:r>
              <a:rPr lang="en-US" dirty="0"/>
              <a:t>Do family vacations</a:t>
            </a:r>
          </a:p>
          <a:p>
            <a:r>
              <a:rPr lang="en-US" dirty="0"/>
              <a:t>Limit tech/social media</a:t>
            </a:r>
          </a:p>
          <a:p>
            <a:r>
              <a:rPr lang="en-US" dirty="0"/>
              <a:t>Robust parental serving and fellowship apart from the kids</a:t>
            </a:r>
          </a:p>
          <a:p>
            <a:endParaRPr lang="en-US" dirty="0"/>
          </a:p>
        </p:txBody>
      </p:sp>
    </p:spTree>
    <p:extLst>
      <p:ext uri="{BB962C8B-B14F-4D97-AF65-F5344CB8AC3E}">
        <p14:creationId xmlns:p14="http://schemas.microsoft.com/office/powerpoint/2010/main" val="19103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6554D5BB-80D8-5504-36DE-B21024734FEF}"/>
              </a:ext>
            </a:extLst>
          </p:cNvPr>
          <p:cNvSpPr>
            <a:spLocks noGrp="1"/>
          </p:cNvSpPr>
          <p:nvPr>
            <p:ph type="title"/>
          </p:nvPr>
        </p:nvSpPr>
        <p:spPr/>
        <p:txBody>
          <a:bodyPr/>
          <a:lstStyle/>
          <a:p>
            <a:r>
              <a:rPr lang="en-US" altLang="en-US" sz="3200"/>
              <a:t>Ok I really need to get under grace here</a:t>
            </a:r>
          </a:p>
        </p:txBody>
      </p:sp>
      <p:sp>
        <p:nvSpPr>
          <p:cNvPr id="3" name="Content Placeholder 2">
            <a:extLst>
              <a:ext uri="{FF2B5EF4-FFF2-40B4-BE49-F238E27FC236}">
                <a16:creationId xmlns:a16="http://schemas.microsoft.com/office/drawing/2014/main" id="{F4B87DFC-0E6C-22A7-FDE7-2FC1F7C3822B}"/>
              </a:ext>
            </a:extLst>
          </p:cNvPr>
          <p:cNvSpPr>
            <a:spLocks noGrp="1"/>
          </p:cNvSpPr>
          <p:nvPr>
            <p:ph idx="1"/>
          </p:nvPr>
        </p:nvSpPr>
        <p:spPr/>
        <p:txBody>
          <a:bodyPr/>
          <a:lstStyle/>
          <a:p>
            <a:pPr>
              <a:defRPr/>
            </a:pPr>
            <a:r>
              <a:rPr lang="en-US" dirty="0"/>
              <a:t>If you need to rethink your priorities</a:t>
            </a:r>
          </a:p>
          <a:p>
            <a:pPr lvl="1">
              <a:defRPr/>
            </a:pPr>
            <a:r>
              <a:rPr lang="en-US" dirty="0"/>
              <a:t>Remember that you are forgiven and much loved by God</a:t>
            </a:r>
          </a:p>
          <a:p>
            <a:pPr lvl="1">
              <a:defRPr/>
            </a:pPr>
            <a:r>
              <a:rPr lang="en-US" dirty="0"/>
              <a:t>Start by modeling repentance to your kids</a:t>
            </a:r>
          </a:p>
          <a:p>
            <a:pPr lvl="1">
              <a:defRPr/>
            </a:pPr>
            <a:r>
              <a:rPr lang="en-US" dirty="0"/>
              <a:t>Get with your spouse and pray that God will show you how to do this better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59BE94C-B9D7-24BF-3999-85A0EA6BA152}"/>
              </a:ext>
            </a:extLst>
          </p:cNvPr>
          <p:cNvSpPr>
            <a:spLocks noGrp="1"/>
          </p:cNvSpPr>
          <p:nvPr>
            <p:ph type="title"/>
          </p:nvPr>
        </p:nvSpPr>
        <p:spPr/>
        <p:txBody>
          <a:bodyPr/>
          <a:lstStyle/>
          <a:p>
            <a:r>
              <a:rPr lang="en-US" altLang="en-US" sz="3200"/>
              <a:t>Ok I really need to get under grace here</a:t>
            </a:r>
          </a:p>
        </p:txBody>
      </p:sp>
      <p:sp>
        <p:nvSpPr>
          <p:cNvPr id="3" name="Content Placeholder 2">
            <a:extLst>
              <a:ext uri="{FF2B5EF4-FFF2-40B4-BE49-F238E27FC236}">
                <a16:creationId xmlns:a16="http://schemas.microsoft.com/office/drawing/2014/main" id="{6D771259-4877-BC4F-CEB2-2E23EBDE0D40}"/>
              </a:ext>
            </a:extLst>
          </p:cNvPr>
          <p:cNvSpPr>
            <a:spLocks noGrp="1"/>
          </p:cNvSpPr>
          <p:nvPr>
            <p:ph idx="1"/>
          </p:nvPr>
        </p:nvSpPr>
        <p:spPr/>
        <p:txBody>
          <a:bodyPr/>
          <a:lstStyle/>
          <a:p>
            <a:pPr>
              <a:defRPr/>
            </a:pPr>
            <a:r>
              <a:rPr lang="en-US" dirty="0"/>
              <a:t>If you need to rethink your priorities</a:t>
            </a:r>
          </a:p>
          <a:p>
            <a:pPr lvl="1">
              <a:defRPr/>
            </a:pPr>
            <a:r>
              <a:rPr lang="en-US" dirty="0"/>
              <a:t>Open up about your parenting skills to others you trust</a:t>
            </a:r>
          </a:p>
          <a:p>
            <a:pPr lvl="1">
              <a:defRPr/>
            </a:pPr>
            <a:r>
              <a:rPr lang="en-US" dirty="0"/>
              <a:t>Invite people to speak into your life on these issues and support you</a:t>
            </a:r>
          </a:p>
          <a:p>
            <a:pPr lvl="1">
              <a:defRPr/>
            </a:pPr>
            <a:r>
              <a:rPr lang="en-US" dirty="0"/>
              <a:t>Check out Den’s parenting class</a:t>
            </a:r>
          </a:p>
          <a:p>
            <a:pPr lvl="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438F58D-EF97-C5A3-1BFF-72BF7F654862}"/>
              </a:ext>
            </a:extLst>
          </p:cNvPr>
          <p:cNvSpPr>
            <a:spLocks noGrp="1"/>
          </p:cNvSpPr>
          <p:nvPr>
            <p:ph type="title"/>
          </p:nvPr>
        </p:nvSpPr>
        <p:spPr/>
        <p:txBody>
          <a:bodyPr/>
          <a:lstStyle/>
          <a:p>
            <a:r>
              <a:rPr lang="en-US" altLang="en-US" sz="3200"/>
              <a:t>Ok I really need to get under grace here</a:t>
            </a:r>
          </a:p>
        </p:txBody>
      </p:sp>
      <p:sp>
        <p:nvSpPr>
          <p:cNvPr id="3" name="Content Placeholder 2">
            <a:extLst>
              <a:ext uri="{FF2B5EF4-FFF2-40B4-BE49-F238E27FC236}">
                <a16:creationId xmlns:a16="http://schemas.microsoft.com/office/drawing/2014/main" id="{FEEC570B-7723-7DD0-B5E3-143F4200359D}"/>
              </a:ext>
            </a:extLst>
          </p:cNvPr>
          <p:cNvSpPr>
            <a:spLocks noGrp="1"/>
          </p:cNvSpPr>
          <p:nvPr>
            <p:ph idx="1"/>
          </p:nvPr>
        </p:nvSpPr>
        <p:spPr/>
        <p:txBody>
          <a:bodyPr/>
          <a:lstStyle/>
          <a:p>
            <a:pPr>
              <a:defRPr/>
            </a:pPr>
            <a:r>
              <a:rPr lang="en-US" dirty="0"/>
              <a:t>If you need to rethink your priorities</a:t>
            </a:r>
          </a:p>
          <a:p>
            <a:pPr lvl="1">
              <a:defRPr/>
            </a:pPr>
            <a:r>
              <a:rPr lang="en-US" dirty="0"/>
              <a:t>Even if your kids are very young (or don’t yet exist!)</a:t>
            </a:r>
          </a:p>
          <a:p>
            <a:pPr lvl="1">
              <a:defRPr/>
            </a:pPr>
            <a:r>
              <a:rPr lang="en-US" dirty="0"/>
              <a:t>Even if your kids are very old, and have kids of their own!</a:t>
            </a:r>
          </a:p>
          <a:p>
            <a:pPr lvl="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7498321B-004D-BBC4-725B-A8CD763C6BC5}"/>
              </a:ext>
            </a:extLst>
          </p:cNvPr>
          <p:cNvSpPr>
            <a:spLocks noGrp="1"/>
          </p:cNvSpPr>
          <p:nvPr>
            <p:ph type="title"/>
          </p:nvPr>
        </p:nvSpPr>
        <p:spPr/>
        <p:txBody>
          <a:bodyPr/>
          <a:lstStyle/>
          <a:p>
            <a:r>
              <a:rPr lang="en-US" altLang="en-US" sz="3200"/>
              <a:t>Ok I really need to get under grace here</a:t>
            </a:r>
          </a:p>
        </p:txBody>
      </p:sp>
      <p:sp>
        <p:nvSpPr>
          <p:cNvPr id="3" name="Content Placeholder 2">
            <a:extLst>
              <a:ext uri="{FF2B5EF4-FFF2-40B4-BE49-F238E27FC236}">
                <a16:creationId xmlns:a16="http://schemas.microsoft.com/office/drawing/2014/main" id="{753C6309-BB92-05BE-91CD-0B450FA551B4}"/>
              </a:ext>
            </a:extLst>
          </p:cNvPr>
          <p:cNvSpPr>
            <a:spLocks noGrp="1"/>
          </p:cNvSpPr>
          <p:nvPr>
            <p:ph idx="1"/>
          </p:nvPr>
        </p:nvSpPr>
        <p:spPr/>
        <p:txBody>
          <a:bodyPr/>
          <a:lstStyle/>
          <a:p>
            <a:pPr>
              <a:defRPr/>
            </a:pPr>
            <a:r>
              <a:rPr lang="en-US" dirty="0"/>
              <a:t>If you need to rethink your priorities</a:t>
            </a:r>
          </a:p>
          <a:p>
            <a:pPr lvl="1">
              <a:defRPr/>
            </a:pPr>
            <a:r>
              <a:rPr lang="en-US" dirty="0"/>
              <a:t>Even if your kids are very young (or don’t yet exist!)</a:t>
            </a:r>
          </a:p>
          <a:p>
            <a:pPr lvl="1">
              <a:defRPr/>
            </a:pPr>
            <a:r>
              <a:rPr lang="en-US" dirty="0"/>
              <a:t>Even if your kids are very old, and have kids of their own!</a:t>
            </a:r>
          </a:p>
          <a:p>
            <a:pPr lvl="1">
              <a:defRPr/>
            </a:pPr>
            <a:endParaRPr lang="en-US" dirty="0"/>
          </a:p>
        </p:txBody>
      </p:sp>
      <p:sp>
        <p:nvSpPr>
          <p:cNvPr id="4" name="Rectangle 3">
            <a:extLst>
              <a:ext uri="{FF2B5EF4-FFF2-40B4-BE49-F238E27FC236}">
                <a16:creationId xmlns:a16="http://schemas.microsoft.com/office/drawing/2014/main" id="{D57951B2-9DE3-980F-2A43-B309DDB1D2F0}"/>
              </a:ext>
            </a:extLst>
          </p:cNvPr>
          <p:cNvSpPr/>
          <p:nvPr/>
        </p:nvSpPr>
        <p:spPr>
          <a:xfrm>
            <a:off x="1695451" y="-30163"/>
            <a:ext cx="8812213" cy="688816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nSpc>
                <a:spcPct val="115000"/>
              </a:lnSpc>
              <a:spcAft>
                <a:spcPts val="1000"/>
              </a:spcAft>
              <a:defRPr/>
            </a:pPr>
            <a:r>
              <a:rPr lang="en-US" sz="3200" b="1" dirty="0">
                <a:latin typeface="Calibri" panose="020F0502020204030204" pitchFamily="34" charset="0"/>
              </a:rPr>
              <a:t>Ephesians 3:14–19 (NASB95) — 14</a:t>
            </a:r>
            <a:r>
              <a:rPr lang="en-US" sz="3200" dirty="0">
                <a:latin typeface="Calibri" panose="020F0502020204030204" pitchFamily="34" charset="0"/>
              </a:rPr>
              <a:t> For this reason I bow my knees before the Father, </a:t>
            </a:r>
            <a:r>
              <a:rPr lang="en-US" sz="3200" b="1" dirty="0">
                <a:latin typeface="Calibri" panose="020F0502020204030204" pitchFamily="34" charset="0"/>
              </a:rPr>
              <a:t>15</a:t>
            </a:r>
            <a:r>
              <a:rPr lang="en-US" sz="3200" dirty="0">
                <a:latin typeface="Calibri" panose="020F0502020204030204" pitchFamily="34" charset="0"/>
              </a:rPr>
              <a:t> from whom every family in heaven and on earth derives its name, </a:t>
            </a:r>
            <a:r>
              <a:rPr lang="en-US" sz="3200" b="1" dirty="0">
                <a:latin typeface="Calibri" panose="020F0502020204030204" pitchFamily="34" charset="0"/>
              </a:rPr>
              <a:t>16</a:t>
            </a:r>
            <a:r>
              <a:rPr lang="en-US" sz="3200" dirty="0">
                <a:latin typeface="Calibri" panose="020F0502020204030204" pitchFamily="34" charset="0"/>
              </a:rPr>
              <a:t> that He would grant you, according to the riches of His glory, to be strengthened with power through His Spirit in the inner man, </a:t>
            </a:r>
            <a:r>
              <a:rPr lang="en-US" sz="3200" b="1" dirty="0">
                <a:latin typeface="Calibri" panose="020F0502020204030204" pitchFamily="34" charset="0"/>
              </a:rPr>
              <a:t>17</a:t>
            </a:r>
            <a:r>
              <a:rPr lang="en-US" sz="3200" dirty="0">
                <a:latin typeface="Calibri" panose="020F0502020204030204" pitchFamily="34" charset="0"/>
              </a:rPr>
              <a:t> so that Christ may dwell in your hearts through faith; and that you, being rooted and grounded in love, </a:t>
            </a:r>
            <a:r>
              <a:rPr lang="en-US" sz="3200" b="1" dirty="0">
                <a:latin typeface="Calibri" panose="020F0502020204030204" pitchFamily="34" charset="0"/>
              </a:rPr>
              <a:t>18</a:t>
            </a:r>
            <a:r>
              <a:rPr lang="en-US" sz="3200" dirty="0">
                <a:latin typeface="Calibri" panose="020F0502020204030204" pitchFamily="34" charset="0"/>
              </a:rPr>
              <a:t> may be able to comprehend with all the saints what is the breadth and length and height and depth, </a:t>
            </a:r>
            <a:r>
              <a:rPr lang="en-US" sz="3200" b="1" dirty="0">
                <a:latin typeface="Calibri" panose="020F0502020204030204" pitchFamily="34" charset="0"/>
              </a:rPr>
              <a:t>19</a:t>
            </a:r>
            <a:r>
              <a:rPr lang="en-US" sz="3200" dirty="0">
                <a:latin typeface="Calibri" panose="020F0502020204030204" pitchFamily="34" charset="0"/>
              </a:rPr>
              <a:t> and to know the love of Christ which surpasses knowledge, that you may be filled up to all the fullness of God.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3EE525C-D062-C0F2-3521-1F2B6645F67C}"/>
              </a:ext>
            </a:extLst>
          </p:cNvPr>
          <p:cNvSpPr>
            <a:spLocks noGrp="1"/>
          </p:cNvSpPr>
          <p:nvPr>
            <p:ph type="title"/>
          </p:nvPr>
        </p:nvSpPr>
        <p:spPr/>
        <p:txBody>
          <a:bodyPr/>
          <a:lstStyle/>
          <a:p>
            <a:pPr eaLnBrk="1" hangingPunct="1"/>
            <a:r>
              <a:rPr lang="en-US" altLang="en-US" b="1"/>
              <a:t>Ephesians 6:1–3 (NASB95)</a:t>
            </a:r>
            <a:endParaRPr lang="en-US" altLang="en-US"/>
          </a:p>
        </p:txBody>
      </p:sp>
      <p:sp>
        <p:nvSpPr>
          <p:cNvPr id="3" name="Content Placeholder 2">
            <a:extLst>
              <a:ext uri="{FF2B5EF4-FFF2-40B4-BE49-F238E27FC236}">
                <a16:creationId xmlns:a16="http://schemas.microsoft.com/office/drawing/2014/main" id="{ED4ACF17-C35A-260E-C30D-D97C61ADF281}"/>
              </a:ext>
            </a:extLst>
          </p:cNvPr>
          <p:cNvSpPr>
            <a:spLocks noGrp="1"/>
          </p:cNvSpPr>
          <p:nvPr>
            <p:ph idx="1"/>
          </p:nvPr>
        </p:nvSpPr>
        <p:spPr/>
        <p:txBody>
          <a:bodyPr/>
          <a:lstStyle/>
          <a:p>
            <a:pPr marL="0" indent="0">
              <a:buNone/>
              <a:defRPr/>
            </a:pPr>
            <a:r>
              <a:rPr lang="en-US" b="1" dirty="0"/>
              <a:t>1</a:t>
            </a:r>
            <a:r>
              <a:rPr lang="en-US" dirty="0"/>
              <a:t> Children, obey your parents in the Lord, for this is right. </a:t>
            </a:r>
            <a:r>
              <a:rPr lang="en-US" b="1" dirty="0"/>
              <a:t>2</a:t>
            </a:r>
            <a:r>
              <a:rPr lang="en-US" dirty="0"/>
              <a:t> </a:t>
            </a:r>
            <a:r>
              <a:rPr lang="en-US" cap="small" dirty="0"/>
              <a:t>Honor your father and mother</a:t>
            </a:r>
            <a:r>
              <a:rPr lang="en-US" dirty="0"/>
              <a:t> (which is the first commandment with a promise), </a:t>
            </a:r>
            <a:r>
              <a:rPr lang="en-US" b="1" dirty="0"/>
              <a:t>3</a:t>
            </a:r>
            <a:r>
              <a:rPr lang="en-US" dirty="0"/>
              <a:t> </a:t>
            </a:r>
            <a:r>
              <a:rPr lang="en-US" cap="small" dirty="0"/>
              <a:t>so that it may be well with you</a:t>
            </a:r>
            <a:r>
              <a:rPr lang="en-US" dirty="0"/>
              <a:t>, </a:t>
            </a:r>
            <a:r>
              <a:rPr lang="en-US" cap="small" dirty="0"/>
              <a:t>and that you may live long on the earth</a:t>
            </a:r>
            <a:r>
              <a:rPr lang="en-US" dirty="0"/>
              <a:t>. </a:t>
            </a:r>
          </a:p>
          <a:p>
            <a:pPr eaLnBrk="1" hangingPunct="1">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7BD9DD2-52EC-F3E8-3AF1-790ADD03DE37}"/>
              </a:ext>
            </a:extLst>
          </p:cNvPr>
          <p:cNvSpPr>
            <a:spLocks noGrp="1"/>
          </p:cNvSpPr>
          <p:nvPr>
            <p:ph type="title"/>
          </p:nvPr>
        </p:nvSpPr>
        <p:spPr/>
        <p:txBody>
          <a:bodyPr/>
          <a:lstStyle/>
          <a:p>
            <a:pPr eaLnBrk="1" hangingPunct="1"/>
            <a:r>
              <a:rPr lang="en-US" altLang="en-US"/>
              <a:t>Parenting</a:t>
            </a:r>
          </a:p>
        </p:txBody>
      </p:sp>
      <p:sp>
        <p:nvSpPr>
          <p:cNvPr id="3" name="Content Placeholder 2">
            <a:extLst>
              <a:ext uri="{FF2B5EF4-FFF2-40B4-BE49-F238E27FC236}">
                <a16:creationId xmlns:a16="http://schemas.microsoft.com/office/drawing/2014/main" id="{0567ADE6-80DB-C782-6D62-E5F395E2C3E0}"/>
              </a:ext>
            </a:extLst>
          </p:cNvPr>
          <p:cNvSpPr>
            <a:spLocks noGrp="1"/>
          </p:cNvSpPr>
          <p:nvPr>
            <p:ph idx="1"/>
          </p:nvPr>
        </p:nvSpPr>
        <p:spPr/>
        <p:txBody>
          <a:bodyPr>
            <a:normAutofit/>
          </a:bodyPr>
          <a:lstStyle/>
          <a:p>
            <a:pPr marL="0" indent="0">
              <a:buNone/>
              <a:defRPr/>
            </a:pPr>
            <a:r>
              <a:rPr lang="en-US" sz="4000" dirty="0"/>
              <a:t>The Fifth Commandment (Ex.20:12)</a:t>
            </a:r>
          </a:p>
          <a:p>
            <a:pPr lvl="1" eaLnBrk="1" hangingPunct="1">
              <a:defRPr/>
            </a:pPr>
            <a:r>
              <a:rPr lang="en-US" sz="3200" dirty="0"/>
              <a:t>The structure of the home</a:t>
            </a:r>
          </a:p>
          <a:p>
            <a:pPr lvl="2" eaLnBrk="1" hangingPunct="1">
              <a:defRPr/>
            </a:pPr>
            <a:r>
              <a:rPr lang="en-US" sz="3200" dirty="0"/>
              <a:t>Husbands and Wives</a:t>
            </a:r>
          </a:p>
          <a:p>
            <a:pPr lvl="2" eaLnBrk="1" hangingPunct="1">
              <a:defRPr/>
            </a:pPr>
            <a:r>
              <a:rPr lang="en-US" sz="3200" dirty="0"/>
              <a:t>Parents and Children</a:t>
            </a:r>
          </a:p>
          <a:p>
            <a:pPr lvl="2" eaLnBrk="1" hangingPunct="1">
              <a:defRPr/>
            </a:pPr>
            <a:r>
              <a:rPr lang="en-US" sz="3200" dirty="0"/>
              <a:t>Mom and Dad are to prepare their children</a:t>
            </a:r>
          </a:p>
          <a:p>
            <a:pPr lvl="3" eaLnBrk="1" hangingPunct="1">
              <a:defRPr/>
            </a:pPr>
            <a:r>
              <a:rPr lang="en-US" sz="2800" dirty="0"/>
              <a:t>spiritually, intellectually, and emotionally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CB2D8BD-A52A-7BBA-BD24-CF63893EAD5C}"/>
              </a:ext>
            </a:extLst>
          </p:cNvPr>
          <p:cNvSpPr>
            <a:spLocks noGrp="1"/>
          </p:cNvSpPr>
          <p:nvPr>
            <p:ph type="title"/>
          </p:nvPr>
        </p:nvSpPr>
        <p:spPr/>
        <p:txBody>
          <a:bodyPr/>
          <a:lstStyle/>
          <a:p>
            <a:pPr eaLnBrk="1" hangingPunct="1"/>
            <a:r>
              <a:rPr lang="en-US" altLang="en-US"/>
              <a:t>Parenting</a:t>
            </a:r>
          </a:p>
        </p:txBody>
      </p:sp>
      <p:sp>
        <p:nvSpPr>
          <p:cNvPr id="3" name="Content Placeholder 2">
            <a:extLst>
              <a:ext uri="{FF2B5EF4-FFF2-40B4-BE49-F238E27FC236}">
                <a16:creationId xmlns:a16="http://schemas.microsoft.com/office/drawing/2014/main" id="{790E9657-3933-B983-8051-8A823B0F3FDA}"/>
              </a:ext>
            </a:extLst>
          </p:cNvPr>
          <p:cNvSpPr>
            <a:spLocks noGrp="1"/>
          </p:cNvSpPr>
          <p:nvPr>
            <p:ph idx="1"/>
          </p:nvPr>
        </p:nvSpPr>
        <p:spPr/>
        <p:txBody>
          <a:bodyPr>
            <a:normAutofit/>
          </a:bodyPr>
          <a:lstStyle/>
          <a:p>
            <a:pPr marL="0" indent="0">
              <a:buNone/>
              <a:defRPr/>
            </a:pPr>
            <a:r>
              <a:rPr lang="en-US" sz="4000" dirty="0"/>
              <a:t>The Fifth Commandment (Ex.20:12)</a:t>
            </a:r>
          </a:p>
          <a:p>
            <a:pPr lvl="1" eaLnBrk="1" hangingPunct="1">
              <a:defRPr/>
            </a:pPr>
            <a:r>
              <a:rPr lang="en-US" sz="3200" dirty="0"/>
              <a:t>Children are to learn their first lessons in authority through Mom and Dad</a:t>
            </a:r>
          </a:p>
          <a:p>
            <a:pPr lvl="1" eaLnBrk="1" hangingPunct="1">
              <a:defRPr/>
            </a:pPr>
            <a:r>
              <a:rPr lang="en-US" sz="3200" dirty="0"/>
              <a:t>Lessons that will later affect the way they respond to God, teachers, and employers </a:t>
            </a:r>
          </a:p>
          <a:p>
            <a:pPr lvl="1" eaLnBrk="1" hangingPunct="1">
              <a:defRP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3">
            <a:extLst>
              <a:ext uri="{FF2B5EF4-FFF2-40B4-BE49-F238E27FC236}">
                <a16:creationId xmlns:a16="http://schemas.microsoft.com/office/drawing/2014/main" id="{92128651-8883-F933-A6E5-67311F814D83}"/>
              </a:ext>
            </a:extLst>
          </p:cNvPr>
          <p:cNvSpPr>
            <a:spLocks noGrp="1"/>
          </p:cNvSpPr>
          <p:nvPr>
            <p:ph type="title"/>
          </p:nvPr>
        </p:nvSpPr>
        <p:spPr/>
        <p:txBody>
          <a:bodyPr/>
          <a:lstStyle/>
          <a:p>
            <a:pPr eaLnBrk="1" hangingPunct="1"/>
            <a:r>
              <a:rPr lang="en-US" altLang="en-US" sz="3200"/>
              <a:t>Andrew Murray: The Children for Christ</a:t>
            </a:r>
          </a:p>
        </p:txBody>
      </p:sp>
      <p:sp>
        <p:nvSpPr>
          <p:cNvPr id="3" name="Content Placeholder 2">
            <a:extLst>
              <a:ext uri="{FF2B5EF4-FFF2-40B4-BE49-F238E27FC236}">
                <a16:creationId xmlns:a16="http://schemas.microsoft.com/office/drawing/2014/main" id="{54C07F2E-1F02-1E00-F62E-A13E9403B76B}"/>
              </a:ext>
            </a:extLst>
          </p:cNvPr>
          <p:cNvSpPr>
            <a:spLocks noGrp="1"/>
          </p:cNvSpPr>
          <p:nvPr>
            <p:ph idx="1"/>
          </p:nvPr>
        </p:nvSpPr>
        <p:spPr/>
        <p:txBody>
          <a:bodyPr>
            <a:normAutofit/>
          </a:bodyPr>
          <a:lstStyle/>
          <a:p>
            <a:pPr marL="0" indent="0">
              <a:buNone/>
              <a:defRPr/>
            </a:pPr>
            <a:r>
              <a:rPr lang="en-US" dirty="0"/>
              <a:t>“Above all, let parents remember that honor really comes from God. Let parents honor God in the eyes of their children, and He will honor them there too. Let them beware of this sin, honoring their child more than God; it is the sure way to grief for parents and children together.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3">
            <a:extLst>
              <a:ext uri="{FF2B5EF4-FFF2-40B4-BE49-F238E27FC236}">
                <a16:creationId xmlns:a16="http://schemas.microsoft.com/office/drawing/2014/main" id="{3795640E-F9D8-9CC4-4021-44446BE49BF1}"/>
              </a:ext>
            </a:extLst>
          </p:cNvPr>
          <p:cNvSpPr>
            <a:spLocks noGrp="1"/>
          </p:cNvSpPr>
          <p:nvPr>
            <p:ph type="title"/>
          </p:nvPr>
        </p:nvSpPr>
        <p:spPr/>
        <p:txBody>
          <a:bodyPr/>
          <a:lstStyle/>
          <a:p>
            <a:pPr eaLnBrk="1" hangingPunct="1"/>
            <a:r>
              <a:rPr lang="en-US" altLang="en-US" sz="3200"/>
              <a:t>Andrew Murray: The Children for Christ</a:t>
            </a:r>
          </a:p>
        </p:txBody>
      </p:sp>
      <p:sp>
        <p:nvSpPr>
          <p:cNvPr id="3" name="Content Placeholder 2">
            <a:extLst>
              <a:ext uri="{FF2B5EF4-FFF2-40B4-BE49-F238E27FC236}">
                <a16:creationId xmlns:a16="http://schemas.microsoft.com/office/drawing/2014/main" id="{8E644F95-DDB5-6E6B-8A7F-0A730ED3FD9E}"/>
              </a:ext>
            </a:extLst>
          </p:cNvPr>
          <p:cNvSpPr>
            <a:spLocks noGrp="1"/>
          </p:cNvSpPr>
          <p:nvPr>
            <p:ph idx="1"/>
          </p:nvPr>
        </p:nvSpPr>
        <p:spPr/>
        <p:txBody>
          <a:bodyPr>
            <a:normAutofit/>
          </a:bodyPr>
          <a:lstStyle/>
          <a:p>
            <a:pPr marL="0" indent="0">
              <a:buNone/>
              <a:defRPr/>
            </a:pPr>
            <a:r>
              <a:rPr lang="en-US" dirty="0"/>
              <a:t>But from parents, who in everything seek to honor God, children will learn to honor God and them together; the parent who teaches his child to obey the fifth commandment has guided his feet into the way of all God’s commandments. A child’s first virtue is the honoring and obeying his parents”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docProps/app.xml><?xml version="1.0" encoding="utf-8"?>
<Properties xmlns="http://schemas.openxmlformats.org/officeDocument/2006/extended-properties" xmlns:vt="http://schemas.openxmlformats.org/officeDocument/2006/docPropsVTypes">
  <Template>new dwell</Template>
  <TotalTime>15240</TotalTime>
  <Words>2495</Words>
  <Application>Microsoft Office PowerPoint</Application>
  <PresentationFormat>Widescreen</PresentationFormat>
  <Paragraphs>251</Paragraphs>
  <Slides>47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Century Gothic</vt:lpstr>
      <vt:lpstr>Georgia</vt:lpstr>
      <vt:lpstr>Lao UI</vt:lpstr>
      <vt:lpstr>Tw Cen MT</vt:lpstr>
      <vt:lpstr>Dwell-Theme</vt:lpstr>
      <vt:lpstr>Dwell-Light-Theme</vt:lpstr>
      <vt:lpstr>The Book of Ephesians</vt:lpstr>
      <vt:lpstr>Ephesians  </vt:lpstr>
      <vt:lpstr>Ephesians</vt:lpstr>
      <vt:lpstr>Getting more specific</vt:lpstr>
      <vt:lpstr>Ephesians 6:1–3 (NASB95)</vt:lpstr>
      <vt:lpstr>Parenting</vt:lpstr>
      <vt:lpstr>Parenting</vt:lpstr>
      <vt:lpstr>Andrew Murray: The Children for Christ</vt:lpstr>
      <vt:lpstr>Andrew Murray: The Children for Christ</vt:lpstr>
      <vt:lpstr>Parenting</vt:lpstr>
      <vt:lpstr>The New Identity</vt:lpstr>
      <vt:lpstr>The New Identity</vt:lpstr>
      <vt:lpstr>The New Identity</vt:lpstr>
      <vt:lpstr>Sociologist Reuben Hill</vt:lpstr>
      <vt:lpstr>Sociologist Reuben Hill</vt:lpstr>
      <vt:lpstr>Sociologist Reuben Hill</vt:lpstr>
      <vt:lpstr>Ephesians 6:4 (NASB95) —</vt:lpstr>
      <vt:lpstr>Ephesians 6:4 (NASB95) —</vt:lpstr>
      <vt:lpstr>Ephesians 6:4 (NASB95) —</vt:lpstr>
      <vt:lpstr>Overwhelming your kids</vt:lpstr>
      <vt:lpstr>Deuteronomy 6:5–7 (NASB95)</vt:lpstr>
      <vt:lpstr>The Greatest Commandment!</vt:lpstr>
      <vt:lpstr>The Greatest Commandment!</vt:lpstr>
      <vt:lpstr>The Greatest Commandment!</vt:lpstr>
      <vt:lpstr>The Greatest Commandment!</vt:lpstr>
      <vt:lpstr>Barna, George (2010-09-01). Revolutionary Parenting: Raising Your Kids to Become Spiritual Champions</vt:lpstr>
      <vt:lpstr>Barna, George (2010-09-01). Revolutionary Parenting: Raising Your Kids to Become Spiritual Champions</vt:lpstr>
      <vt:lpstr>Barna, George (2010-09-01). Revolutionary Parenting: Raising Your Kids to Become Spiritual Champions</vt:lpstr>
      <vt:lpstr>Identity in Parenting</vt:lpstr>
      <vt:lpstr>Barna, George (2010-09-01). Revolutionary Parenting: Raising Your Kids to Become Spiritual Champions</vt:lpstr>
      <vt:lpstr>Barna, George (2010-09-01). Revolutionary Parenting: Raising Your Kids to Become Spiritual Champions</vt:lpstr>
      <vt:lpstr>Barna, George (2010-09-01). Revolutionary Parenting: Raising Your Kids to Become Spiritual Champions</vt:lpstr>
      <vt:lpstr>Your priorities as a parent</vt:lpstr>
      <vt:lpstr>What would your kids say you care more about as their parent?</vt:lpstr>
      <vt:lpstr>What would your kids say you care more about as their parent?</vt:lpstr>
      <vt:lpstr>What would your kids say you care more about as their parent?</vt:lpstr>
      <vt:lpstr>What would your kids say you care more about as their parent?</vt:lpstr>
      <vt:lpstr>The Bottom Line</vt:lpstr>
      <vt:lpstr>Ephesians 6:4 (NASB95) </vt:lpstr>
      <vt:lpstr>Ok I really need to get under grace here</vt:lpstr>
      <vt:lpstr>Dark side of the moon</vt:lpstr>
      <vt:lpstr>Dark side of the moon</vt:lpstr>
      <vt:lpstr>Best practices?</vt:lpstr>
      <vt:lpstr>Ok I really need to get under grace here</vt:lpstr>
      <vt:lpstr>Ok I really need to get under grace here</vt:lpstr>
      <vt:lpstr>Ok I really need to get under grace here</vt:lpstr>
      <vt:lpstr>Ok I really need to get under grace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Lowery</dc:creator>
  <cp:lastModifiedBy>Haley</cp:lastModifiedBy>
  <cp:revision>236</cp:revision>
  <dcterms:created xsi:type="dcterms:W3CDTF">2015-02-12T13:45:35Z</dcterms:created>
  <dcterms:modified xsi:type="dcterms:W3CDTF">2024-08-06T04:10:43Z</dcterms:modified>
</cp:coreProperties>
</file>