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3"/>
  </p:notesMasterIdLst>
  <p:sldIdLst>
    <p:sldId id="6226" r:id="rId2"/>
    <p:sldId id="6784" r:id="rId3"/>
    <p:sldId id="6849" r:id="rId4"/>
    <p:sldId id="6850" r:id="rId5"/>
    <p:sldId id="6851" r:id="rId6"/>
    <p:sldId id="6874" r:id="rId7"/>
    <p:sldId id="6852" r:id="rId8"/>
    <p:sldId id="6853" r:id="rId9"/>
    <p:sldId id="6856" r:id="rId10"/>
    <p:sldId id="6854" r:id="rId11"/>
    <p:sldId id="6872" r:id="rId12"/>
    <p:sldId id="6873" r:id="rId13"/>
    <p:sldId id="6855" r:id="rId14"/>
    <p:sldId id="6857" r:id="rId15"/>
    <p:sldId id="6858" r:id="rId16"/>
    <p:sldId id="6859" r:id="rId17"/>
    <p:sldId id="6860" r:id="rId18"/>
    <p:sldId id="6861" r:id="rId19"/>
    <p:sldId id="6805" r:id="rId20"/>
    <p:sldId id="6862" r:id="rId21"/>
    <p:sldId id="6863" r:id="rId22"/>
    <p:sldId id="6864" r:id="rId23"/>
    <p:sldId id="6865" r:id="rId24"/>
    <p:sldId id="6866" r:id="rId25"/>
    <p:sldId id="6867" r:id="rId26"/>
    <p:sldId id="6868" r:id="rId27"/>
    <p:sldId id="6869" r:id="rId28"/>
    <p:sldId id="6875" r:id="rId29"/>
    <p:sldId id="6870" r:id="rId30"/>
    <p:sldId id="6848" r:id="rId31"/>
    <p:sldId id="687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320D"/>
    <a:srgbClr val="680000"/>
    <a:srgbClr val="6C2008"/>
    <a:srgbClr val="002060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6C3F58-6960-4E79-81D7-E2E5CF5DB87D}" v="21" dt="2025-04-10T20:01:06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387" autoAdjust="0"/>
    <p:restoredTop sz="87749" autoAdjust="0"/>
  </p:normalViewPr>
  <p:slideViewPr>
    <p:cSldViewPr snapToGrid="0">
      <p:cViewPr varScale="1">
        <p:scale>
          <a:sx n="57" d="100"/>
          <a:sy n="57" d="100"/>
        </p:scale>
        <p:origin x="4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C594B-122F-C27D-B96C-EC1955A61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F002104-7A31-59E6-3A00-49A8AB8D8C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F911C2A-51B9-B326-3959-B47C8D9732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363F9E8-953B-88F6-DE1A-F84B4EDBE2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48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C1FA8-226C-CF42-D18A-68C76676C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DB6C54E-58D1-F7A6-08C3-BED2F8F48C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6F209B7-67E7-89DF-FD04-E8D3BB3665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EEE582F-1F98-5F63-C78D-74A05961C7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84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D9E1F-2A5A-F8E7-162E-9F8579969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D123472-0AC8-4125-D173-9ACE05827D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7DF0057-0AD8-800E-8C15-CADD99211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788E6F4-BF6D-36F4-177E-0609BE1CD0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01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6FCBD-3065-F6F5-33EB-0F149CE81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47FA809-EB09-03B0-B2A8-B200800D54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1A60CB7-E0D9-6C6A-5632-9B45698C77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8B997B60-7804-D56A-24CC-6EBF23C06D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298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9B358-6D9D-88BD-8CC2-7A4166DE7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6576D21-28A8-D7A9-690C-41DE18BA4B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283E1CF-D0AE-E7F6-4EA8-DBB3622DB4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0A576B1-BF7B-C6FF-681B-1A85CF8F59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255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D1C17-7286-97C9-4FF5-0DD0ADBE9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916E4FA-3ACB-7C0C-508A-7B908C45A9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621E8DF-FF64-6E2A-8222-560DC845C0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92BEA29-F83D-AA5D-ED95-9C146BE24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748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74D61-27F7-FE6B-AE66-D1865B9EF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BBA3179D-0D3B-FBB2-4FEB-87E7B202BD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0EE1118-D9BB-E1C4-5D60-C7510B8C94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E87DFBD8-FCA4-093C-B519-FB6F40D0E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79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0D56C-1DBF-27FD-41C0-D4F3C40F0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2D99088-4381-175B-3280-6486B61B28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5DF9EB1-076A-9DCE-0E9B-9CA712AE79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975BF9B-DF17-1DE2-1C91-A66F421AD0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06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A4203-D890-D525-EB42-4FCDD47EF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2275FCD-3190-1B02-D0D4-14494C7BE3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4313E21-4CB4-2835-D432-110FEA7029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DB3A26F-9E50-5D72-12FC-E2376784F5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2577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3061E-59E1-63EA-C66B-BFCB4B0B9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1EA4A5B-61E9-9B12-8A5F-00769B93BA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0BF9485-1F1A-E45D-5CD0-FD4664528E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BE97FA-F31F-1152-D238-6445D6F63F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87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3585F-3AF5-38AD-2E69-F0C0AD62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51A457D-2515-C743-8E7B-ACF86333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13CA9E-7FB5-273F-CCC2-9CA82C6D2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6023A09-E0AB-3D81-1F36-7B5899EA0D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26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896A6-DEC8-93D0-4C0F-69431FF98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4FF3E76-9326-13E6-7B89-6FDB26C8F1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BBAC341-771B-21DB-4C1B-BC9DA9E1C4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CDEE034-6272-1DBD-B21B-A8653A12CE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17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A97CF-7041-9A7C-45F2-CC5414FF5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F3CE915-1B44-C7F0-7F77-09FECCC7A0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5E7D3FE-30DA-6629-4BB4-FD2037CD34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D7CCB15E-EC68-0FA2-2E08-AB86F19368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063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8FAEB-508D-8277-B62C-5D5A90B55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31B6189-8038-EB12-19E7-0A83AEEEC5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82DF47E0-EB0C-093A-F591-69B7FDE70B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60EB13A-2C22-B54E-4B35-A8E79AA687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0157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A0464-FE2A-C3CC-5B21-D5F0177B0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C81FD74-34D3-14B5-C130-9AC7D37623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ED8E2A0-69C0-F7DA-D289-D880E2E59A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ACEC838-1FDE-223C-C2C4-E24D042CCE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851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3EB06-07A8-9B82-926F-3961C674A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834E66F-B1DA-EF53-B13E-2C76A654CC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D5ADD66-FD00-5BEF-9884-9C6BE2802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2D35DD-90A2-B703-89EB-636ECBA923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9249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3EB06-07A8-9B82-926F-3961C674A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834E66F-B1DA-EF53-B13E-2C76A654CC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D5ADD66-FD00-5BEF-9884-9C6BE28021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2D35DD-90A2-B703-89EB-636ECBA923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265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FDCE4-5978-E881-A653-E11378D66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0531F28-1861-5000-1BF3-6E70E1EA5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271DC61-246C-3655-12D9-F63BC95A4B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76EC648-C162-1C79-3F62-A26DA2CA9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4562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652688-69AA-6422-BA47-BC5928F67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37BBEBEB-1686-3278-772A-FE8448E0F6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C9607C1-B404-096F-528A-D373D5790B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E6B6352-CD9F-3FBB-7491-B10EE7F8F2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573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98FBB-E905-F823-B18B-434220099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6913AA7-5DC5-EB75-D6E9-94A9BD81BB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54CB904-33A0-B8DC-84DF-0B64DB867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5A3C860-7F0C-6446-337B-3A21DEF3B6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5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6CCDCC-4BBC-92AF-198D-27F9F2572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16038AE-17C2-16A8-0BE8-C75271B473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21881179-0BCA-9BD3-78E4-5E00AE973D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3F2CAE6-2035-EB05-51A8-8799795F53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88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85127-A3B1-688F-12EE-133C1284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1E944031-BBB8-F312-A94B-31FDB65037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3F4637FD-29C4-BCBA-ED55-6AE520D985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179963-5ABC-CE79-ABEB-367D675F55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8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8040D-2C32-27AA-3A57-6F22CCB82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2DE47F4-4C3D-7260-0002-C9571770A9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906CE2F-E72A-88AF-E6D1-44FE879395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B7F9EED-2BC5-9D8C-332D-805E7B8AF9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2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78040D-2C32-27AA-3A57-6F22CCB82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2DE47F4-4C3D-7260-0002-C9571770A9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906CE2F-E72A-88AF-E6D1-44FE879395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B7F9EED-2BC5-9D8C-332D-805E7B8AF9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09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39EB8-46F5-4877-3767-5C7ADEB59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6443B77-A26D-EE18-B3CD-F82EEBF8E0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7A29F2E0-7B86-F2D6-FC75-61AC30DDEF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CCF15F5-9CA5-ADEF-335F-3619B86234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71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D1576-D8CC-F8CE-F89D-AC046F06B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EC0619-D320-6CE0-F563-1E579878A6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D8D16B3A-4230-AF8A-BC4E-C536B9F89E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1C2291F-5F16-5654-B340-7D701D1553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28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E8B53-CB42-43AB-A6D5-08B89A494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FB74E484-DEF0-F306-0882-BAC4CBE734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80F7E3D-E54A-7860-14F2-2F432F8A4B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D887865-11B0-82A4-98B9-CEB8EDFF94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4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1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880140-7AEB-80C9-15F1-E354BAACE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Who is Jesus?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AA97D-63C9-1FA7-0132-BCD08A58F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329D787-259F-718F-7AB5-A4516FC9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13BCD7-D74A-29F9-D18A-27BFA3BFA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in whom we have redemption, the forgiveness of sins.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E680AB-F2E3-5D90-06C5-520F4F0132F0}"/>
              </a:ext>
            </a:extLst>
          </p:cNvPr>
          <p:cNvSpPr txBox="1"/>
          <p:nvPr/>
        </p:nvSpPr>
        <p:spPr>
          <a:xfrm>
            <a:off x="9577899" y="6101783"/>
            <a:ext cx="24914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FORGIVER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0BAE82-EB78-85E2-CD5B-882A1C0F01B6}"/>
              </a:ext>
            </a:extLst>
          </p:cNvPr>
          <p:cNvGrpSpPr/>
          <p:nvPr/>
        </p:nvGrpSpPr>
        <p:grpSpPr>
          <a:xfrm>
            <a:off x="8594976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AE1C110-03E3-7DA4-1081-2BC37A1E2576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7DDD794-9CED-EF28-AB27-83AF54056043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8019F88-A84B-9C83-122F-2EC7BB2B1C84}"/>
              </a:ext>
            </a:extLst>
          </p:cNvPr>
          <p:cNvSpPr txBox="1"/>
          <p:nvPr/>
        </p:nvSpPr>
        <p:spPr>
          <a:xfrm>
            <a:off x="882616" y="2547980"/>
            <a:ext cx="10426767" cy="3016210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Hebrews 2:14-15 – </a:t>
            </a:r>
            <a:r>
              <a:rPr lang="en-US" sz="3800" baseline="30000" dirty="0">
                <a:latin typeface="Aptos" panose="020B0004020202020204" pitchFamily="34" charset="0"/>
              </a:rPr>
              <a:t>14</a:t>
            </a:r>
            <a:r>
              <a:rPr lang="en-US" sz="3800" dirty="0">
                <a:latin typeface="Aptos" panose="020B0004020202020204" pitchFamily="34" charset="0"/>
              </a:rPr>
              <a:t>that through death Jesus might render powerless him who had the power of death, that is, the devil, </a:t>
            </a:r>
            <a:r>
              <a:rPr lang="en-US" sz="3800" baseline="30000" dirty="0">
                <a:latin typeface="Aptos" panose="020B0004020202020204" pitchFamily="34" charset="0"/>
              </a:rPr>
              <a:t>15</a:t>
            </a:r>
            <a:r>
              <a:rPr lang="en-US" sz="3800" dirty="0">
                <a:latin typeface="Aptos" panose="020B0004020202020204" pitchFamily="34" charset="0"/>
              </a:rPr>
              <a:t>and might free those who through the fear of death were subject to slavery all their lives.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647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3A6DC-1001-FC67-8D91-69D209A09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033BFAA0-2E9F-9786-6F78-831200E36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82434B-9B16-FD24-1E9C-CBB13CA20210}"/>
              </a:ext>
            </a:extLst>
          </p:cNvPr>
          <p:cNvSpPr txBox="1"/>
          <p:nvPr/>
        </p:nvSpPr>
        <p:spPr>
          <a:xfrm>
            <a:off x="1317170" y="268056"/>
            <a:ext cx="7001882" cy="30162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Among them was one to whom I owe an immeasurable debt of gratitude.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Only for him, in all probability, I should have ended my days in slavery.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42CB1-1AB3-D9FC-AEF1-C2346A75F2E5}"/>
              </a:ext>
            </a:extLst>
          </p:cNvPr>
          <p:cNvSpPr txBox="1"/>
          <p:nvPr/>
        </p:nvSpPr>
        <p:spPr>
          <a:xfrm>
            <a:off x="9428228" y="4238373"/>
            <a:ext cx="2763772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Solomon Northup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Abolitionist &amp;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Twelve Years A Slave</a:t>
            </a:r>
          </a:p>
        </p:txBody>
      </p:sp>
    </p:spTree>
    <p:extLst>
      <p:ext uri="{BB962C8B-B14F-4D97-AF65-F5344CB8AC3E}">
        <p14:creationId xmlns:p14="http://schemas.microsoft.com/office/powerpoint/2010/main" val="29117359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51EDF-6EC9-9D1A-4682-537C78D05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DF2038D1-EA53-9610-6A30-DFB4AB2DE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530A2A-DF07-B543-5914-58E7E3AE8941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He was my deliverer - a man whose true heart overflowed with noble and generous emotions.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To the last moment of my existence I shall remember him with feelings of thankfulness. </a:t>
            </a:r>
          </a:p>
          <a:p>
            <a:endParaRPr lang="en-US" sz="3800" dirty="0">
              <a:latin typeface="Perpetua" panose="02020502060401020303" pitchFamily="18" charset="0"/>
            </a:endParaRPr>
          </a:p>
          <a:p>
            <a:r>
              <a:rPr lang="en-US" sz="3800" dirty="0">
                <a:latin typeface="Perpetua" panose="02020502060401020303" pitchFamily="18" charset="0"/>
              </a:rPr>
              <a:t>His name was Bass.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415E65-4CCD-EC2C-D10A-CACB5C855AF7}"/>
              </a:ext>
            </a:extLst>
          </p:cNvPr>
          <p:cNvSpPr txBox="1"/>
          <p:nvPr/>
        </p:nvSpPr>
        <p:spPr>
          <a:xfrm>
            <a:off x="9428228" y="4238373"/>
            <a:ext cx="2763772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Solomon Northup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Abolitionist &amp; Author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Twelve Years A Slave</a:t>
            </a:r>
          </a:p>
        </p:txBody>
      </p:sp>
    </p:spTree>
    <p:extLst>
      <p:ext uri="{BB962C8B-B14F-4D97-AF65-F5344CB8AC3E}">
        <p14:creationId xmlns:p14="http://schemas.microsoft.com/office/powerpoint/2010/main" val="23456729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71E3F-640C-3574-ED86-14C9EB814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025F608-D38C-0462-C062-0F4577C2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4C8F03B-2116-BB82-C640-F57B3184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in whom we have redemption,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forgiveness of sins.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E690AA-3C48-02C6-E178-949027E29A3C}"/>
              </a:ext>
            </a:extLst>
          </p:cNvPr>
          <p:cNvSpPr txBox="1"/>
          <p:nvPr/>
        </p:nvSpPr>
        <p:spPr>
          <a:xfrm>
            <a:off x="9577899" y="6101783"/>
            <a:ext cx="24914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FORGIVER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4F54E62-6169-2F74-A221-01B32CB98C25}"/>
              </a:ext>
            </a:extLst>
          </p:cNvPr>
          <p:cNvGrpSpPr/>
          <p:nvPr/>
        </p:nvGrpSpPr>
        <p:grpSpPr>
          <a:xfrm>
            <a:off x="8594976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BCAA65E-3F77-16D9-F9CA-29F9C0877BC3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8753759-3DE4-4E28-5D92-901B05E7AAD0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3145995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5EB57-C204-F39F-B76C-202B9E6B0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58B42C2-B2E7-6B5E-B91D-365C080BA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5CE7BD-D365-EAEC-2900-3DDB52B0F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He is the image of the invisible God, the firstborn of all creation.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</a:t>
            </a:r>
            <a: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it was the Father</a:t>
            </a:r>
            <a:r>
              <a:rPr lang="en-US" kern="100" dirty="0">
                <a:ea typeface="Aptos" panose="020B0004020202020204" pitchFamily="34" charset="0"/>
                <a:cs typeface="Times New Roman" panose="02020603050405020304" pitchFamily="18" charset="0"/>
              </a:rPr>
              <a:t>’s good pleasure for all the fullness to dwell in Him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76F812-89A2-C227-A06E-2412C84B6D3A}"/>
              </a:ext>
            </a:extLst>
          </p:cNvPr>
          <p:cNvSpPr txBox="1"/>
          <p:nvPr/>
        </p:nvSpPr>
        <p:spPr>
          <a:xfrm>
            <a:off x="8057072" y="6101783"/>
            <a:ext cx="401228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GOD INCARNATE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EE10A51-C219-FC02-92EA-DCEB8222CB3F}"/>
              </a:ext>
            </a:extLst>
          </p:cNvPr>
          <p:cNvGrpSpPr/>
          <p:nvPr/>
        </p:nvGrpSpPr>
        <p:grpSpPr>
          <a:xfrm>
            <a:off x="707672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DBF5A23-7985-9D20-F31C-8AB0BDB0CFCB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B1CC9B2-8163-C4B0-91A6-814C468A5FC1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12AE1F7-348F-1143-E2EF-7962FD84E324}"/>
              </a:ext>
            </a:extLst>
          </p:cNvPr>
          <p:cNvSpPr txBox="1"/>
          <p:nvPr/>
        </p:nvSpPr>
        <p:spPr>
          <a:xfrm>
            <a:off x="2490158" y="2323181"/>
            <a:ext cx="5213383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John 14:9; Hebrews 1:3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C137FD-52CF-4EE7-26E4-FDC1C562247B}"/>
              </a:ext>
            </a:extLst>
          </p:cNvPr>
          <p:cNvSpPr txBox="1"/>
          <p:nvPr/>
        </p:nvSpPr>
        <p:spPr>
          <a:xfrm>
            <a:off x="3128514" y="3857712"/>
            <a:ext cx="3410310" cy="677108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Colossians 2:9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6091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5C733-8151-752A-CF9B-378539D9D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E74DD36-5091-149A-139C-24FC07DF3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DAA849B-855E-293E-CF6E-2C673E08D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He is the image of the invisible God,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firstborn of all creation.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kern="100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</a:t>
            </a:r>
            <a:r>
              <a:rPr lang="en-US" kern="1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 it was the Father</a:t>
            </a:r>
            <a:r>
              <a:rPr lang="en-US" kern="1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’s good pleasure for all the fullness to dwell in Him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A2F83-F72A-FCA1-8242-38600CF43F1B}"/>
              </a:ext>
            </a:extLst>
          </p:cNvPr>
          <p:cNvSpPr txBox="1"/>
          <p:nvPr/>
        </p:nvSpPr>
        <p:spPr>
          <a:xfrm>
            <a:off x="8057072" y="6101783"/>
            <a:ext cx="401228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GOD INCARNATE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74383B3-7A7B-2C9B-4349-28B552311E54}"/>
              </a:ext>
            </a:extLst>
          </p:cNvPr>
          <p:cNvGrpSpPr/>
          <p:nvPr/>
        </p:nvGrpSpPr>
        <p:grpSpPr>
          <a:xfrm>
            <a:off x="7076727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DD75159-9C25-9F87-FD22-E86BFE261F26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#3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5AF1EDE-791C-9179-C317-66F983549E79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AD1352-1887-E8C0-2AE3-B4227C5950A1}"/>
              </a:ext>
            </a:extLst>
          </p:cNvPr>
          <p:cNvSpPr txBox="1"/>
          <p:nvPr/>
        </p:nvSpPr>
        <p:spPr>
          <a:xfrm>
            <a:off x="2386643" y="2322209"/>
            <a:ext cx="2840965" cy="6970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Psalm 89:27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8075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49FEE4-F3F6-AA7E-C80B-415153897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5D8122A-859B-71F7-D4D7-DA9F3344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28ECBE-1AB2-808F-2EA3-2B8A47D29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For by Him all things were created, both in the heavens and on earth, visible and invisible, whether thrones or dominions or rulers or authorities – all things have been created through Him and for Him.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3861B-A9F6-4F90-A82E-94B2272D68D7}"/>
              </a:ext>
            </a:extLst>
          </p:cNvPr>
          <p:cNvSpPr txBox="1"/>
          <p:nvPr/>
        </p:nvSpPr>
        <p:spPr>
          <a:xfrm>
            <a:off x="9765102" y="6101783"/>
            <a:ext cx="230425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CREATOR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ABB57F8-1826-369D-8EFB-C660619B07AA}"/>
              </a:ext>
            </a:extLst>
          </p:cNvPr>
          <p:cNvGrpSpPr/>
          <p:nvPr/>
        </p:nvGrpSpPr>
        <p:grpSpPr>
          <a:xfrm>
            <a:off x="8750252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7A4E918-6A11-EE9E-8ABA-D3C5265506FB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AA56A44-AEDB-FE3C-5BB2-6F40B7D12EE8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B1A6E78-27D4-0159-3C78-5FB696F56B58}"/>
              </a:ext>
            </a:extLst>
          </p:cNvPr>
          <p:cNvSpPr txBox="1"/>
          <p:nvPr/>
        </p:nvSpPr>
        <p:spPr>
          <a:xfrm>
            <a:off x="4044582" y="3514664"/>
            <a:ext cx="2840965" cy="6970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Isaiah 44:24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336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540D1-35EE-FD61-4C9D-9B064EFFC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540FAE6-FC00-BC3B-C7BB-5CAA3ED5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A13238-5569-494D-0590-F116D2396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6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 by Him all things were created, both in the heavens and on earth, visible and invisible, whether thrones or dominions or rulers or authorities – all things have been created through Him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for Him.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BB6B45-81EC-D390-FB17-CCD0CDE2BFC6}"/>
              </a:ext>
            </a:extLst>
          </p:cNvPr>
          <p:cNvSpPr txBox="1"/>
          <p:nvPr/>
        </p:nvSpPr>
        <p:spPr>
          <a:xfrm>
            <a:off x="9765102" y="6101783"/>
            <a:ext cx="2304251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CREATOR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D32BFB2-F383-1F84-4735-B9B56AF9E2C5}"/>
              </a:ext>
            </a:extLst>
          </p:cNvPr>
          <p:cNvGrpSpPr/>
          <p:nvPr/>
        </p:nvGrpSpPr>
        <p:grpSpPr>
          <a:xfrm>
            <a:off x="8750252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2428F9-1CA2-C298-97CB-3173B2073196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#4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1BFCBC1-C9E4-9E70-BB3F-8092B144AA6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0774566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54A78-36E2-AF5E-0A63-951D95230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6AA98DB-C020-21A7-950B-32E8A810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89DDA9-4257-B086-D6E8-BE13553B1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7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He is before all things, and in Him all things hold together.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2691C5-5FC5-D319-C6C0-F329A3A8F440}"/>
              </a:ext>
            </a:extLst>
          </p:cNvPr>
          <p:cNvSpPr txBox="1"/>
          <p:nvPr/>
        </p:nvSpPr>
        <p:spPr>
          <a:xfrm>
            <a:off x="9402792" y="6101783"/>
            <a:ext cx="266656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SUSTAINER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317AB6-C3E6-6DD1-C692-294F1D088893}"/>
              </a:ext>
            </a:extLst>
          </p:cNvPr>
          <p:cNvGrpSpPr/>
          <p:nvPr/>
        </p:nvGrpSpPr>
        <p:grpSpPr>
          <a:xfrm>
            <a:off x="8336183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D90CDF4-1C68-29A2-05A2-67CD8332DEF1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#5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EAF7CBF-47A8-4471-8D30-03E2181B1BD6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6080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95DAC-49AC-7889-B693-04872C720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id="{25B196B8-17E8-A78E-91B3-81099E83E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97973" y="43985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45C3A8-3C76-0206-11F7-4561C61AF9CA}"/>
              </a:ext>
            </a:extLst>
          </p:cNvPr>
          <p:cNvSpPr txBox="1"/>
          <p:nvPr/>
        </p:nvSpPr>
        <p:spPr>
          <a:xfrm>
            <a:off x="1317170" y="268056"/>
            <a:ext cx="7001882" cy="535531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One such example of these cosmological constants: unless the number of electrons is equivalent to the number of protons to an accuracy of 1 in 10</a:t>
            </a:r>
            <a:r>
              <a:rPr lang="en-US" sz="3800" baseline="30000" dirty="0">
                <a:latin typeface="Perpetua" panose="02020502060401020303" pitchFamily="18" charset="0"/>
              </a:rPr>
              <a:t>37</a:t>
            </a:r>
            <a:r>
              <a:rPr lang="en-US" sz="3800" dirty="0">
                <a:latin typeface="Perpetua" panose="02020502060401020303" pitchFamily="18" charset="0"/>
              </a:rPr>
              <a:t>, or better, the electromagnetic forces in the universe would have so overcome gravitational forces that galaxies, stars, and planets never would have formed.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0E1C31-A114-85F2-00EA-4CCED8694C6F}"/>
              </a:ext>
            </a:extLst>
          </p:cNvPr>
          <p:cNvSpPr txBox="1"/>
          <p:nvPr/>
        </p:nvSpPr>
        <p:spPr>
          <a:xfrm>
            <a:off x="8954219" y="4238373"/>
            <a:ext cx="3237781" cy="181588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Dr. Hugh Ross</a:t>
            </a:r>
          </a:p>
          <a:p>
            <a:r>
              <a:rPr lang="en-US" sz="2800" dirty="0">
                <a:latin typeface="Perpetua" panose="02020502060401020303" pitchFamily="18" charset="0"/>
              </a:rPr>
              <a:t>Christian Astrophysicist</a:t>
            </a:r>
          </a:p>
          <a:p>
            <a:r>
              <a:rPr lang="en-US" sz="2800" i="1" dirty="0">
                <a:latin typeface="Perpetua" panose="02020502060401020303" pitchFamily="18" charset="0"/>
              </a:rPr>
              <a:t>The Creator and the Cosmos</a:t>
            </a:r>
            <a:r>
              <a:rPr lang="en-US" sz="2800" dirty="0">
                <a:latin typeface="Perpetua" panose="02020502060401020303" pitchFamily="18" charset="0"/>
              </a:rPr>
              <a:t>, 115</a:t>
            </a:r>
            <a:endParaRPr lang="en-US" sz="2800" i="1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848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EB053-0785-5255-8B2A-1BACBE20A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414A268-C16F-4B8D-D02D-DFA7BE6A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4CD475-0B0A-AD21-5CE0-B53D10B6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For He rescued us from the domain of darkness, and transferred us to the kingdom of His beloved Son,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5D398D-F5EF-732E-F505-7274ECE8F815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821C3D-2070-C090-0F41-EE6D5E5BAEC3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6E317C-FCD7-D719-A21C-8677E3050FA7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2E5DA-3D46-C329-DC64-05C270E51D24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7805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B8DFF-4E47-D5DB-303F-04206087D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0F50A74-78F4-F740-44D5-C4B4D340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3A6DA9-2AF4-7AF3-6764-F45ABC363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He is also head of the body, the church; and He is the beginning, the firstborn from the dead, so that He Himself will come to have first place in everything.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284C3-CC24-C576-F26B-DD546E8D66C4}"/>
              </a:ext>
            </a:extLst>
          </p:cNvPr>
          <p:cNvSpPr txBox="1"/>
          <p:nvPr/>
        </p:nvSpPr>
        <p:spPr>
          <a:xfrm>
            <a:off x="6625087" y="6101783"/>
            <a:ext cx="5444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RULER OF THE CHURCH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D50095E-4C3A-7474-9F10-3E7D4BF50C97}"/>
              </a:ext>
            </a:extLst>
          </p:cNvPr>
          <p:cNvGrpSpPr/>
          <p:nvPr/>
        </p:nvGrpSpPr>
        <p:grpSpPr>
          <a:xfrm>
            <a:off x="5661992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21D84BE-3CC8-B607-81D7-CFBE5C9975A1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#6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197B2CA-F2DD-9034-9CB3-1F702D5A507C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117214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654D5-A586-FEFF-752B-E9BF3A601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3EABFA3-AEC5-FF70-DAFE-743D3776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977F46-4AB2-D870-10C5-9DE86F96E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He is also head of the body, the church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; and He is the beginning, the firstborn from the dead, so that He Himself will come to have first place in everything.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94B90-91F7-66B7-0F00-9D9AE4481CCC}"/>
              </a:ext>
            </a:extLst>
          </p:cNvPr>
          <p:cNvSpPr txBox="1"/>
          <p:nvPr/>
        </p:nvSpPr>
        <p:spPr>
          <a:xfrm>
            <a:off x="6625087" y="6101783"/>
            <a:ext cx="5444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RULER OF THE CHURCH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AA433B-DE79-0F4B-4D69-7397816DBF76}"/>
              </a:ext>
            </a:extLst>
          </p:cNvPr>
          <p:cNvGrpSpPr/>
          <p:nvPr/>
        </p:nvGrpSpPr>
        <p:grpSpPr>
          <a:xfrm>
            <a:off x="5661992" y="5557140"/>
            <a:ext cx="844898" cy="777666"/>
            <a:chOff x="5338274" y="5472138"/>
            <a:chExt cx="844898" cy="7776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1DEA76-57A4-268B-8E39-8F4EC0C16D99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#6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ED38920-17C9-411B-CACE-A54DD778D39B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0409222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4403-C7DB-689A-8561-66D9C8616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E6181AD-BE5D-FB84-8BB8-23AA749A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A6D278-A082-7257-C2E5-90D060993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He is also head of the body, the church; and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 He is the beginning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the firstborn from the dead, so that He Himself will come to have first place in everything.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99977C-40C3-197E-EC4F-903530ED1BE2}"/>
              </a:ext>
            </a:extLst>
          </p:cNvPr>
          <p:cNvSpPr txBox="1"/>
          <p:nvPr/>
        </p:nvSpPr>
        <p:spPr>
          <a:xfrm>
            <a:off x="6625087" y="6101783"/>
            <a:ext cx="5444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RULER OF THE CHURCH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DF0D1B-F83D-25E1-226D-08998CF6524D}"/>
              </a:ext>
            </a:extLst>
          </p:cNvPr>
          <p:cNvGrpSpPr/>
          <p:nvPr/>
        </p:nvGrpSpPr>
        <p:grpSpPr>
          <a:xfrm>
            <a:off x="5661992" y="5557140"/>
            <a:ext cx="844898" cy="777666"/>
            <a:chOff x="5338274" y="5472138"/>
            <a:chExt cx="844898" cy="7776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4BF7315-8511-EEB8-0ED5-7409D4D228F9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#6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7D8924B-8936-E2A7-39A6-CDF0CE852B30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4022507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BC342-B342-218B-892C-731CB1102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8BE5A7B-C7DE-CB9E-26A6-9018D4F2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F7B5548-E166-DDFA-4060-67DD70AC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He is also head of the body, the church; and He is the beginning,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firstborn from the dead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so that He Himself will come to have first place in everything.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97DB95-A70E-FD9D-141A-22A5DD54B4EB}"/>
              </a:ext>
            </a:extLst>
          </p:cNvPr>
          <p:cNvSpPr txBox="1"/>
          <p:nvPr/>
        </p:nvSpPr>
        <p:spPr>
          <a:xfrm>
            <a:off x="6625087" y="6101783"/>
            <a:ext cx="5444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RULER OF THE CHURCH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6696C47-7262-13B2-F163-B0E3E5FF7D0C}"/>
              </a:ext>
            </a:extLst>
          </p:cNvPr>
          <p:cNvGrpSpPr/>
          <p:nvPr/>
        </p:nvGrpSpPr>
        <p:grpSpPr>
          <a:xfrm>
            <a:off x="5661992" y="5557140"/>
            <a:ext cx="844898" cy="777666"/>
            <a:chOff x="5338274" y="5472138"/>
            <a:chExt cx="844898" cy="7776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DF72430-EC8F-7FCE-95E2-4422DBDD8BAC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#6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99C59EE-E23E-5A59-32CE-3DF7C90707C2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0821321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2DF99-5B18-A920-A8E2-43B7CBAC0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1C219E8-B174-AD8A-AC97-BC1E89597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AD596A-3208-7973-AFB8-B2A48EA43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8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He is also head of the body, the church; and He is the beginning, the firstborn from the dead,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so that He Himself will come to have first place in everything.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4ACED-EF2C-1FD4-3C2C-47D16AF04CE7}"/>
              </a:ext>
            </a:extLst>
          </p:cNvPr>
          <p:cNvSpPr txBox="1"/>
          <p:nvPr/>
        </p:nvSpPr>
        <p:spPr>
          <a:xfrm>
            <a:off x="6625087" y="6101783"/>
            <a:ext cx="544426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RULER OF THE CHURCH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FBF9E40-A824-A853-13BE-A116096C5033}"/>
              </a:ext>
            </a:extLst>
          </p:cNvPr>
          <p:cNvGrpSpPr/>
          <p:nvPr/>
        </p:nvGrpSpPr>
        <p:grpSpPr>
          <a:xfrm>
            <a:off x="5661992" y="5557140"/>
            <a:ext cx="844898" cy="777666"/>
            <a:chOff x="5338274" y="5472138"/>
            <a:chExt cx="844898" cy="77766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2E01CDB-08A8-AA44-56E6-E66F40708BED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#6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3DE6C54-E326-22C9-ABD8-EB0654CB9AA9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7345335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99925-6A67-0D2C-0801-0E5BE2385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04A91C9-C9B6-A083-7828-7F8395259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9FCBA1B-A581-DD42-C1E7-66376AD8E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20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through Him to reconcile all things to Himself, having made peace through the blood of His cross; through Him, I say, whether things on earth or things in heaven.</a:t>
            </a:r>
            <a:endParaRPr lang="en-US" baseline="300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973C33-D26F-7CEA-4182-0237CAD233B2}"/>
              </a:ext>
            </a:extLst>
          </p:cNvPr>
          <p:cNvSpPr txBox="1"/>
          <p:nvPr/>
        </p:nvSpPr>
        <p:spPr>
          <a:xfrm>
            <a:off x="8729932" y="6101783"/>
            <a:ext cx="3339422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PEACEMAKER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59C9CB-88A7-0068-FCAC-615C1345ADBB}"/>
              </a:ext>
            </a:extLst>
          </p:cNvPr>
          <p:cNvGrpSpPr/>
          <p:nvPr/>
        </p:nvGrpSpPr>
        <p:grpSpPr>
          <a:xfrm>
            <a:off x="7715082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C82E037-7214-4A7C-146A-6C10FC568370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#7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E11D6F0-5EF0-25C3-5DB8-177FC2BCFB9E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D48AEDC-C135-5674-49E5-C219D237B147}"/>
              </a:ext>
            </a:extLst>
          </p:cNvPr>
          <p:cNvSpPr txBox="1"/>
          <p:nvPr/>
        </p:nvSpPr>
        <p:spPr>
          <a:xfrm>
            <a:off x="2913668" y="3700995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Reconciliation requires two willing parties</a:t>
            </a:r>
          </a:p>
        </p:txBody>
      </p:sp>
    </p:spTree>
    <p:extLst>
      <p:ext uri="{BB962C8B-B14F-4D97-AF65-F5344CB8AC3E}">
        <p14:creationId xmlns:p14="http://schemas.microsoft.com/office/powerpoint/2010/main" val="30975042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56BAF-6FB8-D47D-4B69-7D77E82DC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FBEB657-BE96-F76A-42AC-6BDC082E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D331930-6892-82B8-1D81-C1B112749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21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although you were formerly alienated and hostile in mind, engaged in evil deeds</a:t>
            </a:r>
            <a:endParaRPr lang="en-US" baseline="300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7421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9AABB-0086-6960-8295-CD432AF6E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D1700FA-5985-0FDC-3051-7E45A22E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D4C9F9-60D0-5B18-712C-50CE7932C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22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yet He has now reconciled you in His fleshly body through death, in order to present you before Him holy and blameless and beyond reproach –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23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if indeed you continue in the faith firmly established and steadfast, and not moved away from the hope of the gospel that you have heard</a:t>
            </a:r>
            <a:endParaRPr lang="en-US" baseline="300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148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9AABB-0086-6960-8295-CD432AF6E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D1700FA-5985-0FDC-3051-7E45A22E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D4C9F9-60D0-5B18-712C-50CE7932C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22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yet He has now reconciled you in His fleshly body through death, in order to present you before Him holy and blameless and beyond reproach – 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23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if indeed you continue in the faith firmly established and steadfast, and not moved away from the hope of the gospel that you have heard</a:t>
            </a:r>
            <a:endParaRPr lang="en-US" baseline="300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9B6A2B-5556-C398-0840-17255B88EAC3}"/>
              </a:ext>
            </a:extLst>
          </p:cNvPr>
          <p:cNvSpPr txBox="1"/>
          <p:nvPr/>
        </p:nvSpPr>
        <p:spPr>
          <a:xfrm>
            <a:off x="882616" y="4143653"/>
            <a:ext cx="10426767" cy="1261884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Romans 8:1 – </a:t>
            </a:r>
            <a:r>
              <a:rPr lang="en-US" sz="3800" baseline="30000" dirty="0">
                <a:latin typeface="Aptos" panose="020B0004020202020204" pitchFamily="34" charset="0"/>
              </a:rPr>
              <a:t>1</a:t>
            </a:r>
            <a:r>
              <a:rPr lang="en-US" sz="3800" dirty="0">
                <a:latin typeface="Aptos" panose="020B0004020202020204" pitchFamily="34" charset="0"/>
              </a:rPr>
              <a:t>Therefore there is now no condemnation for those who are in Christ Jesus.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879B8-95C8-7B2D-0421-449997E16673}"/>
              </a:ext>
            </a:extLst>
          </p:cNvPr>
          <p:cNvSpPr txBox="1"/>
          <p:nvPr/>
        </p:nvSpPr>
        <p:spPr>
          <a:xfrm>
            <a:off x="882616" y="1544801"/>
            <a:ext cx="10426766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Aptos" panose="020B0004020202020204" pitchFamily="34" charset="0"/>
              </a:rPr>
              <a:t>Ways to understand: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First class conditional clause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Aptos" panose="020B0004020202020204" pitchFamily="34" charset="0"/>
              </a:rPr>
              <a:t>Refers to spiritual maturity, not being saved</a:t>
            </a:r>
          </a:p>
        </p:txBody>
      </p:sp>
    </p:spTree>
    <p:extLst>
      <p:ext uri="{BB962C8B-B14F-4D97-AF65-F5344CB8AC3E}">
        <p14:creationId xmlns:p14="http://schemas.microsoft.com/office/powerpoint/2010/main" val="31455846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build="allAtOnce" animBg="1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A6BA1-1E0B-8CD1-DAFE-E32043E5F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447B96-5325-F4D5-C0B2-05863B952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Application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465DB7-D76A-FCAC-BF86-0B528328B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742950" marR="0" indent="-7429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Are you thankful for all that Jesus does in your life?</a:t>
            </a:r>
          </a:p>
          <a:p>
            <a:pPr marL="742950" marR="0" indent="-7429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Jesus is first in all. Is He first for you?</a:t>
            </a:r>
          </a:p>
          <a:p>
            <a:pPr marL="742950" marR="0" indent="-74295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It’s one thing to know facts about God. It’s entirely different to know God personally. </a:t>
            </a:r>
          </a:p>
        </p:txBody>
      </p:sp>
    </p:spTree>
    <p:extLst>
      <p:ext uri="{BB962C8B-B14F-4D97-AF65-F5344CB8AC3E}">
        <p14:creationId xmlns:p14="http://schemas.microsoft.com/office/powerpoint/2010/main" val="35304357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A2142-A161-88FC-D966-6111A6935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950347D-AADC-3AF9-E251-483D22FA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381F14-FCC2-F50D-A5E9-10A4E840A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 He rescued us from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the domain of darkness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and transferred us to the kingdom of His beloved Son,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13AF44-0628-A11E-A556-37CBECD75D72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5489B6-F3F4-DC9B-5409-B6632B6E043C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AF40150-B38E-09B0-97AC-B6DAD6E568DA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31870C2-93BB-76B3-C7B4-E38F4BCC2029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EF3D6F3-96DA-2E2B-02FB-5040E7A573FB}"/>
              </a:ext>
            </a:extLst>
          </p:cNvPr>
          <p:cNvSpPr txBox="1"/>
          <p:nvPr/>
        </p:nvSpPr>
        <p:spPr>
          <a:xfrm>
            <a:off x="3075212" y="3392857"/>
            <a:ext cx="6364664" cy="1846659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Sin </a:t>
            </a:r>
            <a:r>
              <a:rPr lang="en-US" sz="3200" dirty="0">
                <a:latin typeface="Aptos" panose="020B0004020202020204" pitchFamily="34" charset="0"/>
              </a:rPr>
              <a:t>(Jn. 3:19; Rom. 13:12)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Satan </a:t>
            </a:r>
            <a:r>
              <a:rPr lang="en-US" sz="3200" dirty="0">
                <a:latin typeface="Aptos" panose="020B0004020202020204" pitchFamily="34" charset="0"/>
              </a:rPr>
              <a:t>(Eph. 6:12)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Aptos" panose="020B0004020202020204" pitchFamily="34" charset="0"/>
              </a:rPr>
              <a:t>Spiritual death </a:t>
            </a:r>
            <a:r>
              <a:rPr lang="en-US" sz="3200" dirty="0">
                <a:latin typeface="Aptos" panose="020B0004020202020204" pitchFamily="34" charset="0"/>
              </a:rPr>
              <a:t>(Matt. 22:13)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62473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FD694-E64F-7734-6B5E-8B807630C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E6F34F24-CA33-DDBC-A8C7-EE902EB84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36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3800" dirty="0">
                <a:latin typeface="Haettenschweiler" panose="020B0706040902060204" pitchFamily="34" charset="0"/>
              </a:rPr>
              <a:t>COLOSSIANS 1</a:t>
            </a:r>
            <a:endParaRPr lang="en-US" altLang="en-US" sz="7200" dirty="0">
              <a:latin typeface="Haettenschweiler" panose="020B070604090206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06729E-AB94-6B24-03A9-53D1D995A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229" y="4062680"/>
            <a:ext cx="88175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Who is Jesus?</a:t>
            </a:r>
          </a:p>
        </p:txBody>
      </p:sp>
    </p:spTree>
    <p:extLst>
      <p:ext uri="{BB962C8B-B14F-4D97-AF65-F5344CB8AC3E}">
        <p14:creationId xmlns:p14="http://schemas.microsoft.com/office/powerpoint/2010/main" val="344571630"/>
      </p:ext>
    </p:extLst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C65F8E-E9C2-6DED-6766-4F66F745B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D521858-A92A-D1B8-7A09-2E459F891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9600" dirty="0"/>
              <a:t>Discussion</a:t>
            </a:r>
            <a:endParaRPr lang="en-US" altLang="en-US" sz="96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5860083-ACF8-AAFD-D53B-4307294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800" dirty="0">
                <a:ea typeface="Aptos" panose="020B0004020202020204" pitchFamily="34" charset="0"/>
                <a:cs typeface="Times New Roman" panose="02020603050405020304" pitchFamily="18" charset="0"/>
              </a:rPr>
              <a:t>If someone asked you how to develop intimacy with God or why it’s been worth it, what might you tell them?</a:t>
            </a:r>
          </a:p>
        </p:txBody>
      </p:sp>
    </p:spTree>
    <p:extLst>
      <p:ext uri="{BB962C8B-B14F-4D97-AF65-F5344CB8AC3E}">
        <p14:creationId xmlns:p14="http://schemas.microsoft.com/office/powerpoint/2010/main" val="52502511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53FE4-4063-F203-84D2-C6948A3C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97F6262-900D-708B-0674-9232FE4C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B8DA50-D7CA-155A-784E-B33A78834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For He rescued us from the domain of darkness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and transferred us to the kingdom of His beloved Son,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5A112F-A819-E2D3-5369-77C0BE30CE14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A8C7C26-E233-5EFC-F4F9-1D253D74D2FD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8E6C30B-CF0D-26DA-166F-AC71EDF056F1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70B581A-AC06-49A7-1E73-BA043FCDCD93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928963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39BA1-92C1-1359-B795-0D7AA550D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4271426-0F90-A7D2-A51A-2BFCA9AC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938BB4-3F6B-FED0-8062-AFED5C9A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 He rescued us from the domain of darkness,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transferred us to the kingdom of His beloved Son,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81090-9BFF-BCB1-0CAB-E11857F6CE02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822348-E31C-38AF-85A0-8AE09259222C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643D8C5-1CCC-4342-49F1-BEBADF24F6D9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8DD55B9-E315-6702-1B1F-7D7E71F558A5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83898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39BA1-92C1-1359-B795-0D7AA550D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4271426-0F90-A7D2-A51A-2BFCA9AC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938BB4-3F6B-FED0-8062-AFED5C9A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 He rescued us from the domain of darkness,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transferred us to the kingdom of His beloved Son,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81090-9BFF-BCB1-0CAB-E11857F6CE02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822348-E31C-38AF-85A0-8AE09259222C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643D8C5-1CCC-4342-49F1-BEBADF24F6D9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8DD55B9-E315-6702-1B1F-7D7E71F558A5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4A5CF06-44D3-20BB-6B7C-7414FC9E65C4}"/>
              </a:ext>
            </a:extLst>
          </p:cNvPr>
          <p:cNvSpPr txBox="1"/>
          <p:nvPr/>
        </p:nvSpPr>
        <p:spPr>
          <a:xfrm>
            <a:off x="609600" y="4181762"/>
            <a:ext cx="10426767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Philippians 3:20 – </a:t>
            </a:r>
            <a:r>
              <a:rPr lang="en-US" sz="3800" baseline="30000" dirty="0">
                <a:latin typeface="Aptos" panose="020B0004020202020204" pitchFamily="34" charset="0"/>
              </a:rPr>
              <a:t>20</a:t>
            </a:r>
            <a:r>
              <a:rPr lang="en-US" sz="3800" dirty="0">
                <a:latin typeface="Aptos" panose="020B0004020202020204" pitchFamily="34" charset="0"/>
              </a:rPr>
              <a:t>For our citizenship is in heaven, from which also we eagerly wait for a Savior, the Lord Jesus Christ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CFD9A-7880-58C2-70F1-5AC43516C2FB}"/>
              </a:ext>
            </a:extLst>
          </p:cNvPr>
          <p:cNvSpPr txBox="1"/>
          <p:nvPr/>
        </p:nvSpPr>
        <p:spPr>
          <a:xfrm>
            <a:off x="609600" y="1336768"/>
            <a:ext cx="10426766" cy="2431435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“Transferred” (</a:t>
            </a:r>
            <a:r>
              <a:rPr lang="en-US" sz="3800" i="1" dirty="0" err="1">
                <a:latin typeface="Aptos" panose="020B0004020202020204" pitchFamily="34" charset="0"/>
              </a:rPr>
              <a:t>metestēsen</a:t>
            </a:r>
            <a:r>
              <a:rPr lang="en-US" sz="3800" dirty="0">
                <a:latin typeface="Aptos" panose="020B0004020202020204" pitchFamily="34" charset="0"/>
              </a:rPr>
              <a:t>) was used in secular literature in reference to removing persons from one country and settling them as colonists and citizens in another country.</a:t>
            </a:r>
          </a:p>
        </p:txBody>
      </p:sp>
    </p:spTree>
    <p:extLst>
      <p:ext uri="{BB962C8B-B14F-4D97-AF65-F5344CB8AC3E}">
        <p14:creationId xmlns:p14="http://schemas.microsoft.com/office/powerpoint/2010/main" val="184774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AF929-29D5-DB8F-633B-6C010BBE4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20A7A4E-FD4C-0267-3CCA-6ACD97423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38FA19-FA6B-3966-C0A7-71A9BB303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13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For He rescued us from the domain of darkness,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and transferred us to the kingdom of His beloved Son,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4FEB58-ACD9-29C2-4E77-4F6DBACE4FAE}"/>
              </a:ext>
            </a:extLst>
          </p:cNvPr>
          <p:cNvSpPr txBox="1"/>
          <p:nvPr/>
        </p:nvSpPr>
        <p:spPr>
          <a:xfrm>
            <a:off x="9730595" y="6101783"/>
            <a:ext cx="2338757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RESCUER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1A59FF6-159F-144C-864D-183FB7BFB417}"/>
              </a:ext>
            </a:extLst>
          </p:cNvPr>
          <p:cNvGrpSpPr/>
          <p:nvPr/>
        </p:nvGrpSpPr>
        <p:grpSpPr>
          <a:xfrm>
            <a:off x="8733000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B8DD727-19A0-97C8-84A3-BC7511C306CD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12C3D08-19D8-B18D-9634-D37B677C40FF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FFFBBAD-5509-D0D7-DA3A-14432B0939FD}"/>
              </a:ext>
            </a:extLst>
          </p:cNvPr>
          <p:cNvSpPr txBox="1"/>
          <p:nvPr/>
        </p:nvSpPr>
        <p:spPr>
          <a:xfrm>
            <a:off x="609600" y="3133581"/>
            <a:ext cx="10426767" cy="2431435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Romans 10:9 – </a:t>
            </a:r>
            <a:r>
              <a:rPr lang="en-US" sz="3800" baseline="30000" dirty="0">
                <a:latin typeface="Aptos" panose="020B0004020202020204" pitchFamily="34" charset="0"/>
              </a:rPr>
              <a:t>9</a:t>
            </a:r>
            <a:r>
              <a:rPr lang="en-US" sz="3800" dirty="0">
                <a:latin typeface="Aptos" panose="020B0004020202020204" pitchFamily="34" charset="0"/>
              </a:rPr>
              <a:t>that if you confess with your mouth Jesus as Lord, and believe in your heart that God raised Him from the dead, you will be saved</a:t>
            </a:r>
            <a:endParaRPr lang="en-US" sz="3800" baseline="30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84580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752D0-AD76-D550-35D5-70A6BBDDE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906917C-33D6-6F0A-0416-23DA16FA3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1C33D4-C152-8AE3-520F-9AAA53534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in whom we have redemption, the forgiveness of sins.</a:t>
            </a:r>
            <a:endParaRPr lang="en-US" kern="100" baseline="30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557957-EEA5-8272-3B19-4584ACFF0D85}"/>
              </a:ext>
            </a:extLst>
          </p:cNvPr>
          <p:cNvSpPr txBox="1"/>
          <p:nvPr/>
        </p:nvSpPr>
        <p:spPr>
          <a:xfrm>
            <a:off x="9577899" y="6101783"/>
            <a:ext cx="24914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FORGIVER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280E35-FEC1-E6D6-D3C2-52FBDC7364E7}"/>
              </a:ext>
            </a:extLst>
          </p:cNvPr>
          <p:cNvGrpSpPr/>
          <p:nvPr/>
        </p:nvGrpSpPr>
        <p:grpSpPr>
          <a:xfrm>
            <a:off x="8594976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AD8B422-DE15-D926-8C49-CE195A8E240B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F865A6B-97B8-9CD5-E729-3117739F5E02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318058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CAEAE-7AFC-ACAE-E46B-E6F8AB18A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88397AD-B389-A92B-072A-8B94797C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dirty="0"/>
              <a:t>Colossians 1</a:t>
            </a:r>
            <a:endParaRPr lang="en-US" altLang="en-US" sz="7500" b="1" dirty="0">
              <a:latin typeface="Perpetua" panose="02020502060401020303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314FA0-43C2-85CD-798E-EBE72E849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US" baseline="30000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in whom we have </a:t>
            </a:r>
            <a:r>
              <a:rPr lang="en-US" dirty="0">
                <a:ea typeface="Aptos" panose="020B0004020202020204" pitchFamily="34" charset="0"/>
                <a:cs typeface="Times New Roman" panose="02020603050405020304" pitchFamily="18" charset="0"/>
              </a:rPr>
              <a:t>redemption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the forgiveness of sins.</a:t>
            </a:r>
            <a:endParaRPr lang="en-US" kern="100" baseline="30000" dirty="0">
              <a:solidFill>
                <a:schemeClr val="tx1">
                  <a:lumMod val="50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906C60-EAF3-8603-1D26-4A00A11BA2EC}"/>
              </a:ext>
            </a:extLst>
          </p:cNvPr>
          <p:cNvSpPr txBox="1"/>
          <p:nvPr/>
        </p:nvSpPr>
        <p:spPr>
          <a:xfrm>
            <a:off x="9577899" y="6101783"/>
            <a:ext cx="2491454" cy="630942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500" b="1" dirty="0">
                <a:latin typeface="Avenir Next LT Pro" panose="020B0504020202020204" pitchFamily="34" charset="0"/>
              </a:rPr>
              <a:t>FORGIVER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6621D78-05B2-FBCA-4554-B5985BC747BB}"/>
              </a:ext>
            </a:extLst>
          </p:cNvPr>
          <p:cNvGrpSpPr/>
          <p:nvPr/>
        </p:nvGrpSpPr>
        <p:grpSpPr>
          <a:xfrm>
            <a:off x="8594976" y="5557140"/>
            <a:ext cx="844898" cy="777666"/>
            <a:chOff x="5338274" y="5472138"/>
            <a:chExt cx="844898" cy="7776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4FBF1D5-E6B6-6B2E-B591-B5926F662FBD}"/>
                </a:ext>
              </a:extLst>
            </p:cNvPr>
            <p:cNvSpPr txBox="1"/>
            <p:nvPr/>
          </p:nvSpPr>
          <p:spPr>
            <a:xfrm>
              <a:off x="5387726" y="5545500"/>
              <a:ext cx="795446" cy="630942"/>
            </a:xfrm>
            <a:prstGeom prst="rect">
              <a:avLst/>
            </a:prstGeom>
            <a:solidFill>
              <a:schemeClr val="bg1"/>
            </a:solidFill>
            <a:ln w="25400"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500" b="1" dirty="0">
                  <a:latin typeface="Avenir Next LT Pro" panose="020B0504020202020204" pitchFamily="34" charset="0"/>
                </a:rPr>
                <a:t>#2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0003B8D-9225-05DA-1EF1-1DD83C6E9EAC}"/>
                </a:ext>
              </a:extLst>
            </p:cNvPr>
            <p:cNvSpPr/>
            <p:nvPr/>
          </p:nvSpPr>
          <p:spPr>
            <a:xfrm>
              <a:off x="5338274" y="5472138"/>
              <a:ext cx="844898" cy="77766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3E38A77-A4BA-603F-F819-142C672054A5}"/>
              </a:ext>
            </a:extLst>
          </p:cNvPr>
          <p:cNvSpPr txBox="1"/>
          <p:nvPr/>
        </p:nvSpPr>
        <p:spPr>
          <a:xfrm>
            <a:off x="2913668" y="2947729"/>
            <a:ext cx="6364664" cy="1261884"/>
          </a:xfrm>
          <a:prstGeom prst="rect">
            <a:avLst/>
          </a:prstGeom>
          <a:solidFill>
            <a:srgbClr val="002060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Aptos" panose="020B0004020202020204" pitchFamily="34" charset="0"/>
              </a:rPr>
              <a:t>We’re enslaved to sin, Satan, and death </a:t>
            </a:r>
            <a:r>
              <a:rPr lang="en-US" sz="3200" dirty="0">
                <a:latin typeface="Aptos" panose="020B0004020202020204" pitchFamily="34" charset="0"/>
              </a:rPr>
              <a:t>(Jn. 8:34; Heb. 2:14-15)</a:t>
            </a:r>
            <a:endParaRPr lang="en-US" sz="3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3579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1266</Words>
  <Application>Microsoft Office PowerPoint</Application>
  <PresentationFormat>Widescreen</PresentationFormat>
  <Paragraphs>168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AngsanaUPC</vt:lpstr>
      <vt:lpstr>Aptos</vt:lpstr>
      <vt:lpstr>Arial</vt:lpstr>
      <vt:lpstr>Avenir Next LT Pro</vt:lpstr>
      <vt:lpstr>Calibri</vt:lpstr>
      <vt:lpstr>Haettenschweiler</vt:lpstr>
      <vt:lpstr>Perpetua</vt:lpstr>
      <vt:lpstr>Times New Roman</vt:lpstr>
      <vt:lpstr>1_Office Theme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PowerPoint Presentation</vt:lpstr>
      <vt:lpstr>PowerPoint Presentation</vt:lpstr>
      <vt:lpstr>Colossians 1</vt:lpstr>
      <vt:lpstr>Colossians 1</vt:lpstr>
      <vt:lpstr>Colossians 1</vt:lpstr>
      <vt:lpstr>Colossians 1</vt:lpstr>
      <vt:lpstr>Colossians 1</vt:lpstr>
      <vt:lpstr>Colossians 1</vt:lpstr>
      <vt:lpstr>PowerPoint Presentation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Colossians 1</vt:lpstr>
      <vt:lpstr>Application</vt:lpstr>
      <vt:lpstr>COLOSSIANS 1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2025-04-21T17:43:17Z</dcterms:created>
  <dcterms:modified xsi:type="dcterms:W3CDTF">2025-04-21T17:43:24Z</dcterms:modified>
</cp:coreProperties>
</file>