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109"/>
  </p:notesMasterIdLst>
  <p:handoutMasterIdLst>
    <p:handoutMasterId r:id="rId110"/>
  </p:handoutMasterIdLst>
  <p:sldIdLst>
    <p:sldId id="360" r:id="rId2"/>
    <p:sldId id="435" r:id="rId3"/>
    <p:sldId id="434" r:id="rId4"/>
    <p:sldId id="664" r:id="rId5"/>
    <p:sldId id="665" r:id="rId6"/>
    <p:sldId id="608" r:id="rId7"/>
    <p:sldId id="567" r:id="rId8"/>
    <p:sldId id="568" r:id="rId9"/>
    <p:sldId id="478" r:id="rId10"/>
    <p:sldId id="479" r:id="rId11"/>
    <p:sldId id="481" r:id="rId12"/>
    <p:sldId id="480" r:id="rId13"/>
    <p:sldId id="482" r:id="rId14"/>
    <p:sldId id="651" r:id="rId15"/>
    <p:sldId id="569" r:id="rId16"/>
    <p:sldId id="483" r:id="rId17"/>
    <p:sldId id="484" r:id="rId18"/>
    <p:sldId id="639" r:id="rId19"/>
    <p:sldId id="645" r:id="rId20"/>
    <p:sldId id="640" r:id="rId21"/>
    <p:sldId id="578" r:id="rId22"/>
    <p:sldId id="585" r:id="rId23"/>
    <p:sldId id="588" r:id="rId24"/>
    <p:sldId id="581" r:id="rId25"/>
    <p:sldId id="580" r:id="rId26"/>
    <p:sldId id="582" r:id="rId27"/>
    <p:sldId id="583" r:id="rId28"/>
    <p:sldId id="646" r:id="rId29"/>
    <p:sldId id="584" r:id="rId30"/>
    <p:sldId id="615" r:id="rId31"/>
    <p:sldId id="616" r:id="rId32"/>
    <p:sldId id="554" r:id="rId33"/>
    <p:sldId id="570" r:id="rId34"/>
    <p:sldId id="489" r:id="rId35"/>
    <p:sldId id="617" r:id="rId36"/>
    <p:sldId id="491" r:id="rId37"/>
    <p:sldId id="609" r:id="rId38"/>
    <p:sldId id="641" r:id="rId39"/>
    <p:sldId id="642" r:id="rId40"/>
    <p:sldId id="490" r:id="rId41"/>
    <p:sldId id="492" r:id="rId42"/>
    <p:sldId id="620" r:id="rId43"/>
    <p:sldId id="619" r:id="rId44"/>
    <p:sldId id="621" r:id="rId45"/>
    <p:sldId id="624" r:id="rId46"/>
    <p:sldId id="493" r:id="rId47"/>
    <p:sldId id="623" r:id="rId48"/>
    <p:sldId id="652" r:id="rId49"/>
    <p:sldId id="653" r:id="rId50"/>
    <p:sldId id="654" r:id="rId51"/>
    <p:sldId id="626" r:id="rId52"/>
    <p:sldId id="647" r:id="rId53"/>
    <p:sldId id="648" r:id="rId54"/>
    <p:sldId id="628" r:id="rId55"/>
    <p:sldId id="559" r:id="rId56"/>
    <p:sldId id="655" r:id="rId57"/>
    <p:sldId id="629" r:id="rId58"/>
    <p:sldId id="643" r:id="rId59"/>
    <p:sldId id="630" r:id="rId60"/>
    <p:sldId id="656" r:id="rId61"/>
    <p:sldId id="644" r:id="rId62"/>
    <p:sldId id="497" r:id="rId63"/>
    <p:sldId id="498" r:id="rId64"/>
    <p:sldId id="499" r:id="rId65"/>
    <p:sldId id="500" r:id="rId66"/>
    <p:sldId id="504" r:id="rId67"/>
    <p:sldId id="590" r:id="rId68"/>
    <p:sldId id="610" r:id="rId69"/>
    <p:sldId id="560" r:id="rId70"/>
    <p:sldId id="576" r:id="rId71"/>
    <p:sldId id="660" r:id="rId72"/>
    <p:sldId id="631" r:id="rId73"/>
    <p:sldId id="632" r:id="rId74"/>
    <p:sldId id="661" r:id="rId75"/>
    <p:sldId id="633" r:id="rId76"/>
    <p:sldId id="561" r:id="rId77"/>
    <p:sldId id="508" r:id="rId78"/>
    <p:sldId id="509" r:id="rId79"/>
    <p:sldId id="519" r:id="rId80"/>
    <p:sldId id="520" r:id="rId81"/>
    <p:sldId id="518" r:id="rId82"/>
    <p:sldId id="510" r:id="rId83"/>
    <p:sldId id="634" r:id="rId84"/>
    <p:sldId id="657" r:id="rId85"/>
    <p:sldId id="571" r:id="rId86"/>
    <p:sldId id="511" r:id="rId87"/>
    <p:sldId id="562" r:id="rId88"/>
    <p:sldId id="591" r:id="rId89"/>
    <p:sldId id="612" r:id="rId90"/>
    <p:sldId id="649" r:id="rId91"/>
    <p:sldId id="662" r:id="rId92"/>
    <p:sldId id="521" r:id="rId93"/>
    <p:sldId id="650" r:id="rId94"/>
    <p:sldId id="565" r:id="rId95"/>
    <p:sldId id="512" r:id="rId96"/>
    <p:sldId id="566" r:id="rId97"/>
    <p:sldId id="533" r:id="rId98"/>
    <p:sldId id="594" r:id="rId99"/>
    <p:sldId id="599" r:id="rId100"/>
    <p:sldId id="600" r:id="rId101"/>
    <p:sldId id="601" r:id="rId102"/>
    <p:sldId id="658" r:id="rId103"/>
    <p:sldId id="545" r:id="rId104"/>
    <p:sldId id="614" r:id="rId105"/>
    <p:sldId id="638" r:id="rId106"/>
    <p:sldId id="659" r:id="rId107"/>
    <p:sldId id="663" r:id="rId108"/>
  </p:sldIdLst>
  <p:sldSz cx="9144000" cy="6858000" type="letter"/>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0118"/>
    <a:srgbClr val="00008A"/>
    <a:srgbClr val="000000"/>
    <a:srgbClr val="D3F3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177" autoAdjust="0"/>
    <p:restoredTop sz="94660"/>
  </p:normalViewPr>
  <p:slideViewPr>
    <p:cSldViewPr>
      <p:cViewPr varScale="1">
        <p:scale>
          <a:sx n="75" d="100"/>
          <a:sy n="75" d="100"/>
        </p:scale>
        <p:origin x="34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700">
            <a:noFill/>
            <a:miter lim="800000"/>
            <a:headEnd/>
            <a:tailEnd/>
          </a:ln>
          <a:effectLst/>
        </p:spPr>
        <p:txBody>
          <a:bodyPr wrap="none" lIns="87312" tIns="44450" rIns="87312" bIns="44450">
            <a:spAutoFit/>
          </a:bodyPr>
          <a:lstStyle/>
          <a:p>
            <a:pPr defTabSz="868363">
              <a:lnSpc>
                <a:spcPct val="90000"/>
              </a:lnSpc>
              <a:defRPr/>
            </a:pPr>
            <a:r>
              <a:rPr lang="en-US" sz="1200" b="0"/>
              <a:t>Page </a:t>
            </a:r>
            <a:fld id="{3F212A05-6384-4EA1-B0BB-EFEB90F8E94A}" type="slidenum">
              <a:rPr lang="en-US" sz="1200" b="0"/>
              <a:pPr defTabSz="868363">
                <a:lnSpc>
                  <a:spcPct val="90000"/>
                </a:lnSpc>
                <a:defRPr/>
              </a:pPr>
              <a:t>‹#›</a:t>
            </a:fld>
            <a:endParaRPr lang="en-US" sz="1200" b="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700">
            <a:noFill/>
            <a:miter lim="800000"/>
            <a:headEnd/>
            <a:tailEnd/>
          </a:ln>
          <a:effectLst/>
        </p:spPr>
        <p:txBody>
          <a:bodyPr wrap="none" lIns="87312" tIns="44450" rIns="87312" bIns="44450">
            <a:spAutoFit/>
          </a:bodyPr>
          <a:lstStyle/>
          <a:p>
            <a:pPr defTabSz="868363">
              <a:lnSpc>
                <a:spcPct val="90000"/>
              </a:lnSpc>
              <a:defRPr/>
            </a:pPr>
            <a:r>
              <a:rPr lang="en-US" sz="1200" b="0"/>
              <a:t>Page </a:t>
            </a:r>
            <a:fld id="{60235195-9B30-4221-B810-09C5DB9F469E}" type="slidenum">
              <a:rPr lang="en-US" sz="1200" b="0"/>
              <a:pPr defTabSz="868363">
                <a:lnSpc>
                  <a:spcPct val="90000"/>
                </a:lnSpc>
                <a:defRPr/>
              </a:pPr>
              <a:t>‹#›</a:t>
            </a:fld>
            <a:endParaRPr lang="en-US" sz="1200" b="0"/>
          </a:p>
        </p:txBody>
      </p:sp>
      <p:sp>
        <p:nvSpPr>
          <p:cNvPr id="111619"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2048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1" r:id="rId1"/>
    <p:sldLayoutId id="2147483656" r:id="rId2"/>
  </p:sldLayoutIdLst>
  <p:transition>
    <p:wipe dir="r"/>
  </p:transition>
  <p:txStyles>
    <p:titleStyle>
      <a:lvl1pPr algn="ctr" rtl="0" eaLnBrk="0" fontAlgn="base" hangingPunct="0">
        <a:lnSpc>
          <a:spcPct val="80000"/>
        </a:lnSpc>
        <a:spcBef>
          <a:spcPct val="0"/>
        </a:spcBef>
        <a:spcAft>
          <a:spcPct val="0"/>
        </a:spcAft>
        <a:defRPr sz="6000" b="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3" name="Rectangle 3"/>
          <p:cNvSpPr>
            <a:spLocks noGrp="1" noChangeArrowheads="1"/>
          </p:cNvSpPr>
          <p:nvPr>
            <p:ph type="title"/>
          </p:nvPr>
        </p:nvSpPr>
        <p:spPr/>
        <p:txBody>
          <a:bodyPr lIns="90488" tIns="44450" rIns="90488" bIns="44450"/>
          <a:lstStyle/>
          <a:p>
            <a:pPr>
              <a:defRPr/>
            </a:pPr>
            <a:r>
              <a:rPr lang="en-US" sz="9600" dirty="0"/>
              <a:t>Proverbs</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instruction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flipV="1">
            <a:off x="1981200" y="1752600"/>
            <a:ext cx="3810000" cy="28194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9220" name="Rectangle 4"/>
          <p:cNvSpPr>
            <a:spLocks noChangeArrowheads="1"/>
          </p:cNvSpPr>
          <p:nvPr/>
        </p:nvSpPr>
        <p:spPr bwMode="auto">
          <a:xfrm>
            <a:off x="381000" y="4114800"/>
            <a:ext cx="60198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Not a mental lapse, but a moral lapse</a:t>
            </a:r>
          </a:p>
        </p:txBody>
      </p:sp>
    </p:spTree>
  </p:cSld>
  <p:clrMapOvr>
    <a:masterClrMapping/>
  </p:clrMapOvr>
  <p:transition>
    <p:wipe dir="r"/>
  </p:transition>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97285" name="Rectangle 4"/>
          <p:cNvSpPr>
            <a:spLocks noChangeArrowheads="1"/>
          </p:cNvSpPr>
          <p:nvPr/>
        </p:nvSpPr>
        <p:spPr bwMode="auto">
          <a:xfrm>
            <a:off x="381000" y="381000"/>
            <a:ext cx="8534400" cy="5029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Ps. 49:15 </a:t>
            </a:r>
            <a:r>
              <a:rPr lang="en-US" sz="4800" b="0" u="sng" dirty="0">
                <a:latin typeface="Times New Roman" pitchFamily="18" charset="0"/>
              </a:rPr>
              <a:t>God will redeem my life from the grave</a:t>
            </a:r>
            <a:r>
              <a:rPr lang="en-US" sz="4800" b="0" dirty="0">
                <a:latin typeface="Times New Roman" pitchFamily="18" charset="0"/>
              </a:rPr>
              <a:t>; </a:t>
            </a:r>
            <a:r>
              <a:rPr lang="en-US" sz="4800" b="0" u="sng" dirty="0">
                <a:latin typeface="Times New Roman" pitchFamily="18" charset="0"/>
              </a:rPr>
              <a:t>he will surely take me to himself</a:t>
            </a:r>
            <a:r>
              <a:rPr lang="en-US" sz="4800" b="0" dirty="0">
                <a:latin typeface="Times New Roman" pitchFamily="18" charset="0"/>
              </a:rPr>
              <a:t>.</a:t>
            </a:r>
          </a:p>
          <a:p>
            <a:pPr algn="l">
              <a:lnSpc>
                <a:spcPct val="75000"/>
              </a:lnSpc>
            </a:pPr>
            <a:r>
              <a:rPr lang="en-US" sz="4800" b="0" dirty="0">
                <a:latin typeface="Times New Roman" pitchFamily="18" charset="0"/>
              </a:rPr>
              <a:t>16 Do not be overawed when a man grows rich, when the splendor of his house increases; </a:t>
            </a:r>
          </a:p>
          <a:p>
            <a:pPr algn="l">
              <a:lnSpc>
                <a:spcPct val="75000"/>
              </a:lnSpc>
            </a:pPr>
            <a:r>
              <a:rPr lang="en-US" sz="4800" b="0" dirty="0">
                <a:latin typeface="Times New Roman" pitchFamily="18" charset="0"/>
              </a:rPr>
              <a:t>17 for he will take nothing with him when he dies, his splendor will not descend with him. </a:t>
            </a:r>
          </a:p>
        </p:txBody>
      </p:sp>
    </p:spTree>
  </p:cSld>
  <p:clrMapOvr>
    <a:masterClrMapping/>
  </p:clrMapOvr>
  <p:transition>
    <p:wipe dir="r"/>
  </p:transition>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100357" name="Rectangle 4"/>
          <p:cNvSpPr>
            <a:spLocks noChangeArrowheads="1"/>
          </p:cNvSpPr>
          <p:nvPr/>
        </p:nvSpPr>
        <p:spPr bwMode="auto">
          <a:xfrm>
            <a:off x="381000" y="1524000"/>
            <a:ext cx="8534400" cy="3048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Ps. 49:18 Though while he lived he counted himself blessed— and men praise you when you prosper— </a:t>
            </a:r>
          </a:p>
        </p:txBody>
      </p:sp>
    </p:spTree>
  </p:cSld>
  <p:clrMapOvr>
    <a:masterClrMapping/>
  </p:clrMapOvr>
  <p:transition>
    <p:wipe dir="r"/>
  </p:transition>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100357" name="Rectangle 4"/>
          <p:cNvSpPr>
            <a:spLocks noChangeArrowheads="1"/>
          </p:cNvSpPr>
          <p:nvPr/>
        </p:nvSpPr>
        <p:spPr bwMode="auto">
          <a:xfrm>
            <a:off x="381000" y="1524000"/>
            <a:ext cx="8534400" cy="3048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Ps. 49:18 Though while he lived he counted himself blessed— and men praise you when you prosper— </a:t>
            </a:r>
          </a:p>
          <a:p>
            <a:pPr algn="l">
              <a:lnSpc>
                <a:spcPct val="75000"/>
              </a:lnSpc>
            </a:pPr>
            <a:r>
              <a:rPr lang="en-US" sz="4400" b="0" dirty="0">
                <a:latin typeface="Times New Roman" pitchFamily="18" charset="0"/>
              </a:rPr>
              <a:t>19 he will join the generation of his fathers, who will never see the light of life. </a:t>
            </a:r>
          </a:p>
        </p:txBody>
      </p:sp>
    </p:spTree>
  </p:cSld>
  <p:clrMapOvr>
    <a:masterClrMapping/>
  </p:clrMapOvr>
  <p:transition>
    <p:wipe dir="r"/>
  </p:transition>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0138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Tree>
  </p:cSld>
  <p:clrMapOvr>
    <a:masterClrMapping/>
  </p:clrMapOvr>
  <p:transition>
    <p:wipe dir="r"/>
  </p:transition>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0138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6" name="Oval 5"/>
          <p:cNvSpPr/>
          <p:nvPr/>
        </p:nvSpPr>
        <p:spPr bwMode="auto">
          <a:xfrm>
            <a:off x="3886200" y="6019800"/>
            <a:ext cx="4724400" cy="914400"/>
          </a:xfrm>
          <a:prstGeom prst="ellipse">
            <a:avLst/>
          </a:prstGeom>
          <a:noFill/>
          <a:ln w="7620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Tree>
  </p:cSld>
  <p:clrMapOvr>
    <a:masterClrMapping/>
  </p:clrMapOvr>
  <p:transition>
    <p:wipe dir="r"/>
  </p:transition>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0138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5" name="Oval 4"/>
          <p:cNvSpPr/>
          <p:nvPr/>
        </p:nvSpPr>
        <p:spPr bwMode="auto">
          <a:xfrm>
            <a:off x="3886200" y="6019800"/>
            <a:ext cx="4724400" cy="914400"/>
          </a:xfrm>
          <a:prstGeom prst="ellipse">
            <a:avLst/>
          </a:prstGeom>
          <a:noFill/>
          <a:ln w="7620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6" name="Rectangle 4"/>
          <p:cNvSpPr>
            <a:spLocks noChangeArrowheads="1"/>
          </p:cNvSpPr>
          <p:nvPr/>
        </p:nvSpPr>
        <p:spPr bwMode="auto">
          <a:xfrm>
            <a:off x="1905000" y="3657600"/>
            <a:ext cx="6477000" cy="1828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8000" b="0" dirty="0">
                <a:latin typeface="Times New Roman" pitchFamily="18" charset="0"/>
              </a:rPr>
              <a:t>This is where Jesus comes in</a:t>
            </a:r>
          </a:p>
        </p:txBody>
      </p:sp>
    </p:spTree>
  </p:cSld>
  <p:clrMapOvr>
    <a:masterClrMapping/>
  </p:clrMapOvr>
  <p:transition>
    <p:wipe dir="r"/>
  </p:transition>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0138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5" name="Oval 4"/>
          <p:cNvSpPr/>
          <p:nvPr/>
        </p:nvSpPr>
        <p:spPr bwMode="auto">
          <a:xfrm>
            <a:off x="3886200" y="6019800"/>
            <a:ext cx="4724400" cy="914400"/>
          </a:xfrm>
          <a:prstGeom prst="ellipse">
            <a:avLst/>
          </a:prstGeom>
          <a:noFill/>
          <a:ln w="7620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6" name="Rectangle 4"/>
          <p:cNvSpPr>
            <a:spLocks noChangeArrowheads="1"/>
          </p:cNvSpPr>
          <p:nvPr/>
        </p:nvSpPr>
        <p:spPr bwMode="auto">
          <a:xfrm>
            <a:off x="1905000" y="3657600"/>
            <a:ext cx="6477000" cy="1828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8000" b="0" dirty="0">
                <a:latin typeface="Times New Roman" pitchFamily="18" charset="0"/>
              </a:rPr>
              <a:t>This is where Jesus comes in</a:t>
            </a:r>
          </a:p>
        </p:txBody>
      </p:sp>
      <p:sp>
        <p:nvSpPr>
          <p:cNvPr id="7" name="Rectangle 4"/>
          <p:cNvSpPr>
            <a:spLocks noChangeArrowheads="1"/>
          </p:cNvSpPr>
          <p:nvPr/>
        </p:nvSpPr>
        <p:spPr bwMode="auto">
          <a:xfrm>
            <a:off x="152400" y="76200"/>
            <a:ext cx="8839200" cy="3581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John 11: 25 Jesus told her, “I am the resurrection and the life. Anyone who believes in me will live, even after dying.”</a:t>
            </a:r>
          </a:p>
        </p:txBody>
      </p:sp>
    </p:spTree>
  </p:cSld>
  <p:clrMapOvr>
    <a:masterClrMapping/>
  </p:clrMapOvr>
  <p:transition>
    <p:wipe dir="r"/>
  </p:transition>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0138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5" name="Oval 4"/>
          <p:cNvSpPr/>
          <p:nvPr/>
        </p:nvSpPr>
        <p:spPr bwMode="auto">
          <a:xfrm>
            <a:off x="3886200" y="6019800"/>
            <a:ext cx="4724400" cy="914400"/>
          </a:xfrm>
          <a:prstGeom prst="ellipse">
            <a:avLst/>
          </a:prstGeom>
          <a:noFill/>
          <a:ln w="76200" cap="flat" cmpd="sng" algn="ctr">
            <a:solidFill>
              <a:schemeClr val="tx1"/>
            </a:solidFill>
            <a:prstDash val="solid"/>
            <a:round/>
            <a:headEnd type="none" w="sm" len="sm"/>
            <a:tailEnd type="triangl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6" name="Rectangle 4"/>
          <p:cNvSpPr>
            <a:spLocks noChangeArrowheads="1"/>
          </p:cNvSpPr>
          <p:nvPr/>
        </p:nvSpPr>
        <p:spPr bwMode="auto">
          <a:xfrm>
            <a:off x="1905000" y="3657600"/>
            <a:ext cx="6477000" cy="1828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8000" b="0" dirty="0">
                <a:latin typeface="Times New Roman" pitchFamily="18" charset="0"/>
              </a:rPr>
              <a:t>This is where Jesus comes in</a:t>
            </a:r>
          </a:p>
        </p:txBody>
      </p:sp>
      <p:sp>
        <p:nvSpPr>
          <p:cNvPr id="7" name="Rectangle 4"/>
          <p:cNvSpPr>
            <a:spLocks noChangeArrowheads="1"/>
          </p:cNvSpPr>
          <p:nvPr/>
        </p:nvSpPr>
        <p:spPr bwMode="auto">
          <a:xfrm>
            <a:off x="152400" y="76200"/>
            <a:ext cx="8839200" cy="3581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John 11: 25 Jesus told her, “I am the resurrection and the life. Anyone who </a:t>
            </a:r>
            <a:r>
              <a:rPr lang="en-US" sz="6000" b="0" u="sng" dirty="0">
                <a:latin typeface="Times New Roman" pitchFamily="18" charset="0"/>
              </a:rPr>
              <a:t>believes in me</a:t>
            </a:r>
            <a:r>
              <a:rPr lang="en-US" sz="6000" b="0" dirty="0">
                <a:latin typeface="Times New Roman" pitchFamily="18" charset="0"/>
              </a:rPr>
              <a:t> will live, even after dying.”</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instruction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5" name="Straight Arrow Connector 4"/>
          <p:cNvCxnSpPr/>
          <p:nvPr/>
        </p:nvCxnSpPr>
        <p:spPr bwMode="auto">
          <a:xfrm flipV="1">
            <a:off x="1981200" y="1752600"/>
            <a:ext cx="3810000" cy="28194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10244" name="Rectangle 4"/>
          <p:cNvSpPr>
            <a:spLocks noChangeArrowheads="1"/>
          </p:cNvSpPr>
          <p:nvPr/>
        </p:nvSpPr>
        <p:spPr bwMode="auto">
          <a:xfrm>
            <a:off x="381000" y="4114800"/>
            <a:ext cx="60198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Not a mental lapse, but a moral lapse</a:t>
            </a:r>
          </a:p>
          <a:p>
            <a:pPr algn="l">
              <a:lnSpc>
                <a:spcPct val="75000"/>
              </a:lnSpc>
            </a:pPr>
            <a:r>
              <a:rPr lang="en-US" sz="4400" b="0">
                <a:latin typeface="Times New Roman" pitchFamily="18" charset="0"/>
              </a:rPr>
              <a:t>One “forgets” because of self-sufficiency and autonomy</a:t>
            </a: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commands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1268" name="Rectangle 4"/>
          <p:cNvSpPr>
            <a:spLocks noChangeArrowheads="1"/>
          </p:cNvSpPr>
          <p:nvPr/>
        </p:nvSpPr>
        <p:spPr bwMode="auto">
          <a:xfrm>
            <a:off x="381000" y="4114800"/>
            <a:ext cx="60198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Not a mental lapse, but a moral lapse</a:t>
            </a:r>
          </a:p>
          <a:p>
            <a:pPr algn="l">
              <a:lnSpc>
                <a:spcPct val="75000"/>
              </a:lnSpc>
            </a:pPr>
            <a:r>
              <a:rPr lang="en-US" sz="4400" b="0">
                <a:latin typeface="Times New Roman" pitchFamily="18" charset="0"/>
              </a:rPr>
              <a:t>One “forgets” because of self-sufficiency and autonomy</a:t>
            </a:r>
          </a:p>
        </p:txBody>
      </p:sp>
      <p:sp>
        <p:nvSpPr>
          <p:cNvPr id="11269" name="Rectangle 4"/>
          <p:cNvSpPr>
            <a:spLocks noChangeArrowheads="1"/>
          </p:cNvSpPr>
          <p:nvPr/>
        </p:nvSpPr>
        <p:spPr bwMode="auto">
          <a:xfrm>
            <a:off x="1828800" y="152400"/>
            <a:ext cx="7010400" cy="6019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000" b="0" dirty="0">
                <a:latin typeface="Times New Roman" pitchFamily="18" charset="0"/>
              </a:rPr>
              <a:t>Deut. 8:12-14 [when about to enter the land]</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commands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2292" name="Rectangle 4"/>
          <p:cNvSpPr>
            <a:spLocks noChangeArrowheads="1"/>
          </p:cNvSpPr>
          <p:nvPr/>
        </p:nvSpPr>
        <p:spPr bwMode="auto">
          <a:xfrm>
            <a:off x="381000" y="4114800"/>
            <a:ext cx="60198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Not a mental lapse, but a moral lapse</a:t>
            </a:r>
          </a:p>
          <a:p>
            <a:pPr algn="l">
              <a:lnSpc>
                <a:spcPct val="75000"/>
              </a:lnSpc>
            </a:pPr>
            <a:r>
              <a:rPr lang="en-US" sz="4400" b="0">
                <a:latin typeface="Times New Roman" pitchFamily="18" charset="0"/>
              </a:rPr>
              <a:t>One “forgets” because of self-sufficiency and autonomy</a:t>
            </a:r>
          </a:p>
        </p:txBody>
      </p:sp>
      <p:sp>
        <p:nvSpPr>
          <p:cNvPr id="12293" name="Rectangle 4"/>
          <p:cNvSpPr>
            <a:spLocks noChangeArrowheads="1"/>
          </p:cNvSpPr>
          <p:nvPr/>
        </p:nvSpPr>
        <p:spPr bwMode="auto">
          <a:xfrm>
            <a:off x="1828800" y="152400"/>
            <a:ext cx="7010400" cy="6019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000" b="0" dirty="0">
                <a:latin typeface="Times New Roman" pitchFamily="18" charset="0"/>
              </a:rPr>
              <a:t>Deut. 8:12-14 otherwise, when you have eaten and are satisfied, and have built good houses and lived in them, and when your herds and your flocks multiply, and your silver and gold multiply, and all that you have multiplies,</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commands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2292" name="Rectangle 4"/>
          <p:cNvSpPr>
            <a:spLocks noChangeArrowheads="1"/>
          </p:cNvSpPr>
          <p:nvPr/>
        </p:nvSpPr>
        <p:spPr bwMode="auto">
          <a:xfrm>
            <a:off x="381000" y="4114800"/>
            <a:ext cx="60198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Not a mental lapse, but a moral lapse</a:t>
            </a:r>
          </a:p>
          <a:p>
            <a:pPr algn="l">
              <a:lnSpc>
                <a:spcPct val="75000"/>
              </a:lnSpc>
            </a:pPr>
            <a:r>
              <a:rPr lang="en-US" sz="4400" b="0">
                <a:latin typeface="Times New Roman" pitchFamily="18" charset="0"/>
              </a:rPr>
              <a:t>One “forgets” because of self-sufficiency and autonomy</a:t>
            </a:r>
          </a:p>
        </p:txBody>
      </p:sp>
      <p:sp>
        <p:nvSpPr>
          <p:cNvPr id="12293" name="Rectangle 4"/>
          <p:cNvSpPr>
            <a:spLocks noChangeArrowheads="1"/>
          </p:cNvSpPr>
          <p:nvPr/>
        </p:nvSpPr>
        <p:spPr bwMode="auto">
          <a:xfrm>
            <a:off x="1828800" y="152400"/>
            <a:ext cx="7010400" cy="6019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000" b="0">
                <a:latin typeface="Times New Roman" pitchFamily="18" charset="0"/>
              </a:rPr>
              <a:t>Deut. 8:12-14 otherwise, when you have eaten and are satisfied, and have built good houses and lived in them, and when your herds and your flocks multiply, and your silver and gold multiply, and all that you have multiplies, then your </a:t>
            </a:r>
            <a:r>
              <a:rPr lang="en-US" sz="4000" b="0" u="sng">
                <a:latin typeface="Times New Roman" pitchFamily="18" charset="0"/>
              </a:rPr>
              <a:t>heart will become proud</a:t>
            </a:r>
            <a:r>
              <a:rPr lang="en-US" sz="4000" b="0">
                <a:latin typeface="Times New Roman" pitchFamily="18" charset="0"/>
              </a:rPr>
              <a:t> and you will forget the Lord your God who brought you out from the land of Egypt, out of the house of slavery. </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commands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3316" name="Rectangle 4"/>
          <p:cNvSpPr>
            <a:spLocks noChangeArrowheads="1"/>
          </p:cNvSpPr>
          <p:nvPr/>
        </p:nvSpPr>
        <p:spPr bwMode="auto">
          <a:xfrm>
            <a:off x="381000" y="4114800"/>
            <a:ext cx="60198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Not a mental lapse, but a moral lapse</a:t>
            </a:r>
          </a:p>
          <a:p>
            <a:pPr algn="l">
              <a:lnSpc>
                <a:spcPct val="75000"/>
              </a:lnSpc>
            </a:pPr>
            <a:r>
              <a:rPr lang="en-US" sz="4400" b="0">
                <a:latin typeface="Times New Roman" pitchFamily="18" charset="0"/>
              </a:rPr>
              <a:t>One “forgets” because of self-sufficiency and autonomy</a:t>
            </a:r>
          </a:p>
        </p:txBody>
      </p:sp>
      <p:sp>
        <p:nvSpPr>
          <p:cNvPr id="13317" name="Rectangle 4"/>
          <p:cNvSpPr>
            <a:spLocks noChangeArrowheads="1"/>
          </p:cNvSpPr>
          <p:nvPr/>
        </p:nvSpPr>
        <p:spPr bwMode="auto">
          <a:xfrm>
            <a:off x="1828800" y="152400"/>
            <a:ext cx="7010400" cy="6019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000" b="0" dirty="0">
                <a:latin typeface="Times New Roman" pitchFamily="18" charset="0"/>
              </a:rPr>
              <a:t>Deut. 8:12-14 otherwise, when you have eaten and are satisfied, and have built good houses and lived in them, and when your herds and your flocks multiply, and your silver and gold multiply, and all that you have multiplies, then your </a:t>
            </a:r>
            <a:r>
              <a:rPr lang="en-US" sz="4000" b="0" u="sng" dirty="0">
                <a:latin typeface="Times New Roman" pitchFamily="18" charset="0"/>
              </a:rPr>
              <a:t>heart will become proud</a:t>
            </a:r>
            <a:r>
              <a:rPr lang="en-US" sz="4000" b="0" dirty="0">
                <a:latin typeface="Times New Roman" pitchFamily="18" charset="0"/>
              </a:rPr>
              <a:t> and </a:t>
            </a:r>
            <a:r>
              <a:rPr lang="en-US" sz="4000" b="0" u="sng" dirty="0">
                <a:latin typeface="Times New Roman" pitchFamily="18" charset="0"/>
              </a:rPr>
              <a:t>you will forget the Lord your God</a:t>
            </a:r>
            <a:r>
              <a:rPr lang="en-US" sz="4000" b="0" dirty="0">
                <a:latin typeface="Times New Roman" pitchFamily="18" charset="0"/>
              </a:rPr>
              <a:t> who brought you out from the land of Egypt, out of the house of slavery. </a:t>
            </a:r>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instruction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4340" name="Rectangle 4"/>
          <p:cNvSpPr>
            <a:spLocks noChangeArrowheads="1"/>
          </p:cNvSpPr>
          <p:nvPr/>
        </p:nvSpPr>
        <p:spPr bwMode="auto">
          <a:xfrm>
            <a:off x="381000" y="4267200"/>
            <a:ext cx="5562600" cy="1676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Happens when we’re caught up in the things of this world</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6388" name="Rectangle 4"/>
          <p:cNvSpPr>
            <a:spLocks noChangeArrowheads="1"/>
          </p:cNvSpPr>
          <p:nvPr/>
        </p:nvSpPr>
        <p:spPr bwMode="auto">
          <a:xfrm>
            <a:off x="381000" y="4267200"/>
            <a:ext cx="4191000" cy="1371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5400" b="0" dirty="0">
                <a:latin typeface="Times New Roman" pitchFamily="18" charset="0"/>
              </a:rPr>
              <a:t>Meditation</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6388" name="Rectangle 4"/>
          <p:cNvSpPr>
            <a:spLocks noChangeArrowheads="1"/>
          </p:cNvSpPr>
          <p:nvPr/>
        </p:nvSpPr>
        <p:spPr bwMode="auto">
          <a:xfrm>
            <a:off x="381000" y="4267200"/>
            <a:ext cx="4191000" cy="1371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5400" b="0" dirty="0">
                <a:latin typeface="Times New Roman" pitchFamily="18" charset="0"/>
              </a:rPr>
              <a:t>Meditation</a:t>
            </a:r>
          </a:p>
        </p:txBody>
      </p:sp>
      <p:sp>
        <p:nvSpPr>
          <p:cNvPr id="5" name="Rectangle 4"/>
          <p:cNvSpPr>
            <a:spLocks noChangeArrowheads="1"/>
          </p:cNvSpPr>
          <p:nvPr/>
        </p:nvSpPr>
        <p:spPr bwMode="auto">
          <a:xfrm>
            <a:off x="838200" y="152400"/>
            <a:ext cx="8153400" cy="2667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5400" b="0" dirty="0">
                <a:latin typeface="Times New Roman" pitchFamily="18" charset="0"/>
              </a:rPr>
              <a:t>Psalm 1:2 [the godly person] His delight is in the torah of the Lord, and in His torah he </a:t>
            </a:r>
            <a:r>
              <a:rPr lang="en-US" sz="5400" b="0" u="sng" dirty="0">
                <a:latin typeface="Times New Roman" pitchFamily="18" charset="0"/>
              </a:rPr>
              <a:t>meditates</a:t>
            </a:r>
            <a:r>
              <a:rPr lang="en-US" sz="5400" b="0" dirty="0">
                <a:latin typeface="Times New Roman" pitchFamily="18" charset="0"/>
              </a:rPr>
              <a:t> day and night. </a:t>
            </a:r>
          </a:p>
          <a:p>
            <a:pPr algn="l">
              <a:lnSpc>
                <a:spcPct val="77000"/>
              </a:lnSpc>
            </a:pPr>
            <a:endParaRPr lang="en-US" sz="5400" b="0" dirty="0">
              <a:latin typeface="Times New Roman" pitchFamily="18"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304800" y="2971800"/>
            <a:ext cx="7620000" cy="2133600"/>
          </a:xfrm>
        </p:spPr>
        <p:txBody>
          <a:bodyPr lIns="90488" tIns="44450" rIns="90488" bIns="44450"/>
          <a:lstStyle/>
          <a:p>
            <a:pPr>
              <a:defRPr/>
            </a:pPr>
            <a:r>
              <a:rPr lang="en-US" sz="8000" dirty="0"/>
              <a:t>A Relationship </a:t>
            </a:r>
            <a:br>
              <a:rPr lang="en-US" sz="8000" dirty="0"/>
            </a:br>
            <a:r>
              <a:rPr lang="en-US" sz="8000" dirty="0"/>
              <a:t>  With God</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6388" name="Rectangle 4"/>
          <p:cNvSpPr>
            <a:spLocks noChangeArrowheads="1"/>
          </p:cNvSpPr>
          <p:nvPr/>
        </p:nvSpPr>
        <p:spPr bwMode="auto">
          <a:xfrm>
            <a:off x="381000" y="4267200"/>
            <a:ext cx="4191000" cy="1371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5400" b="0" dirty="0">
                <a:latin typeface="Times New Roman" pitchFamily="18" charset="0"/>
              </a:rPr>
              <a:t>Meditation</a:t>
            </a:r>
          </a:p>
          <a:p>
            <a:pPr algn="l">
              <a:lnSpc>
                <a:spcPct val="75000"/>
              </a:lnSpc>
            </a:pPr>
            <a:r>
              <a:rPr lang="en-US" sz="5400" b="0" dirty="0">
                <a:latin typeface="Times New Roman" pitchFamily="18" charset="0"/>
              </a:rPr>
              <a:t>Memorization</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1 My child, never forget the things I have taught you. </a:t>
            </a:r>
            <a:r>
              <a:rPr lang="en-US" sz="6000" u="sng" dirty="0"/>
              <a:t>Store my instruction in your heart</a:t>
            </a:r>
            <a:r>
              <a:rPr lang="en-US" sz="60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7412" name="Oval 4"/>
          <p:cNvSpPr>
            <a:spLocks noChangeArrowheads="1"/>
          </p:cNvSpPr>
          <p:nvPr/>
        </p:nvSpPr>
        <p:spPr bwMode="auto">
          <a:xfrm>
            <a:off x="2819400" y="2569534"/>
            <a:ext cx="4038600" cy="914400"/>
          </a:xfrm>
          <a:prstGeom prst="ellipse">
            <a:avLst/>
          </a:prstGeom>
          <a:noFill/>
          <a:ln w="57150" algn="ctr">
            <a:solidFill>
              <a:schemeClr val="tx1"/>
            </a:solidFill>
            <a:round/>
            <a:headEnd type="none" w="sm" len="sm"/>
            <a:tailEnd type="triangle" w="med" len="med"/>
          </a:ln>
        </p:spPr>
        <p:txBody>
          <a:bodyPr wrap="none" anchor="ctr"/>
          <a:lstStyle/>
          <a:p>
            <a:pPr algn="l"/>
            <a:endParaRPr lang="en-US" sz="1800"/>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8437" name="Rectangle 4"/>
          <p:cNvSpPr>
            <a:spLocks noChangeArrowheads="1"/>
          </p:cNvSpPr>
          <p:nvPr/>
        </p:nvSpPr>
        <p:spPr bwMode="auto">
          <a:xfrm>
            <a:off x="381000" y="1752600"/>
            <a:ext cx="55626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i="1">
                <a:latin typeface="Times New Roman" pitchFamily="18" charset="0"/>
                <a:cs typeface="Times New Roman" pitchFamily="18" charset="0"/>
              </a:rPr>
              <a:t>mi</a:t>
            </a:r>
            <a:r>
              <a:rPr lang="en-US" sz="5400" b="0" i="1">
                <a:latin typeface="Charis SIL" pitchFamily="2" charset="0"/>
                <a:cs typeface="Times New Roman" pitchFamily="18" charset="0"/>
              </a:rPr>
              <a:t>ṣ</a:t>
            </a:r>
            <a:r>
              <a:rPr lang="en-US" sz="5400" b="0" i="1">
                <a:latin typeface="Times New Roman" pitchFamily="18" charset="0"/>
                <a:cs typeface="Times New Roman" pitchFamily="18" charset="0"/>
              </a:rPr>
              <a:t>∙wā(h) </a:t>
            </a:r>
            <a:r>
              <a:rPr lang="en-US" sz="5400" b="0">
                <a:latin typeface="Times New Roman" pitchFamily="18" charset="0"/>
                <a:cs typeface="Times New Roman" pitchFamily="18" charset="0"/>
              </a:rPr>
              <a:t>direction</a:t>
            </a:r>
            <a:endParaRPr lang="en-US" sz="5400" b="0">
              <a:latin typeface="Times New Roman" pitchFamily="18" charset="0"/>
            </a:endParaRPr>
          </a:p>
        </p:txBody>
      </p:sp>
      <p:sp>
        <p:nvSpPr>
          <p:cNvPr id="6" name="Oval 4"/>
          <p:cNvSpPr>
            <a:spLocks noChangeArrowheads="1"/>
          </p:cNvSpPr>
          <p:nvPr/>
        </p:nvSpPr>
        <p:spPr bwMode="auto">
          <a:xfrm>
            <a:off x="2819400" y="2569534"/>
            <a:ext cx="4038600" cy="914400"/>
          </a:xfrm>
          <a:prstGeom prst="ellipse">
            <a:avLst/>
          </a:prstGeom>
          <a:noFill/>
          <a:ln w="57150" algn="ctr">
            <a:solidFill>
              <a:schemeClr val="tx1"/>
            </a:solidFill>
            <a:round/>
            <a:headEnd type="none" w="sm" len="sm"/>
            <a:tailEnd type="triangle" w="med" len="med"/>
          </a:ln>
        </p:spPr>
        <p:txBody>
          <a:bodyPr wrap="none" anchor="ctr"/>
          <a:lstStyle/>
          <a:p>
            <a:pPr algn="l"/>
            <a:endParaRPr lang="en-US" sz="1800"/>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18437" name="Rectangle 4"/>
          <p:cNvSpPr>
            <a:spLocks noChangeArrowheads="1"/>
          </p:cNvSpPr>
          <p:nvPr/>
        </p:nvSpPr>
        <p:spPr bwMode="auto">
          <a:xfrm>
            <a:off x="381000" y="1752600"/>
            <a:ext cx="55626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i="1">
                <a:latin typeface="Times New Roman" pitchFamily="18" charset="0"/>
                <a:cs typeface="Times New Roman" pitchFamily="18" charset="0"/>
              </a:rPr>
              <a:t>mi</a:t>
            </a:r>
            <a:r>
              <a:rPr lang="en-US" sz="5400" b="0" i="1">
                <a:latin typeface="Charis SIL" pitchFamily="2" charset="0"/>
                <a:cs typeface="Times New Roman" pitchFamily="18" charset="0"/>
              </a:rPr>
              <a:t>ṣ</a:t>
            </a:r>
            <a:r>
              <a:rPr lang="en-US" sz="5400" b="0" i="1">
                <a:latin typeface="Times New Roman" pitchFamily="18" charset="0"/>
                <a:cs typeface="Times New Roman" pitchFamily="18" charset="0"/>
              </a:rPr>
              <a:t>∙wā(h) </a:t>
            </a:r>
            <a:r>
              <a:rPr lang="en-US" sz="5400" b="0">
                <a:latin typeface="Times New Roman" pitchFamily="18" charset="0"/>
                <a:cs typeface="Times New Roman" pitchFamily="18" charset="0"/>
              </a:rPr>
              <a:t>direction</a:t>
            </a:r>
            <a:endParaRPr lang="en-US" sz="5400" b="0">
              <a:latin typeface="Times New Roman" pitchFamily="18" charset="0"/>
            </a:endParaRPr>
          </a:p>
        </p:txBody>
      </p:sp>
      <p:sp>
        <p:nvSpPr>
          <p:cNvPr id="6" name="Oval 4"/>
          <p:cNvSpPr>
            <a:spLocks noChangeArrowheads="1"/>
          </p:cNvSpPr>
          <p:nvPr/>
        </p:nvSpPr>
        <p:spPr bwMode="auto">
          <a:xfrm>
            <a:off x="2819400" y="2569534"/>
            <a:ext cx="4038600" cy="914400"/>
          </a:xfrm>
          <a:prstGeom prst="ellipse">
            <a:avLst/>
          </a:prstGeom>
          <a:noFill/>
          <a:ln w="57150" algn="ctr">
            <a:solidFill>
              <a:schemeClr val="tx1"/>
            </a:solidFill>
            <a:round/>
            <a:headEnd type="none" w="sm" len="sm"/>
            <a:tailEnd type="triangle" w="med" len="med"/>
          </a:ln>
        </p:spPr>
        <p:txBody>
          <a:bodyPr wrap="none" anchor="ctr"/>
          <a:lstStyle/>
          <a:p>
            <a:pPr algn="l"/>
            <a:endParaRPr lang="en-US" sz="1800"/>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
        <p:nvSpPr>
          <p:cNvPr id="20486" name="Rectangle 6"/>
          <p:cNvSpPr>
            <a:spLocks noChangeArrowheads="1"/>
          </p:cNvSpPr>
          <p:nvPr/>
        </p:nvSpPr>
        <p:spPr bwMode="auto">
          <a:xfrm>
            <a:off x="381000" y="1295400"/>
            <a:ext cx="6400800" cy="4191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br>
              <a:rPr lang="en-US" sz="4400" b="0">
                <a:latin typeface="Times New Roman" pitchFamily="18" charset="0"/>
              </a:rPr>
            </a:br>
            <a:br>
              <a:rPr lang="en-US" sz="4400" b="0">
                <a:latin typeface="Times New Roman" pitchFamily="18" charset="0"/>
              </a:rPr>
            </a:br>
            <a:br>
              <a:rPr lang="en-US" sz="4400" b="0">
                <a:latin typeface="Times New Roman" pitchFamily="18" charset="0"/>
              </a:rPr>
            </a:br>
            <a:r>
              <a:rPr lang="en-US" sz="4400" b="0">
                <a:latin typeface="Times New Roman" pitchFamily="18" charset="0"/>
              </a:rPr>
              <a:t>“Don’t forget to feed the dog. Lock the doors when you go to school, etc.”</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
        <p:nvSpPr>
          <p:cNvPr id="21510" name="Rectangle 6"/>
          <p:cNvSpPr>
            <a:spLocks noChangeArrowheads="1"/>
          </p:cNvSpPr>
          <p:nvPr/>
        </p:nvSpPr>
        <p:spPr bwMode="auto">
          <a:xfrm>
            <a:off x="381000" y="1295400"/>
            <a:ext cx="6400800" cy="4191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Commands for when I’m gone</a:t>
            </a:r>
            <a:br>
              <a:rPr lang="en-US" sz="4400" b="0">
                <a:latin typeface="Times New Roman" pitchFamily="18" charset="0"/>
              </a:rPr>
            </a:br>
            <a:br>
              <a:rPr lang="en-US" sz="4400" b="0">
                <a:latin typeface="Times New Roman" pitchFamily="18" charset="0"/>
              </a:rPr>
            </a:br>
            <a:r>
              <a:rPr lang="en-US" sz="4400" b="0">
                <a:latin typeface="Times New Roman" pitchFamily="18" charset="0"/>
              </a:rPr>
              <a:t>“Don’t forget to feed the dog. Lock the doors when you go to school, etc.”</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
        <p:nvSpPr>
          <p:cNvPr id="22534" name="Rectangle 6"/>
          <p:cNvSpPr>
            <a:spLocks noChangeArrowheads="1"/>
          </p:cNvSpPr>
          <p:nvPr/>
        </p:nvSpPr>
        <p:spPr bwMode="auto">
          <a:xfrm>
            <a:off x="381000" y="1295400"/>
            <a:ext cx="6400800" cy="4191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Household statutes</a:t>
            </a:r>
            <a:br>
              <a:rPr lang="en-US" sz="4400" b="0">
                <a:latin typeface="Times New Roman" pitchFamily="18" charset="0"/>
              </a:rPr>
            </a:br>
            <a:br>
              <a:rPr lang="en-US" sz="4400" b="0">
                <a:latin typeface="Times New Roman" pitchFamily="18" charset="0"/>
              </a:rPr>
            </a:br>
            <a:br>
              <a:rPr lang="en-US" sz="4400" b="0">
                <a:latin typeface="Times New Roman" pitchFamily="18" charset="0"/>
              </a:rPr>
            </a:br>
            <a:r>
              <a:rPr lang="en-US" sz="4400" b="0">
                <a:latin typeface="Times New Roman" pitchFamily="18" charset="0"/>
              </a:rPr>
              <a:t>“Don’t forget to feed the dog. Lock the doors when you go to school, etc.”</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
        <p:nvSpPr>
          <p:cNvPr id="23558" name="Rectangle 6"/>
          <p:cNvSpPr>
            <a:spLocks noChangeArrowheads="1"/>
          </p:cNvSpPr>
          <p:nvPr/>
        </p:nvSpPr>
        <p:spPr bwMode="auto">
          <a:xfrm>
            <a:off x="381000" y="1295400"/>
            <a:ext cx="6400800" cy="4191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a:latin typeface="Times New Roman" pitchFamily="18" charset="0"/>
              </a:rPr>
              <a:t>Household ordinances</a:t>
            </a:r>
            <a:br>
              <a:rPr lang="en-US" sz="4400" b="0">
                <a:latin typeface="Times New Roman" pitchFamily="18" charset="0"/>
              </a:rPr>
            </a:br>
            <a:br>
              <a:rPr lang="en-US" sz="4400" b="0">
                <a:latin typeface="Times New Roman" pitchFamily="18" charset="0"/>
              </a:rPr>
            </a:br>
            <a:br>
              <a:rPr lang="en-US" sz="4400" b="0">
                <a:latin typeface="Times New Roman" pitchFamily="18" charset="0"/>
              </a:rPr>
            </a:br>
            <a:r>
              <a:rPr lang="en-US" sz="4400" b="0">
                <a:latin typeface="Times New Roman" pitchFamily="18" charset="0"/>
              </a:rPr>
              <a:t>“Don’t forget to feed the dog. Lock the doors when you go to school, etc.”</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
        <p:nvSpPr>
          <p:cNvPr id="23558" name="Rectangle 6"/>
          <p:cNvSpPr>
            <a:spLocks noChangeArrowheads="1"/>
          </p:cNvSpPr>
          <p:nvPr/>
        </p:nvSpPr>
        <p:spPr bwMode="auto">
          <a:xfrm>
            <a:off x="381000" y="1295400"/>
            <a:ext cx="6400800" cy="4191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Household regulations</a:t>
            </a:r>
            <a:br>
              <a:rPr lang="en-US" sz="4400" b="0" dirty="0">
                <a:latin typeface="Times New Roman" pitchFamily="18" charset="0"/>
              </a:rPr>
            </a:br>
            <a:br>
              <a:rPr lang="en-US" sz="4400" b="0" dirty="0">
                <a:latin typeface="Times New Roman" pitchFamily="18" charset="0"/>
              </a:rPr>
            </a:br>
            <a:br>
              <a:rPr lang="en-US" sz="4400" b="0" dirty="0">
                <a:latin typeface="Times New Roman" pitchFamily="18" charset="0"/>
              </a:rPr>
            </a:br>
            <a:r>
              <a:rPr lang="en-US" sz="4400" b="0" dirty="0">
                <a:latin typeface="Times New Roman" pitchFamily="18" charset="0"/>
              </a:rPr>
              <a:t>“Don’t forget to feed the dog. Lock the doors when you go to school, etc.”</a:t>
            </a:r>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forget the things I have taught you. </a:t>
            </a:r>
            <a:r>
              <a:rPr lang="en-US" sz="6000" u="sng"/>
              <a:t>Store my instruction in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 name="Rectangle 5"/>
          <p:cNvSpPr>
            <a:spLocks noChangeArrowheads="1"/>
          </p:cNvSpPr>
          <p:nvPr/>
        </p:nvSpPr>
        <p:spPr bwMode="auto">
          <a:xfrm>
            <a:off x="1143000" y="4114800"/>
            <a:ext cx="7848600" cy="2590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Problem translating words for God’s leadership, teaching, or direction with words drawn from military or legal relationships in an inappropriate way</a:t>
            </a:r>
          </a:p>
        </p:txBody>
      </p:sp>
      <p:sp>
        <p:nvSpPr>
          <p:cNvPr id="24582" name="Rectangle 6"/>
          <p:cNvSpPr>
            <a:spLocks noChangeArrowheads="1"/>
          </p:cNvSpPr>
          <p:nvPr/>
        </p:nvSpPr>
        <p:spPr bwMode="auto">
          <a:xfrm>
            <a:off x="381000" y="914400"/>
            <a:ext cx="5181600" cy="16002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600" b="0" dirty="0">
                <a:latin typeface="Times New Roman" pitchFamily="18" charset="0"/>
              </a:rPr>
              <a:t>Why does this happen?</a:t>
            </a:r>
          </a:p>
        </p:txBody>
      </p:sp>
      <p:sp>
        <p:nvSpPr>
          <p:cNvPr id="8" name="Oval 4"/>
          <p:cNvSpPr>
            <a:spLocks noChangeArrowheads="1"/>
          </p:cNvSpPr>
          <p:nvPr/>
        </p:nvSpPr>
        <p:spPr bwMode="auto">
          <a:xfrm>
            <a:off x="2895600" y="2590800"/>
            <a:ext cx="4038600" cy="914400"/>
          </a:xfrm>
          <a:prstGeom prst="ellipse">
            <a:avLst/>
          </a:prstGeom>
          <a:noFill/>
          <a:ln w="57150" algn="ctr">
            <a:solidFill>
              <a:schemeClr val="tx1"/>
            </a:solidFill>
            <a:round/>
            <a:headEnd type="none" w="sm" len="sm"/>
            <a:tailEnd type="triangle" w="med" len="med"/>
          </a:ln>
        </p:spPr>
        <p:txBody>
          <a:bodyPr wrap="none" anchor="ctr"/>
          <a:lstStyle/>
          <a:p>
            <a:pPr algn="l"/>
            <a:endParaRPr lang="en-US" sz="1800" b="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304800" y="1295400"/>
            <a:ext cx="8839200" cy="4495800"/>
          </a:xfrm>
        </p:spPr>
        <p:txBody>
          <a:bodyPr lIns="90488" tIns="44450" rIns="90488" bIns="44450"/>
          <a:lstStyle/>
          <a:p>
            <a:pPr>
              <a:buFont typeface="Wingdings" pitchFamily="2" charset="2"/>
              <a:buNone/>
              <a:defRPr/>
            </a:pPr>
            <a:r>
              <a:rPr lang="en-US" sz="5400" dirty="0"/>
              <a:t>What are proverbs?</a:t>
            </a:r>
          </a:p>
          <a:p>
            <a:pPr>
              <a:defRPr/>
            </a:pPr>
            <a:r>
              <a:rPr lang="en-US" sz="5400" dirty="0"/>
              <a:t>An ancient literary genre</a:t>
            </a:r>
          </a:p>
          <a:p>
            <a:pPr>
              <a:defRPr/>
            </a:pPr>
            <a:r>
              <a:rPr lang="en-US" sz="5400" dirty="0"/>
              <a:t>Not original with the Hebrews</a:t>
            </a:r>
          </a:p>
          <a:p>
            <a:pPr>
              <a:defRPr/>
            </a:pPr>
            <a:r>
              <a:rPr lang="en-US" sz="5400" dirty="0"/>
              <a:t>A form of instruction, often father to son</a:t>
            </a:r>
          </a:p>
          <a:p>
            <a:pPr>
              <a:defRPr/>
            </a:pPr>
            <a:r>
              <a:rPr lang="en-US" sz="5400" dirty="0"/>
              <a:t>Or simply declaring truth</a:t>
            </a:r>
          </a:p>
          <a:p>
            <a:pPr>
              <a:defRPr/>
            </a:pPr>
            <a:r>
              <a:rPr lang="en-US" sz="5400" dirty="0"/>
              <a:t>Often contrast the wise with the fool</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dirty="0"/>
              <a:t>Proverbs 3</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2642">
                                            <p:txEl>
                                              <p:pRg st="1" end="1"/>
                                            </p:txEl>
                                          </p:spTgt>
                                        </p:tgtEl>
                                        <p:attrNameLst>
                                          <p:attrName>style.visibility</p:attrName>
                                        </p:attrNameLst>
                                      </p:cBhvr>
                                      <p:to>
                                        <p:strVal val="visible"/>
                                      </p:to>
                                    </p:set>
                                    <p:animEffect transition="in" filter="wipe(left)">
                                      <p:cBhvr>
                                        <p:cTn id="7" dur="500"/>
                                        <p:tgtEl>
                                          <p:spTgt spid="11264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2642">
                                            <p:txEl>
                                              <p:pRg st="2" end="2"/>
                                            </p:txEl>
                                          </p:spTgt>
                                        </p:tgtEl>
                                        <p:attrNameLst>
                                          <p:attrName>style.visibility</p:attrName>
                                        </p:attrNameLst>
                                      </p:cBhvr>
                                      <p:to>
                                        <p:strVal val="visible"/>
                                      </p:to>
                                    </p:set>
                                    <p:animEffect transition="in" filter="wipe(left)">
                                      <p:cBhvr>
                                        <p:cTn id="12" dur="500"/>
                                        <p:tgtEl>
                                          <p:spTgt spid="11264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2642">
                                            <p:txEl>
                                              <p:pRg st="3" end="3"/>
                                            </p:txEl>
                                          </p:spTgt>
                                        </p:tgtEl>
                                        <p:attrNameLst>
                                          <p:attrName>style.visibility</p:attrName>
                                        </p:attrNameLst>
                                      </p:cBhvr>
                                      <p:to>
                                        <p:strVal val="visible"/>
                                      </p:to>
                                    </p:set>
                                    <p:animEffect transition="in" filter="wipe(left)">
                                      <p:cBhvr>
                                        <p:cTn id="17" dur="500"/>
                                        <p:tgtEl>
                                          <p:spTgt spid="11264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2642">
                                            <p:txEl>
                                              <p:pRg st="4" end="4"/>
                                            </p:txEl>
                                          </p:spTgt>
                                        </p:tgtEl>
                                        <p:attrNameLst>
                                          <p:attrName>style.visibility</p:attrName>
                                        </p:attrNameLst>
                                      </p:cBhvr>
                                      <p:to>
                                        <p:strVal val="visible"/>
                                      </p:to>
                                    </p:set>
                                    <p:animEffect transition="in" filter="wipe(left)">
                                      <p:cBhvr>
                                        <p:cTn id="22" dur="500"/>
                                        <p:tgtEl>
                                          <p:spTgt spid="11264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2642">
                                            <p:txEl>
                                              <p:pRg st="5" end="5"/>
                                            </p:txEl>
                                          </p:spTgt>
                                        </p:tgtEl>
                                        <p:attrNameLst>
                                          <p:attrName>style.visibility</p:attrName>
                                        </p:attrNameLst>
                                      </p:cBhvr>
                                      <p:to>
                                        <p:strVal val="visible"/>
                                      </p:to>
                                    </p:set>
                                    <p:animEffect transition="in" filter="wipe(left)">
                                      <p:cBhvr>
                                        <p:cTn id="27" dur="500"/>
                                        <p:tgtEl>
                                          <p:spTgt spid="1126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1 My child, never forget the things I have taught you. </a:t>
            </a:r>
            <a:r>
              <a:rPr lang="en-US" sz="6000" u="sng" dirty="0"/>
              <a:t>Store my instruction in your heart</a:t>
            </a:r>
            <a:r>
              <a:rPr lang="en-US" sz="60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2 If you do this, you will live long, and your life will be satisfying.</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4" name="Rectangle 6"/>
          <p:cNvSpPr>
            <a:spLocks noChangeArrowheads="1"/>
          </p:cNvSpPr>
          <p:nvPr/>
        </p:nvSpPr>
        <p:spPr bwMode="auto">
          <a:xfrm>
            <a:off x="381000" y="3581400"/>
            <a:ext cx="5181600" cy="1524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600" b="0" dirty="0">
                <a:latin typeface="Times New Roman" pitchFamily="18" charset="0"/>
              </a:rPr>
              <a:t>Promising too much?</a:t>
            </a: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3 Do not let </a:t>
            </a:r>
            <a:r>
              <a:rPr lang="en-US" sz="6000" u="sng" dirty="0"/>
              <a:t>kindness</a:t>
            </a:r>
            <a:r>
              <a:rPr lang="en-US" sz="6000" dirty="0"/>
              <a:t> and truth leave you; Bind them around your neck, write them on the tablet of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3 Do not let </a:t>
            </a:r>
            <a:r>
              <a:rPr lang="en-US" sz="6000" u="sng" dirty="0"/>
              <a:t>kindness</a:t>
            </a:r>
            <a:r>
              <a:rPr lang="en-US" sz="6000" dirty="0"/>
              <a:t> and truth leave you; Bind them around your neck, write them on the tablet of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5400000" flipH="1" flipV="1">
            <a:off x="876300" y="2476500"/>
            <a:ext cx="3429000" cy="27432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30724" name="Rectangle 4"/>
          <p:cNvSpPr>
            <a:spLocks noChangeArrowheads="1"/>
          </p:cNvSpPr>
          <p:nvPr/>
        </p:nvSpPr>
        <p:spPr bwMode="auto">
          <a:xfrm>
            <a:off x="304800" y="5029200"/>
            <a:ext cx="5791200" cy="1371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i="1" dirty="0" err="1">
                <a:latin typeface="Times New Roman" pitchFamily="18" charset="0"/>
              </a:rPr>
              <a:t>Hesed</a:t>
            </a:r>
            <a:r>
              <a:rPr lang="en-US" sz="5400" b="0" dirty="0">
                <a:latin typeface="Times New Roman" pitchFamily="18" charset="0"/>
              </a:rPr>
              <a:t> = OT version </a:t>
            </a:r>
            <a:br>
              <a:rPr lang="en-US" sz="5400" b="0" dirty="0">
                <a:latin typeface="Times New Roman" pitchFamily="18" charset="0"/>
              </a:rPr>
            </a:br>
            <a:r>
              <a:rPr lang="en-US" sz="5400" b="0" dirty="0">
                <a:latin typeface="Times New Roman" pitchFamily="18" charset="0"/>
              </a:rPr>
              <a:t>               of grace</a:t>
            </a: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3 Do not let kindness and truth leave you; </a:t>
            </a:r>
            <a:r>
              <a:rPr lang="en-US" sz="6000" u="sng" dirty="0"/>
              <a:t>Bind them around your neck</a:t>
            </a:r>
            <a:r>
              <a:rPr lang="en-US" sz="6000" dirty="0"/>
              <a:t>, write them on the tablet of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3 Do not let kindness and truth leave you; Bind them around your neck, </a:t>
            </a:r>
            <a:r>
              <a:rPr lang="en-US" sz="6000" u="sng" dirty="0"/>
              <a:t>write them on the tablet of your heart</a:t>
            </a:r>
            <a:r>
              <a:rPr lang="en-US" sz="60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6000" dirty="0"/>
              <a:t>3 Do not let kindness and truth leave you; Bind them around your neck, </a:t>
            </a:r>
            <a:r>
              <a:rPr lang="en-US" sz="6000" u="sng" dirty="0"/>
              <a:t>write them on the tablet of your heart</a:t>
            </a:r>
            <a:r>
              <a:rPr lang="en-US" sz="60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10800000">
            <a:off x="2057400" y="4419600"/>
            <a:ext cx="2133600" cy="13716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33796" name="Rectangle 4"/>
          <p:cNvSpPr>
            <a:spLocks noChangeArrowheads="1"/>
          </p:cNvSpPr>
          <p:nvPr/>
        </p:nvSpPr>
        <p:spPr bwMode="auto">
          <a:xfrm>
            <a:off x="3352800" y="5334000"/>
            <a:ext cx="5486400" cy="1371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New Cov. = not an external tablet</a:t>
            </a:r>
          </a:p>
        </p:txBody>
      </p:sp>
    </p:spTree>
  </p:cSld>
  <p:clrMapOvr>
    <a:masterClrMapping/>
  </p:clrMapOvr>
  <p:transition>
    <p:wipe dir="u"/>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3 Do not let kindness and truth leave you; Bind them around your neck, </a:t>
            </a:r>
            <a:r>
              <a:rPr lang="en-US" sz="6000" u="sng"/>
              <a:t>Write them on the tablet of your heart</a:t>
            </a:r>
            <a:r>
              <a:rPr lang="en-US" sz="600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10800000">
            <a:off x="2057400" y="4419600"/>
            <a:ext cx="2133600" cy="13716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33796" name="Rectangle 4"/>
          <p:cNvSpPr>
            <a:spLocks noChangeArrowheads="1"/>
          </p:cNvSpPr>
          <p:nvPr/>
        </p:nvSpPr>
        <p:spPr bwMode="auto">
          <a:xfrm>
            <a:off x="3352800" y="5334000"/>
            <a:ext cx="5486400" cy="1371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New Cov. = not an external tablet</a:t>
            </a:r>
          </a:p>
        </p:txBody>
      </p:sp>
      <p:sp>
        <p:nvSpPr>
          <p:cNvPr id="6" name="Rectangle 4"/>
          <p:cNvSpPr>
            <a:spLocks noChangeArrowheads="1"/>
          </p:cNvSpPr>
          <p:nvPr/>
        </p:nvSpPr>
        <p:spPr bwMode="auto">
          <a:xfrm>
            <a:off x="228600" y="762000"/>
            <a:ext cx="8229600" cy="31242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Hebrews 8:10 But this is the new covenant I will make with the people of Israel on that day, says the Lord: I will put my laws in their minds, and I will write them on their hearts. </a:t>
            </a:r>
          </a:p>
          <a:p>
            <a:pPr algn="l">
              <a:lnSpc>
                <a:spcPct val="75000"/>
              </a:lnSpc>
            </a:pPr>
            <a:endParaRPr lang="en-US" sz="4400" b="0" dirty="0">
              <a:latin typeface="Times New Roman" pitchFamily="18" charset="0"/>
            </a:endParaRP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6000" dirty="0"/>
              <a:t>3 Do not let kindness and truth leave you; Bind them around your neck, </a:t>
            </a:r>
            <a:r>
              <a:rPr lang="en-US" sz="6000" u="sng" dirty="0"/>
              <a:t>write them on the tablet of your heart</a:t>
            </a:r>
            <a:r>
              <a:rPr lang="en-US" sz="60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8" name="Rectangle 4"/>
          <p:cNvSpPr>
            <a:spLocks noChangeArrowheads="1"/>
          </p:cNvSpPr>
          <p:nvPr/>
        </p:nvSpPr>
        <p:spPr bwMode="auto">
          <a:xfrm>
            <a:off x="2209800" y="4267200"/>
            <a:ext cx="6553200" cy="2286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600" b="0" dirty="0">
                <a:latin typeface="Times New Roman" pitchFamily="18" charset="0"/>
              </a:rPr>
              <a:t>Little emphasis on working harder</a:t>
            </a:r>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6000" dirty="0"/>
              <a:t>3 Do not let kindness and truth leave you; Bind them around your neck, </a:t>
            </a:r>
            <a:r>
              <a:rPr lang="en-US" sz="6000" u="sng" dirty="0"/>
              <a:t>write them on the tablet of your heart</a:t>
            </a:r>
            <a:r>
              <a:rPr lang="en-US" sz="60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8" name="Rectangle 4"/>
          <p:cNvSpPr>
            <a:spLocks noChangeArrowheads="1"/>
          </p:cNvSpPr>
          <p:nvPr/>
        </p:nvSpPr>
        <p:spPr bwMode="auto">
          <a:xfrm>
            <a:off x="2209800" y="4267200"/>
            <a:ext cx="6019800" cy="2286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600" b="0" dirty="0">
                <a:latin typeface="Times New Roman" pitchFamily="18" charset="0"/>
              </a:rPr>
              <a:t>Mostly receiving the word and holding on to it</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304800" y="1524000"/>
            <a:ext cx="8839200" cy="4495800"/>
          </a:xfrm>
        </p:spPr>
        <p:txBody>
          <a:bodyPr lIns="90488" tIns="44450" rIns="90488" bIns="44450"/>
          <a:lstStyle/>
          <a:p>
            <a:pPr>
              <a:defRPr/>
            </a:pPr>
            <a:r>
              <a:rPr lang="en-US" sz="5400" dirty="0"/>
              <a:t>Interpreting reality:</a:t>
            </a:r>
          </a:p>
          <a:p>
            <a:pPr>
              <a:defRPr/>
            </a:pPr>
            <a:r>
              <a:rPr lang="en-US" sz="5400" dirty="0"/>
              <a:t>Epicurean: Eat, drink, and be merry for tomorrow we die</a:t>
            </a:r>
          </a:p>
          <a:p>
            <a:pPr>
              <a:defRPr/>
            </a:pPr>
            <a:r>
              <a:rPr lang="en-US" sz="5400" dirty="0"/>
              <a:t>Proverbs: Eat drink and be merry because it’s a gift from God</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dirty="0"/>
              <a:t>Proverbs 3</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2642">
                                            <p:txEl>
                                              <p:pRg st="0" end="0"/>
                                            </p:txEl>
                                          </p:spTgt>
                                        </p:tgtEl>
                                        <p:attrNameLst>
                                          <p:attrName>style.visibility</p:attrName>
                                        </p:attrNameLst>
                                      </p:cBhvr>
                                      <p:to>
                                        <p:strVal val="visible"/>
                                      </p:to>
                                    </p:set>
                                    <p:animEffect transition="in" filter="wipe(left)">
                                      <p:cBhvr>
                                        <p:cTn id="7" dur="500"/>
                                        <p:tgtEl>
                                          <p:spTgt spid="1126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2642">
                                            <p:txEl>
                                              <p:pRg st="1" end="1"/>
                                            </p:txEl>
                                          </p:spTgt>
                                        </p:tgtEl>
                                        <p:attrNameLst>
                                          <p:attrName>style.visibility</p:attrName>
                                        </p:attrNameLst>
                                      </p:cBhvr>
                                      <p:to>
                                        <p:strVal val="visible"/>
                                      </p:to>
                                    </p:set>
                                    <p:animEffect transition="in" filter="wipe(left)">
                                      <p:cBhvr>
                                        <p:cTn id="12" dur="500"/>
                                        <p:tgtEl>
                                          <p:spTgt spid="1126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2642">
                                            <p:txEl>
                                              <p:pRg st="2" end="2"/>
                                            </p:txEl>
                                          </p:spTgt>
                                        </p:tgtEl>
                                        <p:attrNameLst>
                                          <p:attrName>style.visibility</p:attrName>
                                        </p:attrNameLst>
                                      </p:cBhvr>
                                      <p:to>
                                        <p:strVal val="visible"/>
                                      </p:to>
                                    </p:set>
                                    <p:animEffect transition="in" filter="wipe(left)">
                                      <p:cBhvr>
                                        <p:cTn id="17" dur="500"/>
                                        <p:tgtEl>
                                          <p:spTgt spid="11264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4 Then you will find favor with both God and people, and you will earn a good reputation.</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5 Trust in the Lord </a:t>
            </a:r>
            <a:r>
              <a:rPr lang="en-US" sz="5400" u="sng" dirty="0"/>
              <a:t>with all your heart</a:t>
            </a:r>
            <a:r>
              <a:rPr lang="en-US" sz="5400" dirty="0"/>
              <a:t>; do not depend on your own understanding</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5 Trust in the Lord </a:t>
            </a:r>
            <a:r>
              <a:rPr lang="en-US" sz="5400" u="sng" dirty="0"/>
              <a:t>with all your heart</a:t>
            </a:r>
            <a:r>
              <a:rPr lang="en-US" sz="5400" dirty="0"/>
              <a:t>; do not depend on your own understanding</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5400000" flipH="1" flipV="1">
            <a:off x="4724400" y="2590800"/>
            <a:ext cx="2971800" cy="19050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10" name="Rectangle 4"/>
          <p:cNvSpPr>
            <a:spLocks noChangeArrowheads="1"/>
          </p:cNvSpPr>
          <p:nvPr/>
        </p:nvSpPr>
        <p:spPr bwMode="auto">
          <a:xfrm>
            <a:off x="2895600" y="4572000"/>
            <a:ext cx="51816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7200" b="0">
                <a:latin typeface="Times New Roman" pitchFamily="18" charset="0"/>
              </a:rPr>
              <a:t>Trust entirely</a:t>
            </a:r>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5 Trust in the Lord with all your heart; </a:t>
            </a:r>
            <a:r>
              <a:rPr lang="en-US" sz="5400" u="sng" dirty="0"/>
              <a:t>do not depend on your own understanding</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5 Trust in the Lord with all your heart; </a:t>
            </a:r>
            <a:r>
              <a:rPr lang="en-US" sz="5400" u="sng" dirty="0"/>
              <a:t>do not depend on your own understanding</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16200000" flipV="1">
            <a:off x="3352800" y="3200400"/>
            <a:ext cx="2209800" cy="2209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8" name="Rectangle 4"/>
          <p:cNvSpPr>
            <a:spLocks noChangeArrowheads="1"/>
          </p:cNvSpPr>
          <p:nvPr/>
        </p:nvSpPr>
        <p:spPr bwMode="auto">
          <a:xfrm>
            <a:off x="1981200" y="4495800"/>
            <a:ext cx="65532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7200" b="0" dirty="0">
                <a:latin typeface="Times New Roman" pitchFamily="18" charset="0"/>
              </a:rPr>
              <a:t>Trust exclusively</a:t>
            </a: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5 Trust in the Lord with all your heart; </a:t>
            </a:r>
            <a:r>
              <a:rPr lang="en-US" sz="5400" u="sng" dirty="0"/>
              <a:t>do not depend on your own understanding</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16200000" flipV="1">
            <a:off x="3352800" y="3200400"/>
            <a:ext cx="2209800" cy="2209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8" name="Rectangle 4"/>
          <p:cNvSpPr>
            <a:spLocks noChangeArrowheads="1"/>
          </p:cNvSpPr>
          <p:nvPr/>
        </p:nvSpPr>
        <p:spPr bwMode="auto">
          <a:xfrm>
            <a:off x="1981200" y="4495800"/>
            <a:ext cx="65532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7200" b="0" dirty="0">
                <a:latin typeface="Times New Roman" pitchFamily="18" charset="0"/>
              </a:rPr>
              <a:t>Trust exclusively</a:t>
            </a:r>
          </a:p>
        </p:txBody>
      </p:sp>
      <p:sp>
        <p:nvSpPr>
          <p:cNvPr id="6" name="Rectangle 4"/>
          <p:cNvSpPr>
            <a:spLocks noChangeArrowheads="1"/>
          </p:cNvSpPr>
          <p:nvPr/>
        </p:nvSpPr>
        <p:spPr bwMode="auto">
          <a:xfrm>
            <a:off x="2895600" y="5638800"/>
            <a:ext cx="58674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6000" b="0" dirty="0">
                <a:latin typeface="Times New Roman" pitchFamily="18" charset="0"/>
              </a:rPr>
              <a:t>Against autonomy </a:t>
            </a: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t>
            </a:r>
            <a:r>
              <a:rPr lang="en-US" sz="5400" u="sng" dirty="0"/>
              <a:t>all your ways acknowledge Him</a:t>
            </a:r>
            <a:r>
              <a:rPr lang="en-US" sz="5400" dirty="0"/>
              <a:t>, And He will make your paths straight.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t>
            </a:r>
            <a:r>
              <a:rPr lang="en-US" sz="5400" u="sng" dirty="0"/>
              <a:t>all your ways acknowledge Him</a:t>
            </a:r>
            <a:r>
              <a:rPr lang="en-US" sz="5400" dirty="0"/>
              <a:t>, And He will make your paths straight.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6200000" flipV="1">
            <a:off x="3695700" y="2400300"/>
            <a:ext cx="2514600" cy="1828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9" name="Rectangle 4"/>
          <p:cNvSpPr>
            <a:spLocks noChangeArrowheads="1"/>
          </p:cNvSpPr>
          <p:nvPr/>
        </p:nvSpPr>
        <p:spPr bwMode="auto">
          <a:xfrm>
            <a:off x="3124200" y="4419600"/>
            <a:ext cx="5486400" cy="1828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Keeping God’s presence uppermost in your thinking</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t>
            </a:r>
            <a:r>
              <a:rPr lang="en-US" sz="5400" u="sng" dirty="0"/>
              <a:t>all your ways acknowledge Him</a:t>
            </a:r>
            <a:r>
              <a:rPr lang="en-US" sz="5400" dirty="0"/>
              <a:t>, And He will make your paths straight.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6200000" flipV="1">
            <a:off x="3695700" y="2400300"/>
            <a:ext cx="2514600" cy="1828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7" name="Rectangle 4"/>
          <p:cNvSpPr>
            <a:spLocks noChangeArrowheads="1"/>
          </p:cNvSpPr>
          <p:nvPr/>
        </p:nvSpPr>
        <p:spPr bwMode="auto">
          <a:xfrm>
            <a:off x="2514600" y="4343400"/>
            <a:ext cx="6400800" cy="2286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Psalm 104:34 May all my thoughts be pleasing to you, for I rejoice in you Lord.</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t>
            </a:r>
            <a:r>
              <a:rPr lang="en-US" sz="5400" u="sng" dirty="0"/>
              <a:t>all your ways acknowledge Him</a:t>
            </a:r>
            <a:r>
              <a:rPr lang="en-US" sz="5400" dirty="0"/>
              <a:t>, And He will make your paths straight.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6200000" flipV="1">
            <a:off x="3695700" y="2400300"/>
            <a:ext cx="2514600" cy="1828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7" name="Rectangle 4"/>
          <p:cNvSpPr>
            <a:spLocks noChangeArrowheads="1"/>
          </p:cNvSpPr>
          <p:nvPr/>
        </p:nvSpPr>
        <p:spPr bwMode="auto">
          <a:xfrm>
            <a:off x="1524000" y="4343400"/>
            <a:ext cx="7467600" cy="2286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Psalm 37:23-24 You Lord direct the steps of the godly. You </a:t>
            </a:r>
            <a:r>
              <a:rPr lang="en-US" sz="4800" b="0" u="sng" dirty="0">
                <a:latin typeface="Times New Roman" pitchFamily="18" charset="0"/>
              </a:rPr>
              <a:t>delight in every detail</a:t>
            </a:r>
            <a:r>
              <a:rPr lang="en-US" sz="4800" b="0" dirty="0">
                <a:latin typeface="Times New Roman" pitchFamily="18" charset="0"/>
              </a:rPr>
              <a:t> of their lives.</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304800" y="1524000"/>
            <a:ext cx="8839200" cy="4495800"/>
          </a:xfrm>
        </p:spPr>
        <p:txBody>
          <a:bodyPr lIns="90488" tIns="44450" rIns="90488" bIns="44450"/>
          <a:lstStyle/>
          <a:p>
            <a:pPr>
              <a:defRPr/>
            </a:pPr>
            <a:r>
              <a:rPr lang="en-US" sz="5400" dirty="0"/>
              <a:t>Interpreting reality:</a:t>
            </a:r>
          </a:p>
          <a:p>
            <a:pPr>
              <a:defRPr/>
            </a:pPr>
            <a:r>
              <a:rPr lang="en-US" sz="5400" dirty="0"/>
              <a:t>Epicurean: Eat, drink, and be merry for tomorrow we die</a:t>
            </a:r>
          </a:p>
          <a:p>
            <a:pPr>
              <a:defRPr/>
            </a:pPr>
            <a:r>
              <a:rPr lang="en-US" sz="5400" dirty="0"/>
              <a:t>Proverbs: Eat drink and be merry because it’s a gift from God</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dirty="0"/>
              <a:t>Proverbs 3</a:t>
            </a:r>
          </a:p>
        </p:txBody>
      </p:sp>
      <p:sp>
        <p:nvSpPr>
          <p:cNvPr id="4" name="Rectangle 4"/>
          <p:cNvSpPr>
            <a:spLocks noChangeArrowheads="1"/>
          </p:cNvSpPr>
          <p:nvPr/>
        </p:nvSpPr>
        <p:spPr bwMode="auto">
          <a:xfrm>
            <a:off x="2209800" y="4495800"/>
            <a:ext cx="6781800" cy="2133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Ps. 104:14	He causes the grass to grow for the cattle… 15 And wine which makes man’s heart glad</a:t>
            </a: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t>
            </a:r>
            <a:r>
              <a:rPr lang="en-US" sz="5400" u="sng" dirty="0"/>
              <a:t>all your ways acknowledge Him</a:t>
            </a:r>
            <a:r>
              <a:rPr lang="en-US" sz="5400" dirty="0"/>
              <a:t>, And He will make your paths straight.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6200000" flipV="1">
            <a:off x="3695700" y="2400300"/>
            <a:ext cx="2514600" cy="1828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7" name="Rectangle 4"/>
          <p:cNvSpPr>
            <a:spLocks noChangeArrowheads="1"/>
          </p:cNvSpPr>
          <p:nvPr/>
        </p:nvSpPr>
        <p:spPr bwMode="auto">
          <a:xfrm>
            <a:off x="838200" y="3657600"/>
            <a:ext cx="8077200" cy="2971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Psalm 56:8 You keep track of all my wanderings.﻿﻿ You have collected all my tears in your bottle. You have recorded each one in your book.</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all your ways acknowledge Him, And </a:t>
            </a:r>
            <a:r>
              <a:rPr lang="en-US" sz="5400" u="sng" dirty="0"/>
              <a:t>He will make your paths straight</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0800000">
            <a:off x="4114800" y="3124200"/>
            <a:ext cx="2971800" cy="12954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40965" name="Rectangle 4"/>
          <p:cNvSpPr>
            <a:spLocks noChangeArrowheads="1"/>
          </p:cNvSpPr>
          <p:nvPr/>
        </p:nvSpPr>
        <p:spPr bwMode="auto">
          <a:xfrm>
            <a:off x="1981200" y="3925887"/>
            <a:ext cx="6172200" cy="2170113"/>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6000" b="0" dirty="0">
                <a:latin typeface="Times New Roman" pitchFamily="18" charset="0"/>
              </a:rPr>
              <a:t>The straight path is always easier than the crooked path</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all your ways acknowledge Him, And </a:t>
            </a:r>
            <a:r>
              <a:rPr lang="en-US" sz="5400" u="sng" dirty="0"/>
              <a:t>He will make your paths straight</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0800000">
            <a:off x="4114800" y="3124200"/>
            <a:ext cx="2971800" cy="12954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7" name="Rectangle 4"/>
          <p:cNvSpPr>
            <a:spLocks noChangeArrowheads="1"/>
          </p:cNvSpPr>
          <p:nvPr/>
        </p:nvSpPr>
        <p:spPr bwMode="auto">
          <a:xfrm>
            <a:off x="1676400" y="3886200"/>
            <a:ext cx="6324600" cy="2322513"/>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Psalm 37:4 Delight yourself in the Lord; </a:t>
            </a:r>
          </a:p>
          <a:p>
            <a:pPr algn="l">
              <a:lnSpc>
                <a:spcPct val="77000"/>
              </a:lnSpc>
            </a:pPr>
            <a:r>
              <a:rPr lang="en-US" sz="4800" b="0" dirty="0">
                <a:latin typeface="Times New Roman" pitchFamily="18" charset="0"/>
              </a:rPr>
              <a:t>And He will give you the desires of your heart. </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6 In all your ways acknowledge Him, And </a:t>
            </a:r>
            <a:r>
              <a:rPr lang="en-US" sz="5400" u="sng" dirty="0"/>
              <a:t>He will make your paths straight</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rot="10800000">
            <a:off x="4114800" y="3124200"/>
            <a:ext cx="2971800" cy="12954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7" name="Rectangle 4"/>
          <p:cNvSpPr>
            <a:spLocks noChangeArrowheads="1"/>
          </p:cNvSpPr>
          <p:nvPr/>
        </p:nvSpPr>
        <p:spPr bwMode="auto">
          <a:xfrm>
            <a:off x="1676400" y="3886200"/>
            <a:ext cx="6172200" cy="2322513"/>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Psalm 37:5 Commit your way to the Lord; trust in Him, and He will do it.</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a:t>
            </a:r>
            <a:r>
              <a:rPr lang="en-US" sz="5400" u="sng" dirty="0"/>
              <a:t>Don’t be wise in your own eyes</a:t>
            </a:r>
            <a:r>
              <a:rPr lang="en-US" sz="5400" dirty="0"/>
              <a:t>; Instead, revere the Lord and turn away from evil.</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a:t>
            </a:r>
            <a:r>
              <a:rPr lang="en-US" sz="5400" u="sng" dirty="0"/>
              <a:t>Don’t be wise in your own eyes</a:t>
            </a:r>
            <a:r>
              <a:rPr lang="en-US" sz="5400" dirty="0"/>
              <a:t>; Instead, revere the Lord and turn away from evil.</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16200000" flipV="1">
            <a:off x="1524001" y="2286000"/>
            <a:ext cx="2209800" cy="1752599"/>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10" name="Rectangle 4"/>
          <p:cNvSpPr>
            <a:spLocks noChangeArrowheads="1"/>
          </p:cNvSpPr>
          <p:nvPr/>
        </p:nvSpPr>
        <p:spPr bwMode="auto">
          <a:xfrm>
            <a:off x="990600" y="4191000"/>
            <a:ext cx="35052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7200" b="0" dirty="0">
                <a:latin typeface="Times New Roman" pitchFamily="18" charset="0"/>
              </a:rPr>
              <a:t>Humility</a:t>
            </a:r>
          </a:p>
          <a:p>
            <a:pPr algn="l">
              <a:lnSpc>
                <a:spcPct val="75000"/>
              </a:lnSpc>
            </a:pPr>
            <a:endParaRPr lang="en-US" sz="7200" b="0" dirty="0">
              <a:latin typeface="Times New Roman" pitchFamily="18" charset="0"/>
            </a:endParaRP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a:t>
            </a:r>
            <a:r>
              <a:rPr lang="en-US" sz="5400" u="sng" dirty="0"/>
              <a:t>Don’t be wise in your own eyes</a:t>
            </a:r>
            <a:r>
              <a:rPr lang="en-US" sz="5400" dirty="0"/>
              <a:t>; Instead, revere the Lord and turn away from evil.</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16200000" flipV="1">
            <a:off x="1524001" y="2286000"/>
            <a:ext cx="2209800" cy="1752599"/>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10" name="Rectangle 4"/>
          <p:cNvSpPr>
            <a:spLocks noChangeArrowheads="1"/>
          </p:cNvSpPr>
          <p:nvPr/>
        </p:nvSpPr>
        <p:spPr bwMode="auto">
          <a:xfrm>
            <a:off x="990600" y="4191000"/>
            <a:ext cx="35052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7200" b="0" dirty="0">
                <a:latin typeface="Times New Roman" pitchFamily="18" charset="0"/>
              </a:rPr>
              <a:t>Humility</a:t>
            </a:r>
          </a:p>
          <a:p>
            <a:pPr algn="l">
              <a:lnSpc>
                <a:spcPct val="75000"/>
              </a:lnSpc>
            </a:pPr>
            <a:endParaRPr lang="en-US" sz="7200" b="0" dirty="0">
              <a:latin typeface="Times New Roman" pitchFamily="18" charset="0"/>
            </a:endParaRPr>
          </a:p>
        </p:txBody>
      </p:sp>
      <p:sp>
        <p:nvSpPr>
          <p:cNvPr id="6" name="Rectangle 4"/>
          <p:cNvSpPr>
            <a:spLocks noChangeArrowheads="1"/>
          </p:cNvSpPr>
          <p:nvPr/>
        </p:nvSpPr>
        <p:spPr bwMode="auto">
          <a:xfrm>
            <a:off x="1066800" y="3810000"/>
            <a:ext cx="6934200" cy="2895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Prov. 9:8 Don’t bother correcting mockers; they will only hate you. But correct the wise, and they will love you. </a:t>
            </a:r>
          </a:p>
          <a:p>
            <a:pPr algn="l">
              <a:lnSpc>
                <a:spcPct val="77000"/>
              </a:lnSpc>
            </a:pPr>
            <a:endParaRPr lang="en-US" sz="4800" b="0" dirty="0">
              <a:latin typeface="Times New Roman" pitchFamily="18" charset="0"/>
            </a:endParaRP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Don’t be wise in your own eyes; Instead, </a:t>
            </a:r>
            <a:r>
              <a:rPr lang="en-US" sz="5400" u="sng" dirty="0"/>
              <a:t>revere the Lord and turn away from evil</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Don’t be wise in your own eyes; Instead, </a:t>
            </a:r>
            <a:r>
              <a:rPr lang="en-US" sz="5400" u="sng" dirty="0"/>
              <a:t>revere the Lord and turn away from evil</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5400000" flipH="1" flipV="1">
            <a:off x="2971801" y="3124200"/>
            <a:ext cx="1981200" cy="914401"/>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6" name="Rectangle 4"/>
          <p:cNvSpPr>
            <a:spLocks noChangeArrowheads="1"/>
          </p:cNvSpPr>
          <p:nvPr/>
        </p:nvSpPr>
        <p:spPr bwMode="auto">
          <a:xfrm>
            <a:off x="990600" y="4191000"/>
            <a:ext cx="35814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7200" b="0" dirty="0">
                <a:latin typeface="Times New Roman" pitchFamily="18" charset="0"/>
              </a:rPr>
              <a:t>Not fear!</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Don’t be wise in your own eyes; Instead, </a:t>
            </a:r>
            <a:r>
              <a:rPr lang="en-US" sz="5400" u="sng" dirty="0"/>
              <a:t>revere the Lord and turn away from evil</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5400000" flipH="1" flipV="1">
            <a:off x="2971801" y="3124200"/>
            <a:ext cx="1981200" cy="914401"/>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6" name="Rectangle 4"/>
          <p:cNvSpPr>
            <a:spLocks noChangeArrowheads="1"/>
          </p:cNvSpPr>
          <p:nvPr/>
        </p:nvSpPr>
        <p:spPr bwMode="auto">
          <a:xfrm>
            <a:off x="990600" y="4191000"/>
            <a:ext cx="35814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7200" b="0" dirty="0">
                <a:latin typeface="Times New Roman" pitchFamily="18" charset="0"/>
              </a:rPr>
              <a:t>Respect</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dirty="0"/>
              <a:t>Structure of Chapter 3:</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5400" dirty="0"/>
              <a:t>7 Don’t be wise in your own eyes; Instead, </a:t>
            </a:r>
            <a:r>
              <a:rPr lang="en-US" sz="5400" u="sng" dirty="0"/>
              <a:t>revere the Lord and turn away from evil</a:t>
            </a:r>
            <a:r>
              <a:rPr lang="en-US" sz="5400" dirty="0"/>
              <a: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rot="5400000" flipH="1" flipV="1">
            <a:off x="2971801" y="3124200"/>
            <a:ext cx="1981200" cy="914401"/>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6" name="Rectangle 4"/>
          <p:cNvSpPr>
            <a:spLocks noChangeArrowheads="1"/>
          </p:cNvSpPr>
          <p:nvPr/>
        </p:nvSpPr>
        <p:spPr bwMode="auto">
          <a:xfrm>
            <a:off x="990600" y="4191000"/>
            <a:ext cx="3581400" cy="914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7200" b="0" dirty="0">
                <a:latin typeface="Times New Roman" pitchFamily="18" charset="0"/>
              </a:rPr>
              <a:t>Respect</a:t>
            </a:r>
          </a:p>
        </p:txBody>
      </p:sp>
      <p:sp>
        <p:nvSpPr>
          <p:cNvPr id="8" name="Rectangle 4"/>
          <p:cNvSpPr>
            <a:spLocks noChangeArrowheads="1"/>
          </p:cNvSpPr>
          <p:nvPr/>
        </p:nvSpPr>
        <p:spPr bwMode="auto">
          <a:xfrm>
            <a:off x="3733800" y="4267200"/>
            <a:ext cx="5257800" cy="1752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4800" b="0" dirty="0">
                <a:latin typeface="Times New Roman" pitchFamily="18" charset="0"/>
              </a:rPr>
              <a:t>Hang in there</a:t>
            </a:r>
          </a:p>
          <a:p>
            <a:pPr algn="l">
              <a:lnSpc>
                <a:spcPct val="77000"/>
              </a:lnSpc>
            </a:pPr>
            <a:r>
              <a:rPr lang="en-US" sz="4800" b="0" dirty="0">
                <a:latin typeface="Times New Roman" pitchFamily="18" charset="0"/>
              </a:rPr>
              <a:t>Hit the sack</a:t>
            </a:r>
          </a:p>
          <a:p>
            <a:pPr algn="l">
              <a:lnSpc>
                <a:spcPct val="77000"/>
              </a:lnSpc>
            </a:pPr>
            <a:r>
              <a:rPr lang="en-US" sz="4800" b="0" dirty="0">
                <a:latin typeface="Times New Roman" pitchFamily="18" charset="0"/>
              </a:rPr>
              <a:t>Under the weather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left)">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left)">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8 It will be healing to your body And refreshment to your bones.</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 name="Rectangle 4"/>
          <p:cNvSpPr>
            <a:spLocks noChangeArrowheads="1"/>
          </p:cNvSpPr>
          <p:nvPr/>
        </p:nvSpPr>
        <p:spPr bwMode="auto">
          <a:xfrm>
            <a:off x="1752600" y="4038600"/>
            <a:ext cx="6019800" cy="2057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pPr>
            <a:r>
              <a:rPr lang="en-US" sz="5400" b="0" dirty="0">
                <a:latin typeface="Times New Roman" pitchFamily="18" charset="0"/>
              </a:rPr>
              <a:t>The way of life God calls us to is healing and gratifying!</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9 Honor the Lord with your wealth and with the best part of everything you produce.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9 Honor the Lord with your wealth and with the best part of everything you produce.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46084" name="Line 4"/>
          <p:cNvSpPr>
            <a:spLocks noChangeShapeType="1"/>
          </p:cNvSpPr>
          <p:nvPr/>
        </p:nvSpPr>
        <p:spPr bwMode="auto">
          <a:xfrm>
            <a:off x="228600" y="1447800"/>
            <a:ext cx="8610600" cy="1828800"/>
          </a:xfrm>
          <a:prstGeom prst="line">
            <a:avLst/>
          </a:prstGeom>
          <a:noFill/>
          <a:ln w="104775">
            <a:solidFill>
              <a:schemeClr val="tx1"/>
            </a:solidFill>
            <a:round/>
            <a:headEnd type="none" w="sm" len="sm"/>
            <a:tailEnd/>
          </a:ln>
        </p:spPr>
        <p:txBody>
          <a:bodyPr wrap="none" anchor="ctr"/>
          <a:lstStyle/>
          <a:p>
            <a:endParaRPr lang="en-US"/>
          </a:p>
        </p:txBody>
      </p:sp>
      <p:sp>
        <p:nvSpPr>
          <p:cNvPr id="46085" name="Line 5"/>
          <p:cNvSpPr>
            <a:spLocks noChangeShapeType="1"/>
          </p:cNvSpPr>
          <p:nvPr/>
        </p:nvSpPr>
        <p:spPr bwMode="auto">
          <a:xfrm flipV="1">
            <a:off x="228600" y="1600200"/>
            <a:ext cx="8610600" cy="1524000"/>
          </a:xfrm>
          <a:prstGeom prst="line">
            <a:avLst/>
          </a:prstGeom>
          <a:noFill/>
          <a:ln w="104775">
            <a:solidFill>
              <a:schemeClr val="tx1"/>
            </a:solidFill>
            <a:round/>
            <a:headEnd type="none" w="sm" len="sm"/>
            <a:tailEnd/>
          </a:ln>
        </p:spPr>
        <p:txBody>
          <a:bodyPr wrap="none" anchor="ctr"/>
          <a:lstStyle/>
          <a:p>
            <a:endParaRPr lang="en-US"/>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9 </a:t>
            </a:r>
            <a:r>
              <a:rPr lang="en-US" sz="5400" u="sng" dirty="0"/>
              <a:t>Honor</a:t>
            </a:r>
            <a:r>
              <a:rPr lang="en-US" sz="5400" dirty="0"/>
              <a:t> the Lord from your wealth and from the </a:t>
            </a:r>
            <a:r>
              <a:rPr lang="en-US" sz="5400" u="sng" dirty="0"/>
              <a:t>first</a:t>
            </a:r>
            <a:r>
              <a:rPr lang="en-US" sz="5400" dirty="0"/>
              <a:t> of all your produce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9 </a:t>
            </a:r>
            <a:r>
              <a:rPr lang="en-US" sz="5400" u="sng" dirty="0"/>
              <a:t>Honor</a:t>
            </a:r>
            <a:r>
              <a:rPr lang="en-US" sz="5400" dirty="0"/>
              <a:t> the Lord from your wealth and from the </a:t>
            </a:r>
            <a:r>
              <a:rPr lang="en-US" sz="5400" u="sng" dirty="0"/>
              <a:t>first</a:t>
            </a:r>
            <a:r>
              <a:rPr lang="en-US" sz="5400" dirty="0"/>
              <a:t> of all your produce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 name="Rectangle 4"/>
          <p:cNvSpPr>
            <a:spLocks noChangeArrowheads="1"/>
          </p:cNvSpPr>
          <p:nvPr/>
        </p:nvSpPr>
        <p:spPr bwMode="auto">
          <a:xfrm>
            <a:off x="2209800" y="3429000"/>
            <a:ext cx="5715000" cy="6858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7000"/>
              </a:lnSpc>
              <a:defRPr/>
            </a:pPr>
            <a:r>
              <a:rPr lang="en-US" sz="5400" b="0" dirty="0">
                <a:effectLst>
                  <a:outerShdw blurRad="38100" dist="38100" dir="2700000" algn="tl">
                    <a:srgbClr val="000000">
                      <a:alpha val="43137"/>
                    </a:srgbClr>
                  </a:outerShdw>
                </a:effectLst>
                <a:latin typeface="+mj-lt"/>
              </a:rPr>
              <a:t>Deuteronomy 26:2</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9 </a:t>
            </a:r>
            <a:r>
              <a:rPr lang="en-US" sz="5400" u="sng" dirty="0"/>
              <a:t>Honor</a:t>
            </a:r>
            <a:r>
              <a:rPr lang="en-US" sz="5400" dirty="0"/>
              <a:t> the Lord from your wealth and from the </a:t>
            </a:r>
            <a:r>
              <a:rPr lang="en-US" sz="5400" u="sng" dirty="0"/>
              <a:t>first</a:t>
            </a:r>
            <a:r>
              <a:rPr lang="en-US" sz="5400" dirty="0"/>
              <a:t> of all your produce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6" name="Straight Arrow Connector 5"/>
          <p:cNvCxnSpPr/>
          <p:nvPr/>
        </p:nvCxnSpPr>
        <p:spPr bwMode="auto">
          <a:xfrm flipV="1">
            <a:off x="2438400" y="2514600"/>
            <a:ext cx="3657600" cy="2590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49156" name="Rectangle 4"/>
          <p:cNvSpPr>
            <a:spLocks noChangeArrowheads="1"/>
          </p:cNvSpPr>
          <p:nvPr/>
        </p:nvSpPr>
        <p:spPr bwMode="auto">
          <a:xfrm>
            <a:off x="1371600" y="4800600"/>
            <a:ext cx="5105400" cy="12192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The order makes a statement</a:t>
            </a: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dirty="0"/>
              <a:t>9 </a:t>
            </a:r>
            <a:r>
              <a:rPr lang="en-US" sz="5400" u="sng" dirty="0"/>
              <a:t>Honor</a:t>
            </a:r>
            <a:r>
              <a:rPr lang="en-US" sz="5400" dirty="0"/>
              <a:t> the Lord from your wealth and from the </a:t>
            </a:r>
            <a:r>
              <a:rPr lang="en-US" sz="5400" u="sng" dirty="0"/>
              <a:t>first</a:t>
            </a:r>
            <a:r>
              <a:rPr lang="en-US" sz="5400" dirty="0"/>
              <a:t> of all your produce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cxnSp>
        <p:nvCxnSpPr>
          <p:cNvPr id="7" name="Straight Arrow Connector 6"/>
          <p:cNvCxnSpPr/>
          <p:nvPr/>
        </p:nvCxnSpPr>
        <p:spPr bwMode="auto">
          <a:xfrm flipV="1">
            <a:off x="2438400" y="2514600"/>
            <a:ext cx="3657600" cy="25908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49156" name="Rectangle 4"/>
          <p:cNvSpPr>
            <a:spLocks noChangeArrowheads="1"/>
          </p:cNvSpPr>
          <p:nvPr/>
        </p:nvSpPr>
        <p:spPr bwMode="auto">
          <a:xfrm>
            <a:off x="1676400" y="4800600"/>
            <a:ext cx="4800600" cy="12192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The first or what’s left over?</a:t>
            </a:r>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1204" name="Rectangle 4"/>
          <p:cNvSpPr>
            <a:spLocks noChangeArrowheads="1"/>
          </p:cNvSpPr>
          <p:nvPr/>
        </p:nvSpPr>
        <p:spPr bwMode="auto">
          <a:xfrm>
            <a:off x="685800" y="3581400"/>
            <a:ext cx="2819400" cy="1295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Not our covenant</a:t>
            </a:r>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1204" name="Rectangle 4"/>
          <p:cNvSpPr>
            <a:spLocks noChangeArrowheads="1"/>
          </p:cNvSpPr>
          <p:nvPr/>
        </p:nvSpPr>
        <p:spPr bwMode="auto">
          <a:xfrm>
            <a:off x="685800" y="3581400"/>
            <a:ext cx="4572000" cy="1295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God will bless your finances</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6000" dirty="0"/>
              <a:t>Structure of Chapter 3:</a:t>
            </a:r>
          </a:p>
          <a:p>
            <a:pPr>
              <a:buFont typeface="Wingdings" pitchFamily="2" charset="2"/>
              <a:buNone/>
              <a:defRPr/>
            </a:pPr>
            <a:r>
              <a:rPr lang="en-US" sz="6000" dirty="0"/>
              <a:t>Odd verses 1, 3, 5, 7, 9, 11 have conditional calls</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2228" name="Rectangle 4"/>
          <p:cNvSpPr>
            <a:spLocks noChangeArrowheads="1"/>
          </p:cNvSpPr>
          <p:nvPr/>
        </p:nvSpPr>
        <p:spPr bwMode="auto">
          <a:xfrm>
            <a:off x="685800" y="3581400"/>
            <a:ext cx="4572000" cy="1295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God will bless your finances</a:t>
            </a:r>
          </a:p>
        </p:txBody>
      </p:sp>
      <p:sp>
        <p:nvSpPr>
          <p:cNvPr id="52229" name="Rectangle 4"/>
          <p:cNvSpPr>
            <a:spLocks noChangeArrowheads="1"/>
          </p:cNvSpPr>
          <p:nvPr/>
        </p:nvSpPr>
        <p:spPr bwMode="auto">
          <a:xfrm>
            <a:off x="2362200" y="838200"/>
            <a:ext cx="6553200" cy="5715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2 Cor. 9:10-11 </a:t>
            </a:r>
          </a:p>
          <a:p>
            <a:pPr algn="l">
              <a:lnSpc>
                <a:spcPct val="75000"/>
              </a:lnSpc>
            </a:pPr>
            <a:r>
              <a:rPr lang="en-US" sz="4400" b="0" dirty="0">
                <a:latin typeface="Times New Roman" pitchFamily="18" charset="0"/>
              </a:rPr>
              <a:t>[Talking about their joint fund raising for the poor in Judea]</a:t>
            </a:r>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2228" name="Rectangle 4"/>
          <p:cNvSpPr>
            <a:spLocks noChangeArrowheads="1"/>
          </p:cNvSpPr>
          <p:nvPr/>
        </p:nvSpPr>
        <p:spPr bwMode="auto">
          <a:xfrm>
            <a:off x="685800" y="3581400"/>
            <a:ext cx="4572000" cy="1295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God will bless your finances</a:t>
            </a:r>
          </a:p>
        </p:txBody>
      </p:sp>
      <p:sp>
        <p:nvSpPr>
          <p:cNvPr id="52229" name="Rectangle 4"/>
          <p:cNvSpPr>
            <a:spLocks noChangeArrowheads="1"/>
          </p:cNvSpPr>
          <p:nvPr/>
        </p:nvSpPr>
        <p:spPr bwMode="auto">
          <a:xfrm>
            <a:off x="2362200" y="838200"/>
            <a:ext cx="6553200" cy="5715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2 Cor. 9:10-11 For God is the one who provides seed for the farmer and then bread to eat. </a:t>
            </a:r>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2228" name="Rectangle 4"/>
          <p:cNvSpPr>
            <a:spLocks noChangeArrowheads="1"/>
          </p:cNvSpPr>
          <p:nvPr/>
        </p:nvSpPr>
        <p:spPr bwMode="auto">
          <a:xfrm>
            <a:off x="685800" y="3581400"/>
            <a:ext cx="4572000" cy="1295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God will bless your finances</a:t>
            </a:r>
          </a:p>
        </p:txBody>
      </p:sp>
      <p:sp>
        <p:nvSpPr>
          <p:cNvPr id="52229" name="Rectangle 4"/>
          <p:cNvSpPr>
            <a:spLocks noChangeArrowheads="1"/>
          </p:cNvSpPr>
          <p:nvPr/>
        </p:nvSpPr>
        <p:spPr bwMode="auto">
          <a:xfrm>
            <a:off x="2362200" y="838200"/>
            <a:ext cx="6553200" cy="5715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2 Cor. 9:10-11 For God is the one who provides seed for the farmer and then bread to eat. In the same way, he will provide and increase your resources and then produce a great harvest of generosity in you.</a:t>
            </a:r>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2228" name="Rectangle 4"/>
          <p:cNvSpPr>
            <a:spLocks noChangeArrowheads="1"/>
          </p:cNvSpPr>
          <p:nvPr/>
        </p:nvSpPr>
        <p:spPr bwMode="auto">
          <a:xfrm>
            <a:off x="685800" y="3581400"/>
            <a:ext cx="4572000" cy="1295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a:latin typeface="Times New Roman" pitchFamily="18" charset="0"/>
              </a:rPr>
              <a:t>God will bless your finances</a:t>
            </a:r>
          </a:p>
        </p:txBody>
      </p:sp>
      <p:sp>
        <p:nvSpPr>
          <p:cNvPr id="52229" name="Rectangle 4"/>
          <p:cNvSpPr>
            <a:spLocks noChangeArrowheads="1"/>
          </p:cNvSpPr>
          <p:nvPr/>
        </p:nvSpPr>
        <p:spPr bwMode="auto">
          <a:xfrm>
            <a:off x="2362200" y="990600"/>
            <a:ext cx="6553200" cy="21336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400" b="0" dirty="0">
                <a:latin typeface="Times New Roman" pitchFamily="18" charset="0"/>
              </a:rPr>
              <a:t>2 Cor. 9:11 You will be enriched in every way so that you can always be generous.</a:t>
            </a:r>
          </a:p>
        </p:txBody>
      </p:sp>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10 Then he will fill your barns with grain, and your vats will overflow with good wine.</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4276" name="Rectangle 4"/>
          <p:cNvSpPr>
            <a:spLocks noChangeArrowheads="1"/>
          </p:cNvSpPr>
          <p:nvPr/>
        </p:nvSpPr>
        <p:spPr bwMode="auto">
          <a:xfrm>
            <a:off x="1066800" y="4876800"/>
            <a:ext cx="7162800" cy="1905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5400" b="0" dirty="0">
                <a:latin typeface="Times New Roman" pitchFamily="18" charset="0"/>
              </a:rPr>
              <a:t>We need to acknowledge our need for on-going correction</a:t>
            </a:r>
          </a:p>
        </p:txBody>
      </p:sp>
    </p:spTree>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7348"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p:txBody>
      </p:sp>
      <p:sp>
        <p:nvSpPr>
          <p:cNvPr id="5" name="Rectangle 4"/>
          <p:cNvSpPr>
            <a:spLocks noChangeArrowheads="1"/>
          </p:cNvSpPr>
          <p:nvPr/>
        </p:nvSpPr>
        <p:spPr bwMode="auto">
          <a:xfrm>
            <a:off x="7620000" y="762000"/>
            <a:ext cx="13716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3200" b="0" dirty="0">
                <a:latin typeface="Times New Roman" pitchFamily="18" charset="0"/>
              </a:rPr>
              <a:t>Bruce </a:t>
            </a:r>
            <a:br>
              <a:rPr lang="en-US" sz="3200" b="0" dirty="0">
                <a:latin typeface="Times New Roman" pitchFamily="18" charset="0"/>
              </a:rPr>
            </a:br>
            <a:r>
              <a:rPr lang="en-US" sz="3200" b="0" dirty="0" err="1">
                <a:latin typeface="Times New Roman" pitchFamily="18" charset="0"/>
              </a:rPr>
              <a:t>Waltke</a:t>
            </a:r>
            <a:endParaRPr lang="en-US" sz="3200" b="0" dirty="0">
              <a:latin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7348">
                                            <p:txEl>
                                              <p:pRg st="1" end="1"/>
                                            </p:txEl>
                                          </p:spTgt>
                                        </p:tgtEl>
                                        <p:attrNameLst>
                                          <p:attrName>style.visibility</p:attrName>
                                        </p:attrNameLst>
                                      </p:cBhvr>
                                      <p:to>
                                        <p:strVal val="visible"/>
                                      </p:to>
                                    </p:set>
                                    <p:animEffect transition="in" filter="wipe(left)">
                                      <p:cBhvr>
                                        <p:cTn id="7" dur="500"/>
                                        <p:tgtEl>
                                          <p:spTgt spid="5734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7348">
                                            <p:txEl>
                                              <p:pRg st="2" end="2"/>
                                            </p:txEl>
                                          </p:spTgt>
                                        </p:tgtEl>
                                        <p:attrNameLst>
                                          <p:attrName>style.visibility</p:attrName>
                                        </p:attrNameLst>
                                      </p:cBhvr>
                                      <p:to>
                                        <p:strVal val="visible"/>
                                      </p:to>
                                    </p:set>
                                    <p:animEffect transition="in" filter="wipe(left)">
                                      <p:cBhvr>
                                        <p:cTn id="12" dur="500"/>
                                        <p:tgtEl>
                                          <p:spTgt spid="5734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5939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p:txBody>
      </p:sp>
      <p:sp>
        <p:nvSpPr>
          <p:cNvPr id="5" name="Rectangle 4"/>
          <p:cNvSpPr>
            <a:spLocks noChangeArrowheads="1"/>
          </p:cNvSpPr>
          <p:nvPr/>
        </p:nvSpPr>
        <p:spPr bwMode="auto">
          <a:xfrm>
            <a:off x="7620000" y="762000"/>
            <a:ext cx="13716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3200" b="0" dirty="0">
                <a:latin typeface="Times New Roman" pitchFamily="18" charset="0"/>
              </a:rPr>
              <a:t>Bruce </a:t>
            </a:r>
            <a:br>
              <a:rPr lang="en-US" sz="3200" b="0" dirty="0">
                <a:latin typeface="Times New Roman" pitchFamily="18" charset="0"/>
              </a:rPr>
            </a:br>
            <a:r>
              <a:rPr lang="en-US" sz="3200" b="0" dirty="0" err="1">
                <a:latin typeface="Times New Roman" pitchFamily="18" charset="0"/>
              </a:rPr>
              <a:t>Waltke</a:t>
            </a:r>
            <a:endParaRPr lang="en-US" sz="3200" b="0" dirty="0">
              <a:latin typeface="Times New Roman" pitchFamily="18" charset="0"/>
            </a:endParaRPr>
          </a:p>
        </p:txBody>
      </p:sp>
    </p:spTree>
  </p:cSld>
  <p:clrMapOvr>
    <a:masterClrMapping/>
  </p:clrMapOvr>
  <p:transition>
    <p:wipe dir="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2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p:txBody>
      </p:sp>
      <p:sp>
        <p:nvSpPr>
          <p:cNvPr id="60421" name="Rectangle 4"/>
          <p:cNvSpPr>
            <a:spLocks noChangeArrowheads="1"/>
          </p:cNvSpPr>
          <p:nvPr/>
        </p:nvSpPr>
        <p:spPr bwMode="auto">
          <a:xfrm>
            <a:off x="838200" y="3352800"/>
            <a:ext cx="7620000" cy="2667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Very concerned with telling the truth</a:t>
            </a:r>
          </a:p>
        </p:txBody>
      </p:sp>
      <p:sp>
        <p:nvSpPr>
          <p:cNvPr id="4" name="Rectangle 3"/>
          <p:cNvSpPr>
            <a:spLocks noChangeArrowheads="1"/>
          </p:cNvSpPr>
          <p:nvPr/>
        </p:nvSpPr>
        <p:spPr bwMode="auto">
          <a:xfrm>
            <a:off x="7620000" y="762000"/>
            <a:ext cx="13716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3200" b="0" dirty="0">
                <a:latin typeface="Times New Roman" pitchFamily="18" charset="0"/>
              </a:rPr>
              <a:t>Bruce </a:t>
            </a:r>
            <a:br>
              <a:rPr lang="en-US" sz="3200" b="0" dirty="0">
                <a:latin typeface="Times New Roman" pitchFamily="18" charset="0"/>
              </a:rPr>
            </a:br>
            <a:r>
              <a:rPr lang="en-US" sz="3200" b="0" dirty="0" err="1">
                <a:latin typeface="Times New Roman" pitchFamily="18" charset="0"/>
              </a:rPr>
              <a:t>Waltke</a:t>
            </a:r>
            <a:endParaRPr lang="en-US" sz="3200" b="0" dirty="0">
              <a:latin typeface="Times New Roman" pitchFamily="18"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None/>
              <a:defRPr/>
            </a:pPr>
            <a:r>
              <a:rPr lang="en-US" sz="6000" dirty="0"/>
              <a:t>Structure of Chapter 3:</a:t>
            </a:r>
          </a:p>
          <a:p>
            <a:pPr>
              <a:buFont typeface="Wingdings" pitchFamily="2" charset="2"/>
              <a:buNone/>
              <a:defRPr/>
            </a:pPr>
            <a:r>
              <a:rPr lang="en-US" sz="6000" dirty="0"/>
              <a:t>Odd verses 1, 3, 5, 7, 9, 11 have conditional calls</a:t>
            </a:r>
          </a:p>
          <a:p>
            <a:pPr>
              <a:buFont typeface="Wingdings" pitchFamily="2" charset="2"/>
              <a:buNone/>
              <a:defRPr/>
            </a:pPr>
            <a:r>
              <a:rPr lang="en-US" sz="6000" dirty="0"/>
              <a:t>Even 2, 4, 6, 8, 10, 12 have results, promises, or explanations</a:t>
            </a:r>
            <a:r>
              <a:rPr lang="en-US" sz="6000" dirty="0">
                <a:effectLst/>
              </a:rPr>
              <a:t>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p:txBody>
      </p:sp>
      <p:sp>
        <p:nvSpPr>
          <p:cNvPr id="61445" name="Rectangle 4"/>
          <p:cNvSpPr>
            <a:spLocks noChangeArrowheads="1"/>
          </p:cNvSpPr>
          <p:nvPr/>
        </p:nvSpPr>
        <p:spPr bwMode="auto">
          <a:xfrm>
            <a:off x="838200" y="3352800"/>
            <a:ext cx="7620000" cy="2667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Very concerned with telling the truth</a:t>
            </a:r>
          </a:p>
        </p:txBody>
      </p:sp>
      <p:sp>
        <p:nvSpPr>
          <p:cNvPr id="5" name="Rectangle 4"/>
          <p:cNvSpPr>
            <a:spLocks noChangeArrowheads="1"/>
          </p:cNvSpPr>
          <p:nvPr/>
        </p:nvSpPr>
        <p:spPr bwMode="auto">
          <a:xfrm>
            <a:off x="762000" y="457200"/>
            <a:ext cx="7848600" cy="2819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Prov. 15:19  Truthful words stand the test of time, but lies are soon exposed.</a:t>
            </a:r>
          </a:p>
        </p:txBody>
      </p:sp>
    </p:spTree>
  </p:cSld>
  <p:clrMapOvr>
    <a:masterClrMapping/>
  </p:clrMapOvr>
  <p:transition>
    <p:wipe dir="r"/>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8"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p:txBody>
      </p:sp>
      <p:sp>
        <p:nvSpPr>
          <p:cNvPr id="62469" name="Rectangle 4"/>
          <p:cNvSpPr>
            <a:spLocks noChangeArrowheads="1"/>
          </p:cNvSpPr>
          <p:nvPr/>
        </p:nvSpPr>
        <p:spPr bwMode="auto">
          <a:xfrm>
            <a:off x="838200" y="3352800"/>
            <a:ext cx="7620000" cy="2743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Very concerned with telling the truth</a:t>
            </a:r>
          </a:p>
          <a:p>
            <a:pPr algn="l">
              <a:lnSpc>
                <a:spcPct val="75000"/>
              </a:lnSpc>
            </a:pPr>
            <a:r>
              <a:rPr lang="en-US" sz="6000" b="0">
                <a:latin typeface="Times New Roman" pitchFamily="18" charset="0"/>
              </a:rPr>
              <a:t>Jesus and apostles cite Prov. around 60 times</a:t>
            </a:r>
          </a:p>
        </p:txBody>
      </p:sp>
    </p:spTree>
  </p:cSld>
  <p:clrMapOvr>
    <a:masterClrMapping/>
  </p:clrMapOvr>
  <p:transition>
    <p:wipe dir="r"/>
  </p:transition>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3492"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p:txBody>
      </p:sp>
    </p:spTree>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p:txBody>
      </p:sp>
      <p:sp>
        <p:nvSpPr>
          <p:cNvPr id="65541" name="Rectangle 4"/>
          <p:cNvSpPr>
            <a:spLocks noChangeArrowheads="1"/>
          </p:cNvSpPr>
          <p:nvPr/>
        </p:nvSpPr>
        <p:spPr bwMode="auto">
          <a:xfrm>
            <a:off x="533400" y="4114800"/>
            <a:ext cx="8229600" cy="2209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Claims are general truths based on observation</a:t>
            </a:r>
          </a:p>
        </p:txBody>
      </p:sp>
    </p:spTree>
  </p:cSld>
  <p:clrMapOvr>
    <a:masterClrMapping/>
  </p:clrMapOvr>
  <p:transition>
    <p:wipe dir="r"/>
  </p:transition>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p:txBody>
      </p:sp>
      <p:sp>
        <p:nvSpPr>
          <p:cNvPr id="65541" name="Rectangle 4"/>
          <p:cNvSpPr>
            <a:spLocks noChangeArrowheads="1"/>
          </p:cNvSpPr>
          <p:nvPr/>
        </p:nvSpPr>
        <p:spPr bwMode="auto">
          <a:xfrm>
            <a:off x="533400" y="4114800"/>
            <a:ext cx="8229600" cy="2209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Claims are general truths based on observation</a:t>
            </a:r>
          </a:p>
          <a:p>
            <a:pPr algn="l">
              <a:lnSpc>
                <a:spcPct val="75000"/>
              </a:lnSpc>
            </a:pPr>
            <a:r>
              <a:rPr lang="en-US" sz="6000" b="0" dirty="0">
                <a:latin typeface="Times New Roman" pitchFamily="18" charset="0"/>
              </a:rPr>
              <a:t>Not absolute promises</a:t>
            </a:r>
          </a:p>
        </p:txBody>
      </p:sp>
    </p:spTree>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p:txBody>
      </p:sp>
      <p:sp>
        <p:nvSpPr>
          <p:cNvPr id="5" name="Rectangle 4"/>
          <p:cNvSpPr>
            <a:spLocks noChangeArrowheads="1"/>
          </p:cNvSpPr>
          <p:nvPr/>
        </p:nvSpPr>
        <p:spPr bwMode="auto">
          <a:xfrm>
            <a:off x="533400" y="4114800"/>
            <a:ext cx="8229600" cy="2209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Claims are general truths based on observation</a:t>
            </a:r>
          </a:p>
          <a:p>
            <a:pPr algn="l">
              <a:lnSpc>
                <a:spcPct val="75000"/>
              </a:lnSpc>
            </a:pPr>
            <a:r>
              <a:rPr lang="en-US" sz="6000" b="0" dirty="0">
                <a:latin typeface="Times New Roman" pitchFamily="18" charset="0"/>
              </a:rPr>
              <a:t>Not absolute promises</a:t>
            </a:r>
          </a:p>
        </p:txBody>
      </p:sp>
      <p:sp>
        <p:nvSpPr>
          <p:cNvPr id="6" name="Rectangle 5"/>
          <p:cNvSpPr>
            <a:spLocks noChangeArrowheads="1"/>
          </p:cNvSpPr>
          <p:nvPr/>
        </p:nvSpPr>
        <p:spPr bwMode="auto">
          <a:xfrm>
            <a:off x="533400" y="1752600"/>
            <a:ext cx="8229600" cy="2209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15:1 A gentle answer turns away wrath, but a harsh word stirs up anger. </a:t>
            </a:r>
          </a:p>
        </p:txBody>
      </p:sp>
    </p:spTree>
  </p:cSld>
  <p:clrMapOvr>
    <a:masterClrMapping/>
  </p:clrMapOvr>
  <p:transition>
    <p:wipe dir="r"/>
  </p:transition>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7588"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p:txBody>
      </p:sp>
    </p:spTree>
  </p:cSld>
  <p:clrMapOvr>
    <a:masterClrMapping/>
  </p:clrMapOvr>
  <p:transition>
    <p:wipe dir="r"/>
  </p:transition>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963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p:txBody>
      </p:sp>
      <p:sp>
        <p:nvSpPr>
          <p:cNvPr id="69637" name="Rectangle 4"/>
          <p:cNvSpPr>
            <a:spLocks noChangeArrowheads="1"/>
          </p:cNvSpPr>
          <p:nvPr/>
        </p:nvSpPr>
        <p:spPr bwMode="auto">
          <a:xfrm>
            <a:off x="762000" y="533400"/>
            <a:ext cx="8229600" cy="3352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26:4 Do not answer a fool according to his folly, </a:t>
            </a:r>
          </a:p>
          <a:p>
            <a:pPr algn="l">
              <a:lnSpc>
                <a:spcPct val="75000"/>
              </a:lnSpc>
            </a:pPr>
            <a:r>
              <a:rPr lang="en-US" sz="4800" b="0" dirty="0">
                <a:latin typeface="Times New Roman" pitchFamily="18" charset="0"/>
              </a:rPr>
              <a:t>Or you will also be like him. </a:t>
            </a:r>
          </a:p>
        </p:txBody>
      </p:sp>
    </p:spTree>
  </p:cSld>
  <p:clrMapOvr>
    <a:masterClrMapping/>
  </p:clrMapOvr>
  <p:transition>
    <p:wipe dir="r"/>
  </p:transition>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963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p:txBody>
      </p:sp>
      <p:sp>
        <p:nvSpPr>
          <p:cNvPr id="69637" name="Rectangle 4"/>
          <p:cNvSpPr>
            <a:spLocks noChangeArrowheads="1"/>
          </p:cNvSpPr>
          <p:nvPr/>
        </p:nvSpPr>
        <p:spPr bwMode="auto">
          <a:xfrm>
            <a:off x="762000" y="533400"/>
            <a:ext cx="8229600" cy="3352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26:4 Do not answer a fool according to his folly, </a:t>
            </a:r>
          </a:p>
          <a:p>
            <a:pPr algn="l">
              <a:lnSpc>
                <a:spcPct val="75000"/>
              </a:lnSpc>
            </a:pPr>
            <a:r>
              <a:rPr lang="en-US" sz="4800" b="0" dirty="0">
                <a:latin typeface="Times New Roman" pitchFamily="18" charset="0"/>
              </a:rPr>
              <a:t>Or you will also be like him. </a:t>
            </a:r>
          </a:p>
          <a:p>
            <a:pPr algn="l">
              <a:lnSpc>
                <a:spcPct val="75000"/>
              </a:lnSpc>
            </a:pPr>
            <a:r>
              <a:rPr lang="en-US" sz="4800" b="0" dirty="0">
                <a:latin typeface="Times New Roman" pitchFamily="18" charset="0"/>
              </a:rPr>
              <a:t>5 Answer a fool as his folly deserves, That he not be wise in his own eyes. </a:t>
            </a:r>
          </a:p>
        </p:txBody>
      </p:sp>
    </p:spTree>
  </p:cSld>
  <p:clrMapOvr>
    <a:masterClrMapping/>
  </p:clrMapOvr>
  <p:transition>
    <p:wipe dir="r"/>
  </p:transition>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963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p:txBody>
      </p:sp>
      <p:sp>
        <p:nvSpPr>
          <p:cNvPr id="69637" name="Rectangle 4"/>
          <p:cNvSpPr>
            <a:spLocks noChangeArrowheads="1"/>
          </p:cNvSpPr>
          <p:nvPr/>
        </p:nvSpPr>
        <p:spPr bwMode="auto">
          <a:xfrm>
            <a:off x="762000" y="533400"/>
            <a:ext cx="8229600" cy="3352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26:4 Do not </a:t>
            </a:r>
            <a:r>
              <a:rPr lang="en-US" sz="4800" b="0" u="sng" dirty="0">
                <a:latin typeface="Times New Roman" pitchFamily="18" charset="0"/>
              </a:rPr>
              <a:t>answer a fool according to his folly</a:t>
            </a:r>
            <a:r>
              <a:rPr lang="en-US" sz="4800" b="0" dirty="0">
                <a:latin typeface="Times New Roman" pitchFamily="18" charset="0"/>
              </a:rPr>
              <a:t>, </a:t>
            </a:r>
          </a:p>
          <a:p>
            <a:pPr algn="l">
              <a:lnSpc>
                <a:spcPct val="75000"/>
              </a:lnSpc>
            </a:pPr>
            <a:r>
              <a:rPr lang="en-US" sz="4800" b="0" dirty="0">
                <a:latin typeface="Times New Roman" pitchFamily="18" charset="0"/>
              </a:rPr>
              <a:t>Or you will also be like him. </a:t>
            </a:r>
          </a:p>
          <a:p>
            <a:pPr algn="l">
              <a:lnSpc>
                <a:spcPct val="75000"/>
              </a:lnSpc>
            </a:pPr>
            <a:r>
              <a:rPr lang="en-US" sz="4800" b="0" dirty="0">
                <a:latin typeface="Times New Roman" pitchFamily="18" charset="0"/>
              </a:rPr>
              <a:t>5 </a:t>
            </a:r>
            <a:r>
              <a:rPr lang="en-US" sz="4800" b="0" u="sng" dirty="0">
                <a:latin typeface="Times New Roman" pitchFamily="18" charset="0"/>
              </a:rPr>
              <a:t>Answer a fool as his folly deserves</a:t>
            </a:r>
            <a:r>
              <a:rPr lang="en-US" sz="4800" b="0" dirty="0">
                <a:latin typeface="Times New Roman" pitchFamily="18" charset="0"/>
              </a:rPr>
              <a:t>, That he not be wise in his own eyes. </a:t>
            </a: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6000"/>
              <a:t>1 My child, never </a:t>
            </a:r>
            <a:r>
              <a:rPr lang="en-US" sz="6000" u="sng"/>
              <a:t>forget</a:t>
            </a:r>
            <a:r>
              <a:rPr lang="en-US" sz="6000"/>
              <a:t> the things I have taught you. Store my instruction in your heart.</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Tree>
  </p:cSld>
  <p:clrMapOvr>
    <a:masterClrMapping/>
  </p:clrMapOvr>
  <p:transition>
    <p:wipe dir="r"/>
  </p:transition>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963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p:txBody>
      </p:sp>
      <p:sp>
        <p:nvSpPr>
          <p:cNvPr id="69637" name="Rectangle 4"/>
          <p:cNvSpPr>
            <a:spLocks noChangeArrowheads="1"/>
          </p:cNvSpPr>
          <p:nvPr/>
        </p:nvSpPr>
        <p:spPr bwMode="auto">
          <a:xfrm>
            <a:off x="762000" y="533400"/>
            <a:ext cx="8229600" cy="3352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26:4 Do not </a:t>
            </a:r>
            <a:r>
              <a:rPr lang="en-US" sz="4800" b="0" u="sng" dirty="0">
                <a:latin typeface="Times New Roman" pitchFamily="18" charset="0"/>
              </a:rPr>
              <a:t>answer a fool according to his folly</a:t>
            </a:r>
            <a:r>
              <a:rPr lang="en-US" sz="4800" b="0" dirty="0">
                <a:latin typeface="Times New Roman" pitchFamily="18" charset="0"/>
              </a:rPr>
              <a:t>, </a:t>
            </a:r>
          </a:p>
          <a:p>
            <a:pPr algn="l">
              <a:lnSpc>
                <a:spcPct val="75000"/>
              </a:lnSpc>
            </a:pPr>
            <a:r>
              <a:rPr lang="en-US" sz="4800" b="0" dirty="0">
                <a:latin typeface="Times New Roman" pitchFamily="18" charset="0"/>
              </a:rPr>
              <a:t>Or you will also be like him. </a:t>
            </a:r>
          </a:p>
          <a:p>
            <a:pPr algn="l">
              <a:lnSpc>
                <a:spcPct val="75000"/>
              </a:lnSpc>
            </a:pPr>
            <a:r>
              <a:rPr lang="en-US" sz="4800" b="0" dirty="0">
                <a:latin typeface="Times New Roman" pitchFamily="18" charset="0"/>
              </a:rPr>
              <a:t>5 </a:t>
            </a:r>
            <a:r>
              <a:rPr lang="en-US" sz="4800" b="0" u="sng" dirty="0">
                <a:latin typeface="Times New Roman" pitchFamily="18" charset="0"/>
              </a:rPr>
              <a:t>Answer a fool as his folly deserves</a:t>
            </a:r>
            <a:r>
              <a:rPr lang="en-US" sz="4800" b="0" dirty="0">
                <a:latin typeface="Times New Roman" pitchFamily="18" charset="0"/>
              </a:rPr>
              <a:t>, That he not be wise in his own eyes. </a:t>
            </a:r>
          </a:p>
        </p:txBody>
      </p:sp>
      <p:cxnSp>
        <p:nvCxnSpPr>
          <p:cNvPr id="7" name="Straight Arrow Connector 6"/>
          <p:cNvCxnSpPr/>
          <p:nvPr/>
        </p:nvCxnSpPr>
        <p:spPr bwMode="auto">
          <a:xfrm rot="16200000" flipV="1">
            <a:off x="2895600" y="2819400"/>
            <a:ext cx="1905000" cy="1752600"/>
          </a:xfrm>
          <a:prstGeom prst="straightConnector1">
            <a:avLst/>
          </a:prstGeom>
          <a:solidFill>
            <a:schemeClr val="bg1"/>
          </a:solidFill>
          <a:ln w="762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rot="5400000" flipH="1" flipV="1">
            <a:off x="4191000" y="2590800"/>
            <a:ext cx="3505200" cy="457200"/>
          </a:xfrm>
          <a:prstGeom prst="straightConnector1">
            <a:avLst/>
          </a:prstGeom>
          <a:solidFill>
            <a:schemeClr val="bg1"/>
          </a:solidFill>
          <a:ln w="76200" cap="flat" cmpd="sng" algn="ctr">
            <a:solidFill>
              <a:schemeClr val="tx1"/>
            </a:solidFill>
            <a:prstDash val="solid"/>
            <a:round/>
            <a:headEnd type="none" w="sm" len="sm"/>
            <a:tailEnd type="arrow"/>
          </a:ln>
          <a:effectLst/>
        </p:spPr>
      </p:cxnSp>
      <p:sp>
        <p:nvSpPr>
          <p:cNvPr id="12" name="Rectangle 4"/>
          <p:cNvSpPr>
            <a:spLocks noChangeArrowheads="1"/>
          </p:cNvSpPr>
          <p:nvPr/>
        </p:nvSpPr>
        <p:spPr bwMode="auto">
          <a:xfrm>
            <a:off x="1295400" y="4191000"/>
            <a:ext cx="6553200" cy="7620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Clauses are identical</a:t>
            </a:r>
          </a:p>
        </p:txBody>
      </p:sp>
    </p:spTree>
  </p:cSld>
  <p:clrMapOvr>
    <a:masterClrMapping/>
  </p:clrMapOvr>
  <p:transition>
    <p:wipe dir="r"/>
  </p:transition>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69636"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p:txBody>
      </p:sp>
      <p:sp>
        <p:nvSpPr>
          <p:cNvPr id="69637" name="Rectangle 4"/>
          <p:cNvSpPr>
            <a:spLocks noChangeArrowheads="1"/>
          </p:cNvSpPr>
          <p:nvPr/>
        </p:nvSpPr>
        <p:spPr bwMode="auto">
          <a:xfrm>
            <a:off x="762000" y="533400"/>
            <a:ext cx="8229600" cy="33528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26:4 Do not </a:t>
            </a:r>
            <a:r>
              <a:rPr lang="en-US" sz="4800" b="0" u="sng" dirty="0">
                <a:latin typeface="Times New Roman" pitchFamily="18" charset="0"/>
              </a:rPr>
              <a:t>answer a fool according to his folly</a:t>
            </a:r>
            <a:r>
              <a:rPr lang="en-US" sz="4800" b="0" dirty="0">
                <a:latin typeface="Times New Roman" pitchFamily="18" charset="0"/>
              </a:rPr>
              <a:t>, </a:t>
            </a:r>
          </a:p>
          <a:p>
            <a:pPr algn="l">
              <a:lnSpc>
                <a:spcPct val="75000"/>
              </a:lnSpc>
            </a:pPr>
            <a:r>
              <a:rPr lang="en-US" sz="4800" b="0" dirty="0">
                <a:latin typeface="Times New Roman" pitchFamily="18" charset="0"/>
              </a:rPr>
              <a:t>Or you will also be like him. </a:t>
            </a:r>
          </a:p>
          <a:p>
            <a:pPr algn="l">
              <a:lnSpc>
                <a:spcPct val="75000"/>
              </a:lnSpc>
            </a:pPr>
            <a:r>
              <a:rPr lang="en-US" sz="4800" b="0" dirty="0">
                <a:latin typeface="Times New Roman" pitchFamily="18" charset="0"/>
              </a:rPr>
              <a:t>5 </a:t>
            </a:r>
            <a:r>
              <a:rPr lang="en-US" sz="4800" b="0" u="sng" dirty="0">
                <a:latin typeface="Times New Roman" pitchFamily="18" charset="0"/>
              </a:rPr>
              <a:t>Answer a fool as his folly deserves</a:t>
            </a:r>
            <a:r>
              <a:rPr lang="en-US" sz="4800" b="0" dirty="0">
                <a:latin typeface="Times New Roman" pitchFamily="18" charset="0"/>
              </a:rPr>
              <a:t>, That he not be wise in his own eyes. </a:t>
            </a:r>
          </a:p>
        </p:txBody>
      </p:sp>
    </p:spTree>
  </p:cSld>
  <p:clrMapOvr>
    <a:masterClrMapping/>
  </p:clrMapOvr>
  <p:transition>
    <p:wipe dir="r"/>
  </p:transition>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168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p:txBody>
      </p:sp>
    </p:spTree>
  </p:cSld>
  <p:clrMapOvr>
    <a:masterClrMapping/>
  </p:clrMapOvr>
  <p:transition>
    <p:wipe dir="r"/>
  </p:transition>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168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a:p>
            <a:pPr algn="l">
              <a:lnSpc>
                <a:spcPct val="75000"/>
              </a:lnSpc>
            </a:pPr>
            <a:r>
              <a:rPr lang="en-US" sz="6000" b="0">
                <a:latin typeface="Times New Roman" pitchFamily="18" charset="0"/>
              </a:rPr>
              <a:t>5. Unqualified but eventual</a:t>
            </a:r>
          </a:p>
        </p:txBody>
      </p:sp>
    </p:spTree>
  </p:cSld>
  <p:clrMapOvr>
    <a:masterClrMapping/>
  </p:clrMapOvr>
  <p:transition>
    <p:wipe dir="r"/>
  </p:transition>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680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a:latin typeface="Times New Roman" pitchFamily="18" charset="0"/>
              </a:rPr>
              <a:t>Why do the Proverbs seem to promise too much?</a:t>
            </a:r>
          </a:p>
          <a:p>
            <a:pPr algn="l">
              <a:lnSpc>
                <a:spcPct val="75000"/>
              </a:lnSpc>
            </a:pPr>
            <a:r>
              <a:rPr lang="en-US" sz="6000" b="0">
                <a:latin typeface="Times New Roman" pitchFamily="18" charset="0"/>
              </a:rPr>
              <a:t>6 Points to remember:</a:t>
            </a:r>
          </a:p>
          <a:p>
            <a:pPr algn="l">
              <a:lnSpc>
                <a:spcPct val="75000"/>
              </a:lnSpc>
            </a:pPr>
            <a:r>
              <a:rPr lang="en-US" sz="6000" b="0">
                <a:latin typeface="Times New Roman" pitchFamily="18" charset="0"/>
              </a:rPr>
              <a:t>1. Sages are not stupid</a:t>
            </a:r>
          </a:p>
          <a:p>
            <a:pPr algn="l">
              <a:lnSpc>
                <a:spcPct val="75000"/>
              </a:lnSpc>
            </a:pPr>
            <a:r>
              <a:rPr lang="en-US" sz="6000" b="0">
                <a:latin typeface="Times New Roman" pitchFamily="18" charset="0"/>
              </a:rPr>
              <a:t>2. Sages are not liars</a:t>
            </a:r>
          </a:p>
          <a:p>
            <a:pPr algn="l">
              <a:lnSpc>
                <a:spcPct val="75000"/>
              </a:lnSpc>
            </a:pPr>
            <a:r>
              <a:rPr lang="en-US" sz="6000" b="0">
                <a:latin typeface="Times New Roman" pitchFamily="18" charset="0"/>
              </a:rPr>
              <a:t>3. Proverbs are ‘maxims’</a:t>
            </a:r>
          </a:p>
          <a:p>
            <a:pPr algn="l">
              <a:lnSpc>
                <a:spcPct val="75000"/>
              </a:lnSpc>
            </a:pPr>
            <a:r>
              <a:rPr lang="en-US" sz="6000" b="0">
                <a:latin typeface="Times New Roman" pitchFamily="18" charset="0"/>
              </a:rPr>
              <a:t>4. Some are situational</a:t>
            </a:r>
          </a:p>
          <a:p>
            <a:pPr algn="l">
              <a:lnSpc>
                <a:spcPct val="75000"/>
              </a:lnSpc>
            </a:pPr>
            <a:r>
              <a:rPr lang="en-US" sz="6000" b="0">
                <a:latin typeface="Times New Roman" pitchFamily="18" charset="0"/>
              </a:rPr>
              <a:t>5. Unqualified but eventual</a:t>
            </a:r>
          </a:p>
        </p:txBody>
      </p:sp>
      <p:sp>
        <p:nvSpPr>
          <p:cNvPr id="76805" name="Rectangle 4"/>
          <p:cNvSpPr>
            <a:spLocks noChangeArrowheads="1"/>
          </p:cNvSpPr>
          <p:nvPr/>
        </p:nvSpPr>
        <p:spPr bwMode="auto">
          <a:xfrm>
            <a:off x="838200" y="1828800"/>
            <a:ext cx="6934200" cy="28194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a:latin typeface="Times New Roman" pitchFamily="18" charset="0"/>
              </a:rPr>
              <a:t>Prov. 24:16 Though a righteous man falls seven times, he rises again, </a:t>
            </a:r>
          </a:p>
          <a:p>
            <a:pPr algn="l">
              <a:lnSpc>
                <a:spcPct val="75000"/>
              </a:lnSpc>
            </a:pPr>
            <a:r>
              <a:rPr lang="en-US" sz="4800" b="0">
                <a:latin typeface="Times New Roman" pitchFamily="18" charset="0"/>
              </a:rPr>
              <a:t>But the wicked fall in time of calamity. </a:t>
            </a:r>
          </a:p>
        </p:txBody>
      </p:sp>
    </p:spTree>
  </p:cSld>
  <p:clrMapOvr>
    <a:masterClrMapping/>
  </p:clrMapOvr>
  <p:transition>
    <p:wipe dir="r"/>
  </p:transition>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77828"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Tree>
  </p:cSld>
  <p:clrMapOvr>
    <a:masterClrMapping/>
  </p:clrMapOvr>
  <p:transition>
    <p:wipe dir="r"/>
  </p:transition>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p:cNvSpPr>
            <a:spLocks noGrp="1" noChangeArrowheads="1"/>
          </p:cNvSpPr>
          <p:nvPr>
            <p:ph type="body" idx="4294967295"/>
          </p:nvPr>
        </p:nvSpPr>
        <p:spPr>
          <a:xfrm>
            <a:off x="0" y="1447800"/>
            <a:ext cx="9144000" cy="4876800"/>
          </a:xfrm>
        </p:spPr>
        <p:txBody>
          <a:bodyPr lIns="90488" tIns="44450" rIns="90488" bIns="44450"/>
          <a:lstStyle/>
          <a:p>
            <a:pPr>
              <a:buFont typeface="Wingdings" pitchFamily="2" charset="2"/>
              <a:buNone/>
              <a:defRPr/>
            </a:pPr>
            <a:r>
              <a:rPr lang="en-US" sz="5400"/>
              <a:t>11 My son, do not despise the Lord’s discipline and do not resent his rebuke,</a:t>
            </a:r>
          </a:p>
          <a:p>
            <a:pPr>
              <a:buFont typeface="Wingdings" pitchFamily="2" charset="2"/>
              <a:buNone/>
              <a:defRPr/>
            </a:pPr>
            <a:r>
              <a:rPr lang="en-US" sz="5400"/>
              <a:t>12 because the Lord disciplines those he loves, as a father the son he delights in. </a:t>
            </a:r>
          </a:p>
        </p:txBody>
      </p:sp>
      <p:sp>
        <p:nvSpPr>
          <p:cNvPr id="112643" name="Rectangle 3"/>
          <p:cNvSpPr>
            <a:spLocks noGrp="1" noChangeArrowheads="1"/>
          </p:cNvSpPr>
          <p:nvPr>
            <p:ph type="title" idx="4294967295"/>
          </p:nvPr>
        </p:nvSpPr>
        <p:spPr/>
        <p:txBody>
          <a:bodyPr lIns="90488" tIns="44450" rIns="90488" bIns="44450"/>
          <a:lstStyle/>
          <a:p>
            <a:pPr>
              <a:defRPr/>
            </a:pPr>
            <a:r>
              <a:rPr lang="en-US" sz="9600"/>
              <a:t>Proverbs 3</a:t>
            </a:r>
          </a:p>
        </p:txBody>
      </p:sp>
      <p:sp>
        <p:nvSpPr>
          <p:cNvPr id="80900"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80901" name="Rectangle 4"/>
          <p:cNvSpPr>
            <a:spLocks noChangeArrowheads="1"/>
          </p:cNvSpPr>
          <p:nvPr/>
        </p:nvSpPr>
        <p:spPr bwMode="auto">
          <a:xfrm>
            <a:off x="914400" y="3124200"/>
            <a:ext cx="7848600" cy="17526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Prov. 23:18 There is surely a future hope for you, and your hope will not be cut off.</a:t>
            </a:r>
          </a:p>
        </p:txBody>
      </p:sp>
    </p:spTree>
  </p:cSld>
  <p:clrMapOvr>
    <a:masterClrMapping/>
  </p:clrMapOvr>
  <p:transition>
    <p:wipe dir="r"/>
  </p:transition>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82949" name="Rectangle 4"/>
          <p:cNvSpPr>
            <a:spLocks noChangeArrowheads="1"/>
          </p:cNvSpPr>
          <p:nvPr/>
        </p:nvSpPr>
        <p:spPr bwMode="auto">
          <a:xfrm>
            <a:off x="914400" y="1447800"/>
            <a:ext cx="7848600" cy="36576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Prov. 24:19 Do not fret because of evil men or be envious of the wicked, </a:t>
            </a:r>
          </a:p>
        </p:txBody>
      </p:sp>
    </p:spTree>
  </p:cSld>
  <p:clrMapOvr>
    <a:masterClrMapping/>
  </p:clrMapOvr>
  <p:transition>
    <p:wipe dir="r"/>
  </p:transition>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82949" name="Rectangle 4"/>
          <p:cNvSpPr>
            <a:spLocks noChangeArrowheads="1"/>
          </p:cNvSpPr>
          <p:nvPr/>
        </p:nvSpPr>
        <p:spPr bwMode="auto">
          <a:xfrm>
            <a:off x="914400" y="1447800"/>
            <a:ext cx="7848600" cy="34290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a:latin typeface="Times New Roman" pitchFamily="18" charset="0"/>
              </a:rPr>
              <a:t>Prov. 24:19 Do not fret because of evil men or be envious of the wicked, </a:t>
            </a:r>
          </a:p>
          <a:p>
            <a:pPr algn="l">
              <a:lnSpc>
                <a:spcPct val="75000"/>
              </a:lnSpc>
            </a:pPr>
            <a:r>
              <a:rPr lang="en-US" sz="4800" b="0">
                <a:latin typeface="Times New Roman" pitchFamily="18" charset="0"/>
              </a:rPr>
              <a:t>20 for the evil man has no future hope, and the lamp of the wicked will be snuffed out.</a:t>
            </a:r>
          </a:p>
        </p:txBody>
      </p:sp>
    </p:spTree>
  </p:cSld>
  <p:clrMapOvr>
    <a:masterClrMapping/>
  </p:clrMapOvr>
  <p:transition>
    <p:wipe dir="r"/>
  </p:transition>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4" name="Rectangle 4"/>
          <p:cNvSpPr>
            <a:spLocks noChangeArrowheads="1"/>
          </p:cNvSpPr>
          <p:nvPr/>
        </p:nvSpPr>
        <p:spPr bwMode="auto">
          <a:xfrm>
            <a:off x="0" y="0"/>
            <a:ext cx="9144000" cy="7010400"/>
          </a:xfrm>
          <a:prstGeom prst="rect">
            <a:avLst/>
          </a:prstGeom>
          <a:gradFill rotWithShape="1">
            <a:gsLst>
              <a:gs pos="0">
                <a:srgbClr val="000000"/>
              </a:gs>
              <a:gs pos="50000">
                <a:srgbClr val="000076"/>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6000" b="0" dirty="0">
                <a:latin typeface="Times New Roman" pitchFamily="18" charset="0"/>
              </a:rPr>
              <a:t>Why do the Proverbs seem to promise too much?</a:t>
            </a:r>
          </a:p>
          <a:p>
            <a:pPr algn="l">
              <a:lnSpc>
                <a:spcPct val="75000"/>
              </a:lnSpc>
            </a:pPr>
            <a:r>
              <a:rPr lang="en-US" sz="6000" b="0" dirty="0">
                <a:latin typeface="Times New Roman" pitchFamily="18" charset="0"/>
              </a:rPr>
              <a:t>6 Points to remember:</a:t>
            </a:r>
          </a:p>
          <a:p>
            <a:pPr algn="l">
              <a:lnSpc>
                <a:spcPct val="75000"/>
              </a:lnSpc>
            </a:pPr>
            <a:r>
              <a:rPr lang="en-US" sz="6000" b="0" dirty="0">
                <a:latin typeface="Times New Roman" pitchFamily="18" charset="0"/>
              </a:rPr>
              <a:t>1. Sages are not stupid</a:t>
            </a:r>
          </a:p>
          <a:p>
            <a:pPr algn="l">
              <a:lnSpc>
                <a:spcPct val="75000"/>
              </a:lnSpc>
            </a:pPr>
            <a:r>
              <a:rPr lang="en-US" sz="6000" b="0" dirty="0">
                <a:latin typeface="Times New Roman" pitchFamily="18" charset="0"/>
              </a:rPr>
              <a:t>2. Sages are not liars</a:t>
            </a:r>
          </a:p>
          <a:p>
            <a:pPr algn="l">
              <a:lnSpc>
                <a:spcPct val="75000"/>
              </a:lnSpc>
            </a:pPr>
            <a:r>
              <a:rPr lang="en-US" sz="6000" b="0" dirty="0">
                <a:latin typeface="Times New Roman" pitchFamily="18" charset="0"/>
              </a:rPr>
              <a:t>3. Proverbs are ‘maxims’</a:t>
            </a:r>
          </a:p>
          <a:p>
            <a:pPr algn="l">
              <a:lnSpc>
                <a:spcPct val="75000"/>
              </a:lnSpc>
            </a:pPr>
            <a:r>
              <a:rPr lang="en-US" sz="6000" b="0" dirty="0">
                <a:latin typeface="Times New Roman" pitchFamily="18" charset="0"/>
              </a:rPr>
              <a:t>4. Some are situational</a:t>
            </a:r>
          </a:p>
          <a:p>
            <a:pPr algn="l">
              <a:lnSpc>
                <a:spcPct val="75000"/>
              </a:lnSpc>
            </a:pPr>
            <a:r>
              <a:rPr lang="en-US" sz="6000" b="0" dirty="0">
                <a:latin typeface="Times New Roman" pitchFamily="18" charset="0"/>
              </a:rPr>
              <a:t>5. Unqualified but eventual</a:t>
            </a:r>
          </a:p>
          <a:p>
            <a:pPr algn="l">
              <a:lnSpc>
                <a:spcPct val="75000"/>
              </a:lnSpc>
            </a:pPr>
            <a:r>
              <a:rPr lang="en-US" sz="6000" b="0" dirty="0">
                <a:latin typeface="Times New Roman" pitchFamily="18" charset="0"/>
              </a:rPr>
              <a:t>6. Fully realized in a </a:t>
            </a:r>
            <a:br>
              <a:rPr lang="en-US" sz="6000" b="0" dirty="0">
                <a:latin typeface="Times New Roman" pitchFamily="18" charset="0"/>
              </a:rPr>
            </a:br>
            <a:r>
              <a:rPr lang="en-US" sz="6000" b="0" dirty="0">
                <a:latin typeface="Times New Roman" pitchFamily="18" charset="0"/>
              </a:rPr>
              <a:t>    future that outlasts death</a:t>
            </a:r>
          </a:p>
        </p:txBody>
      </p:sp>
      <p:sp>
        <p:nvSpPr>
          <p:cNvPr id="97285" name="Rectangle 4"/>
          <p:cNvSpPr>
            <a:spLocks noChangeArrowheads="1"/>
          </p:cNvSpPr>
          <p:nvPr/>
        </p:nvSpPr>
        <p:spPr bwMode="auto">
          <a:xfrm>
            <a:off x="381000" y="381000"/>
            <a:ext cx="8534400" cy="5029200"/>
          </a:xfrm>
          <a:prstGeom prst="rect">
            <a:avLst/>
          </a:prstGeom>
          <a:gradFill rotWithShape="1">
            <a:gsLst>
              <a:gs pos="0">
                <a:srgbClr val="000000"/>
              </a:gs>
              <a:gs pos="50000">
                <a:srgbClr val="890118"/>
              </a:gs>
              <a:gs pos="100000">
                <a:srgbClr val="000000"/>
              </a:gs>
            </a:gsLst>
            <a:lin ang="5400000" scaled="1"/>
          </a:gradFill>
          <a:ln w="28575">
            <a:solidFill>
              <a:schemeClr val="tx1"/>
            </a:solidFill>
            <a:miter lim="800000"/>
            <a:headEnd type="none" w="sm" len="sm"/>
            <a:tailEnd type="none" w="sm" len="sm"/>
          </a:ln>
        </p:spPr>
        <p:txBody>
          <a:bodyPr/>
          <a:lstStyle/>
          <a:p>
            <a:pPr algn="l">
              <a:lnSpc>
                <a:spcPct val="75000"/>
              </a:lnSpc>
            </a:pPr>
            <a:r>
              <a:rPr lang="en-US" sz="4800" b="0" dirty="0">
                <a:latin typeface="Times New Roman" pitchFamily="18" charset="0"/>
              </a:rPr>
              <a:t>Ps. 49:15 </a:t>
            </a:r>
            <a:r>
              <a:rPr lang="en-US" sz="4800" b="0" u="sng" dirty="0">
                <a:latin typeface="Times New Roman" pitchFamily="18" charset="0"/>
              </a:rPr>
              <a:t>God will redeem my life from the grave</a:t>
            </a:r>
            <a:r>
              <a:rPr lang="en-US" sz="4800" b="0" dirty="0">
                <a:latin typeface="Times New Roman" pitchFamily="18" charset="0"/>
              </a:rPr>
              <a:t>; </a:t>
            </a:r>
            <a:r>
              <a:rPr lang="en-US" sz="4800" b="0" u="sng" dirty="0">
                <a:latin typeface="Times New Roman" pitchFamily="18" charset="0"/>
              </a:rPr>
              <a:t>he will surely take me to himself</a:t>
            </a:r>
            <a:r>
              <a:rPr lang="en-US" sz="4800" b="0" dirty="0">
                <a:latin typeface="Times New Roman" pitchFamily="18" charset="0"/>
              </a:rPr>
              <a:t>.</a:t>
            </a:r>
          </a:p>
          <a:p>
            <a:pPr algn="l">
              <a:lnSpc>
                <a:spcPct val="75000"/>
              </a:lnSpc>
            </a:pPr>
            <a:r>
              <a:rPr lang="en-US" sz="4800" b="0" dirty="0">
                <a:latin typeface="Times New Roman" pitchFamily="18" charset="0"/>
              </a:rPr>
              <a:t>16 Do not be overawed when a man grows rich, when the splendor of his house increases; </a:t>
            </a:r>
          </a:p>
        </p:txBody>
      </p:sp>
    </p:spTree>
  </p:cSld>
  <p:clrMapOvr>
    <a:masterClrMapping/>
  </p:clrMapOvr>
  <p:transition>
    <p:wipe dir="r"/>
  </p:transition>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solidFill>
          <a:schemeClr val="bg1"/>
        </a:solidFill>
        <a:ln w="76200" cap="flat" cmpd="sng" algn="ctr">
          <a:solidFill>
            <a:schemeClr val="tx1"/>
          </a:solidFill>
          <a:prstDash val="solid"/>
          <a:round/>
          <a:headEnd type="none" w="sm" len="sm"/>
          <a:tailEnd type="arrow"/>
        </a:ln>
        <a:effectLst/>
      </a:spPr>
      <a:body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5418</Words>
  <Application>Microsoft Office PowerPoint</Application>
  <PresentationFormat>Letter Paper (8.5x11 in)</PresentationFormat>
  <Paragraphs>550</Paragraphs>
  <Slides>107</Slides>
  <Notes>107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107</vt:i4>
      </vt:variant>
    </vt:vector>
  </HeadingPairs>
  <TitlesOfParts>
    <vt:vector size="112" baseType="lpstr">
      <vt:lpstr>Arial</vt:lpstr>
      <vt:lpstr>Charis SIL</vt:lpstr>
      <vt:lpstr>Times New Roman</vt:lpstr>
      <vt:lpstr>Wingdings</vt:lpstr>
      <vt:lpstr>den1</vt:lpstr>
      <vt:lpstr>Proverbs</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PowerPoint Presentation</vt:lpstr>
      <vt:lpstr>PowerPoint Presentation</vt:lpstr>
      <vt:lpstr>PowerPoint Presentation</vt:lpstr>
      <vt:lpstr>Proverbs 3</vt:lpstr>
      <vt:lpstr>PowerPoint Presentation</vt:lpstr>
      <vt:lpstr>PowerPoint Presentation</vt:lpstr>
      <vt:lpstr>PowerPoint Presentation</vt:lpstr>
      <vt:lpstr>Proverbs 3</vt:lpstr>
      <vt:lpstr>Proverbs 3</vt:lpstr>
      <vt:lpstr>Proverbs 3</vt:lpstr>
      <vt:lpstr>Proverbs 3</vt:lpstr>
      <vt:lpstr>Proverbs 3</vt:lpstr>
      <vt:lpstr>Proverbs 3</vt:lpstr>
      <vt:lpstr>Proverbs 3</vt:lpstr>
      <vt:lpstr>Proverbs 3</vt:lpstr>
      <vt:lpstr>Proverbs 3</vt:lpstr>
      <vt:lpstr>Proverbs 3</vt:lpstr>
      <vt:lpstr>Proverbs 3</vt:lpstr>
      <vt:lpstr>PowerPoint Presentation</vt:lpstr>
      <vt:lpstr>PowerPoint Presentation</vt:lpstr>
      <vt:lpstr>PowerPoint Presentation</vt:lpstr>
      <vt:lpstr>PowerPoint Presentation</vt:lpstr>
      <vt:lpstr>PowerPoint Presentation</vt:lpstr>
      <vt:lpstr>PowerPoint Presentation</vt:lpstr>
      <vt:lpstr>Proverbs 3</vt:lpstr>
      <vt:lpstr>Proverbs 3</vt:lpstr>
      <vt:lpstr>Proverbs 3</vt:lpstr>
      <vt:lpstr>Proverbs 3</vt:lpstr>
      <vt:lpstr>Proverbs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2025-03-11T14:04:35Z</dcterms:created>
  <dcterms:modified xsi:type="dcterms:W3CDTF">2025-03-11T14:04:41Z</dcterms:modified>
</cp:coreProperties>
</file>