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  <p:sldMasterId id="2147483677" r:id="rId4"/>
  </p:sldMasterIdLst>
  <p:notesMasterIdLst>
    <p:notesMasterId r:id="rId55"/>
  </p:notesMasterIdLst>
  <p:sldIdLst>
    <p:sldId id="1561" r:id="rId5"/>
    <p:sldId id="2220" r:id="rId6"/>
    <p:sldId id="2183" r:id="rId7"/>
    <p:sldId id="2222" r:id="rId8"/>
    <p:sldId id="2288" r:id="rId9"/>
    <p:sldId id="2223" r:id="rId10"/>
    <p:sldId id="2224" r:id="rId11"/>
    <p:sldId id="2273" r:id="rId12"/>
    <p:sldId id="2276" r:id="rId13"/>
    <p:sldId id="2277" r:id="rId14"/>
    <p:sldId id="2279" r:id="rId15"/>
    <p:sldId id="2278" r:id="rId16"/>
    <p:sldId id="2286" r:id="rId17"/>
    <p:sldId id="2225" r:id="rId18"/>
    <p:sldId id="2282" r:id="rId19"/>
    <p:sldId id="2271" r:id="rId20"/>
    <p:sldId id="2301" r:id="rId21"/>
    <p:sldId id="2226" r:id="rId22"/>
    <p:sldId id="2266" r:id="rId23"/>
    <p:sldId id="2291" r:id="rId24"/>
    <p:sldId id="2309" r:id="rId25"/>
    <p:sldId id="2292" r:id="rId26"/>
    <p:sldId id="2267" r:id="rId27"/>
    <p:sldId id="2302" r:id="rId28"/>
    <p:sldId id="2268" r:id="rId29"/>
    <p:sldId id="1707" r:id="rId30"/>
    <p:sldId id="1577" r:id="rId31"/>
    <p:sldId id="1579" r:id="rId32"/>
    <p:sldId id="1580" r:id="rId33"/>
    <p:sldId id="2303" r:id="rId34"/>
    <p:sldId id="2304" r:id="rId35"/>
    <p:sldId id="2290" r:id="rId36"/>
    <p:sldId id="2227" r:id="rId37"/>
    <p:sldId id="2296" r:id="rId38"/>
    <p:sldId id="2305" r:id="rId39"/>
    <p:sldId id="2265" r:id="rId40"/>
    <p:sldId id="2289" r:id="rId41"/>
    <p:sldId id="2228" r:id="rId42"/>
    <p:sldId id="2229" r:id="rId43"/>
    <p:sldId id="2297" r:id="rId44"/>
    <p:sldId id="2307" r:id="rId45"/>
    <p:sldId id="2230" r:id="rId46"/>
    <p:sldId id="2299" r:id="rId47"/>
    <p:sldId id="2308" r:id="rId48"/>
    <p:sldId id="1387" r:id="rId49"/>
    <p:sldId id="2310" r:id="rId50"/>
    <p:sldId id="1523" r:id="rId51"/>
    <p:sldId id="1897" r:id="rId52"/>
    <p:sldId id="1898" r:id="rId53"/>
    <p:sldId id="230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C8BA0"/>
    <a:srgbClr val="0E1D2E"/>
    <a:srgbClr val="FFFF66"/>
    <a:srgbClr val="FFFFCC"/>
    <a:srgbClr val="FEF1CE"/>
    <a:srgbClr val="819DA3"/>
    <a:srgbClr val="6A959E"/>
    <a:srgbClr val="966636"/>
    <a:srgbClr val="957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65" autoAdjust="0"/>
    <p:restoredTop sz="87297" autoAdjust="0"/>
  </p:normalViewPr>
  <p:slideViewPr>
    <p:cSldViewPr>
      <p:cViewPr varScale="1">
        <p:scale>
          <a:sx n="54" d="100"/>
          <a:sy n="54" d="100"/>
        </p:scale>
        <p:origin x="52" y="4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2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8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7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3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37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6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124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30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51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93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37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03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23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091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774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80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667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46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172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16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9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23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22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1732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800" b="1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0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75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31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86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60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57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1" spc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8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1" spc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8654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1" spc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9672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7027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672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1" spc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5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9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198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1368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4013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163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7686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5083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762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222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1922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5810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09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97275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64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957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7682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0965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9061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7012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38016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87119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6426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050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6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13506C-11EA-49C8-BBB6-D3CE5FCD34A8}"/>
              </a:ext>
            </a:extLst>
          </p:cNvPr>
          <p:cNvSpPr/>
          <p:nvPr/>
        </p:nvSpPr>
        <p:spPr>
          <a:xfrm>
            <a:off x="4091650" y="3746387"/>
            <a:ext cx="8001000" cy="304698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2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19:18) There they nailed Jesus to the cross…</a:t>
            </a:r>
          </a:p>
          <a:p>
            <a:pPr lvl="0" algn="ctr">
              <a:defRPr/>
            </a:pPr>
            <a:r>
              <a:rPr lang="en-GB" sz="32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GB" sz="32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Pilate posted a sign on the cross that read,</a:t>
            </a:r>
          </a:p>
          <a:p>
            <a:pPr lvl="0" algn="ctr">
              <a:defRPr/>
            </a:pPr>
            <a:r>
              <a:rPr lang="en-GB" sz="32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“Jesus of Nazareth, the King of the Jews.”</a:t>
            </a:r>
          </a:p>
          <a:p>
            <a:pPr lvl="0" algn="ctr">
              <a:defRPr/>
            </a:pPr>
            <a:r>
              <a:rPr lang="en-GB" sz="32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GB" sz="32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knew that his mission was now finished…</a:t>
            </a:r>
          </a:p>
          <a:p>
            <a:pPr lvl="0" algn="ctr">
              <a:defRPr/>
            </a:pPr>
            <a:r>
              <a:rPr lang="en-GB" sz="32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GB" sz="32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So, he cried out, “It is finished!” Then he bowed his head and gave up his spirit.</a:t>
            </a:r>
          </a:p>
        </p:txBody>
      </p:sp>
    </p:spTree>
    <p:extLst>
      <p:ext uri="{BB962C8B-B14F-4D97-AF65-F5344CB8AC3E}">
        <p14:creationId xmlns:p14="http://schemas.microsoft.com/office/powerpoint/2010/main" val="3571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5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6C520D-A186-4160-8C45-4571BF3D4BF5}"/>
              </a:ext>
            </a:extLst>
          </p:cNvPr>
          <p:cNvSpPr/>
          <p:nvPr/>
        </p:nvSpPr>
        <p:spPr>
          <a:xfrm>
            <a:off x="2095500" y="228600"/>
            <a:ext cx="8001000" cy="156966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9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 is finished!”</a:t>
            </a:r>
          </a:p>
        </p:txBody>
      </p:sp>
    </p:spTree>
    <p:extLst>
      <p:ext uri="{BB962C8B-B14F-4D97-AF65-F5344CB8AC3E}">
        <p14:creationId xmlns:p14="http://schemas.microsoft.com/office/powerpoint/2010/main" val="16968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2:13) When you were dead in your transgressions and the uncircumcision of your flesh,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 made you alive with Him,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forgiven all our transgressions.</a:t>
            </a:r>
          </a:p>
          <a:p>
            <a:r>
              <a:rPr lang="en-GB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canceled out the certificate of debt consisting of decrees against us, which was hostile to us.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has taken it out of the way,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nailed it to the cross.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151D9-B7E9-4B90-972E-67C0A34DF56C}"/>
              </a:ext>
            </a:extLst>
          </p:cNvPr>
          <p:cNvSpPr/>
          <p:nvPr/>
        </p:nvSpPr>
        <p:spPr>
          <a:xfrm>
            <a:off x="1143000" y="3163592"/>
            <a:ext cx="1928150" cy="668648"/>
          </a:xfrm>
          <a:prstGeom prst="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866D0-8A38-4F7C-8489-31E8B0A9D4F7}"/>
              </a:ext>
            </a:extLst>
          </p:cNvPr>
          <p:cNvSpPr/>
          <p:nvPr/>
        </p:nvSpPr>
        <p:spPr>
          <a:xfrm>
            <a:off x="3749050" y="3163592"/>
            <a:ext cx="4381200" cy="668648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1E56C-8BC2-4820-A3F4-3D93BDA2E682}"/>
              </a:ext>
            </a:extLst>
          </p:cNvPr>
          <p:cNvSpPr/>
          <p:nvPr/>
        </p:nvSpPr>
        <p:spPr>
          <a:xfrm>
            <a:off x="1558725" y="4971325"/>
            <a:ext cx="4625050" cy="668648"/>
          </a:xfrm>
          <a:prstGeom prst="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71A326-7CCD-46A4-9335-F799F0B67273}"/>
              </a:ext>
            </a:extLst>
          </p:cNvPr>
          <p:cNvSpPr/>
          <p:nvPr/>
        </p:nvSpPr>
        <p:spPr>
          <a:xfrm>
            <a:off x="1560654" y="5627977"/>
            <a:ext cx="4154346" cy="668648"/>
          </a:xfrm>
          <a:prstGeom prst="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CBEE24-83C2-4BA3-99D3-910F9F36F9B3}"/>
              </a:ext>
            </a:extLst>
          </p:cNvPr>
          <p:cNvCxnSpPr>
            <a:stCxn id="6" idx="3"/>
          </p:cNvCxnSpPr>
          <p:nvPr/>
        </p:nvCxnSpPr>
        <p:spPr>
          <a:xfrm flipV="1">
            <a:off x="3071150" y="3429000"/>
            <a:ext cx="586450" cy="68916"/>
          </a:xfrm>
          <a:prstGeom prst="straightConnector1">
            <a:avLst/>
          </a:prstGeom>
          <a:ln w="57150">
            <a:solidFill>
              <a:srgbClr val="FF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987345-6F53-4509-8AFC-BB8F04D44A0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871250" y="3832240"/>
            <a:ext cx="776950" cy="1139085"/>
          </a:xfrm>
          <a:prstGeom prst="straightConnector1">
            <a:avLst/>
          </a:prstGeom>
          <a:ln w="57150">
            <a:solidFill>
              <a:srgbClr val="FF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89003F-1252-4FD1-944B-020685A2BC0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871250" y="3864780"/>
            <a:ext cx="2834350" cy="1106545"/>
          </a:xfrm>
          <a:prstGeom prst="straightConnector1">
            <a:avLst/>
          </a:prstGeom>
          <a:ln w="57150">
            <a:solidFill>
              <a:srgbClr val="FF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2715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2:15)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Christ had disarmed the rulers and authorities,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made a public display of them,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triumphed over them through Him.</a:t>
            </a:r>
          </a:p>
        </p:txBody>
      </p:sp>
    </p:spTree>
    <p:extLst>
      <p:ext uri="{BB962C8B-B14F-4D97-AF65-F5344CB8AC3E}">
        <p14:creationId xmlns:p14="http://schemas.microsoft.com/office/powerpoint/2010/main" val="1936891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Christ had disarmed the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rulers and authorities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made a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public display of them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triumphed over them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through Him.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7CAA5EB3-DDF2-40EB-B001-99CDF0B31508}"/>
              </a:ext>
            </a:extLst>
          </p:cNvPr>
          <p:cNvSpPr/>
          <p:nvPr/>
        </p:nvSpPr>
        <p:spPr>
          <a:xfrm>
            <a:off x="5398625" y="136000"/>
            <a:ext cx="4762018" cy="117301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refer to demons.</a:t>
            </a:r>
          </a:p>
          <a:p>
            <a:pPr lvl="0" algn="ctr">
              <a:defRPr/>
            </a:pPr>
            <a:r>
              <a:rPr lang="it-IT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Ephesians 6:12, Colossians 1:16; 2:8, 19</a:t>
            </a:r>
            <a:endParaRPr lang="en-GB" sz="2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25BF212B-5251-44C4-A654-31180C871255}"/>
              </a:ext>
            </a:extLst>
          </p:cNvPr>
          <p:cNvSpPr/>
          <p:nvPr/>
        </p:nvSpPr>
        <p:spPr>
          <a:xfrm>
            <a:off x="1676400" y="2748982"/>
            <a:ext cx="9448800" cy="3575617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Jesus defeat Satan’s claims against God through the Cross?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“God is strict and controlling.”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“God doesn’t want to be near you.”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“God wants to ruin your life.”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E42724-4E0D-4630-BFEB-FE5F49C298F7}"/>
              </a:ext>
            </a:extLst>
          </p:cNvPr>
          <p:cNvCxnSpPr>
            <a:cxnSpLocks/>
          </p:cNvCxnSpPr>
          <p:nvPr/>
        </p:nvCxnSpPr>
        <p:spPr>
          <a:xfrm>
            <a:off x="1676398" y="2895600"/>
            <a:ext cx="9448802" cy="3428999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3CA289-1BAA-45BB-ADA8-D2AA03AC82DA}"/>
              </a:ext>
            </a:extLst>
          </p:cNvPr>
          <p:cNvCxnSpPr>
            <a:cxnSpLocks/>
          </p:cNvCxnSpPr>
          <p:nvPr/>
        </p:nvCxnSpPr>
        <p:spPr>
          <a:xfrm flipV="1">
            <a:off x="1676399" y="2895600"/>
            <a:ext cx="9331124" cy="33528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77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1342" y="533400"/>
            <a:ext cx="824505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Satan’s awful accusations have been defeated by the Cross…</a:t>
            </a:r>
          </a:p>
          <a:p>
            <a:pPr algn="ctr"/>
            <a:endParaRPr lang="en-US" sz="1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Yet, man-made religion still perpetuates this distorted picture of God!</a:t>
            </a:r>
            <a:endParaRPr lang="en-GB" sz="6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341976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2:16)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no one is to act as your judge in regard to food or drink or in respect to a festival or a new moon or a Sabbath day. </a:t>
            </a:r>
          </a:p>
        </p:txBody>
      </p:sp>
    </p:spTree>
    <p:extLst>
      <p:ext uri="{BB962C8B-B14F-4D97-AF65-F5344CB8AC3E}">
        <p14:creationId xmlns:p14="http://schemas.microsoft.com/office/powerpoint/2010/main" val="31664607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2:16)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no one is to act as your judge in regard to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food or drink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in respect to a festival or a new moon or a Sabbath day. </a:t>
            </a:r>
          </a:p>
        </p:txBody>
      </p:sp>
    </p:spTree>
    <p:extLst>
      <p:ext uri="{BB962C8B-B14F-4D97-AF65-F5344CB8AC3E}">
        <p14:creationId xmlns:p14="http://schemas.microsoft.com/office/powerpoint/2010/main" val="39047139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EB1D88-2A03-40AD-A6BA-C605FE7166F7}"/>
              </a:ext>
            </a:extLst>
          </p:cNvPr>
          <p:cNvSpPr txBox="1"/>
          <p:nvPr/>
        </p:nvSpPr>
        <p:spPr>
          <a:xfrm>
            <a:off x="72917" y="153174"/>
            <a:ext cx="120313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Eastern Orthodox &amp; Roman Catholicism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meat on holy days.</a:t>
            </a:r>
            <a:endParaRPr lang="en-US" sz="3700" b="1" spc="-15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b="1" spc="-1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GB" sz="3700" b="1" spc="-1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Only </a:t>
            </a:r>
            <a:r>
              <a:rPr lang="en-GB" sz="3700" b="1" spc="-150" dirty="0" err="1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Hallal</a:t>
            </a:r>
            <a:r>
              <a:rPr lang="en-GB" sz="3700" b="1" spc="-15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meat. No alcohol.</a:t>
            </a:r>
          </a:p>
          <a:p>
            <a:pPr algn="ctr"/>
            <a:r>
              <a:rPr lang="en-US" sz="3700" b="1" spc="-1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Judaism</a:t>
            </a:r>
            <a:r>
              <a:rPr lang="en-GB" sz="3700" b="1" spc="-1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pork and no shellfish. No meat with dairy products.</a:t>
            </a:r>
          </a:p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Buddhism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Preferably vegetarian.</a:t>
            </a:r>
          </a:p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Hinduism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cow (beef), but cow products are acceptable.</a:t>
            </a:r>
            <a:endParaRPr lang="en-GB" sz="3700" b="1" spc="-15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Sikhism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Kosher or Halal methods for meat. No alcohol.</a:t>
            </a:r>
            <a:endParaRPr lang="en-US" sz="3700" b="1" spc="-15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Mormonism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alcohol, tobacco, caffeine, or hot drinks.</a:t>
            </a:r>
            <a:endParaRPr lang="en-US" sz="3700" b="1" spc="-15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Seventh-Day Adventists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meat, alcohol, tobacco, or caffeine.</a:t>
            </a:r>
            <a:endParaRPr lang="en-US" sz="3700" b="1" spc="-15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606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EB1D88-2A03-40AD-A6BA-C605FE7166F7}"/>
              </a:ext>
            </a:extLst>
          </p:cNvPr>
          <p:cNvSpPr txBox="1"/>
          <p:nvPr/>
        </p:nvSpPr>
        <p:spPr>
          <a:xfrm>
            <a:off x="72917" y="153174"/>
            <a:ext cx="120313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Eastern Orthodox &amp; Roman Catholicism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meat on holy days.</a:t>
            </a:r>
            <a:endParaRPr lang="en-US" sz="3700" b="1" spc="-15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b="1" spc="-1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GB" sz="3700" b="1" spc="-1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Only </a:t>
            </a:r>
            <a:r>
              <a:rPr lang="en-GB" sz="3700" b="1" spc="-150" dirty="0" err="1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Hallal</a:t>
            </a:r>
            <a:r>
              <a:rPr lang="en-GB" sz="3700" b="1" spc="-15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meat. No alcohol.</a:t>
            </a:r>
          </a:p>
          <a:p>
            <a:pPr algn="ctr"/>
            <a:r>
              <a:rPr lang="en-US" sz="3700" b="1" spc="-1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Judaism</a:t>
            </a:r>
            <a:r>
              <a:rPr lang="en-GB" sz="3700" b="1" spc="-1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pork and no shellfish. No meat with dairy products.</a:t>
            </a:r>
          </a:p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Buddhism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Preferably vegetarian.</a:t>
            </a:r>
          </a:p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Hinduism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cow (beef), but cow products are acceptable.</a:t>
            </a:r>
            <a:endParaRPr lang="en-GB" sz="3700" b="1" spc="-15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Sikhism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Kosher or Halal methods for meat. No alcohol.</a:t>
            </a:r>
            <a:endParaRPr lang="en-US" sz="3700" b="1" spc="-15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Mormonism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alcohol, tobacco, caffeine, or hot drinks.</a:t>
            </a:r>
            <a:endParaRPr lang="en-US" sz="3700" b="1" spc="-15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Seventh-Day Adventists</a:t>
            </a:r>
            <a:r>
              <a:rPr lang="en-GB" sz="3700" b="1" spc="-15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700" b="1" spc="-15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meat, alcohol, tobacco, or caffeine.</a:t>
            </a:r>
            <a:endParaRPr lang="en-US" sz="3700" b="1" spc="-15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0CEC42A3-F661-4586-8DD3-2CE57D3717DB}"/>
              </a:ext>
            </a:extLst>
          </p:cNvPr>
          <p:cNvSpPr/>
          <p:nvPr/>
        </p:nvSpPr>
        <p:spPr>
          <a:xfrm>
            <a:off x="3223550" y="153174"/>
            <a:ext cx="8839199" cy="556182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(Mk. 7:18-19) Jesus said, “Can’t you see that the food you put into your body cannot defile you?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Food doesn’t go into your heart, but only passes through the stomach and then goes into the sewer.”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saying this, he declared that every kind of food is acceptable in God’s eyes.</a:t>
            </a:r>
          </a:p>
        </p:txBody>
      </p:sp>
    </p:spTree>
    <p:extLst>
      <p:ext uri="{BB962C8B-B14F-4D97-AF65-F5344CB8AC3E}">
        <p14:creationId xmlns:p14="http://schemas.microsoft.com/office/powerpoint/2010/main" val="13130554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2:16)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 no one is to act as your judge in regard to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food or drink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in respect to a festival or a new moon or a Sabbath day. 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CDBEE15-F656-4FAF-95CD-61C0A20958F9}"/>
              </a:ext>
            </a:extLst>
          </p:cNvPr>
          <p:cNvSpPr/>
          <p:nvPr/>
        </p:nvSpPr>
        <p:spPr>
          <a:xfrm>
            <a:off x="3733800" y="1356650"/>
            <a:ext cx="7772399" cy="19546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Consequences?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seems arbitrary and restrictive.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None of this has to do with health or fitness.</a:t>
            </a:r>
          </a:p>
        </p:txBody>
      </p:sp>
    </p:spTree>
    <p:extLst>
      <p:ext uri="{BB962C8B-B14F-4D97-AF65-F5344CB8AC3E}">
        <p14:creationId xmlns:p14="http://schemas.microsoft.com/office/powerpoint/2010/main" val="22211740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2:16)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no one is to act as your judge in regard to food or drink or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respect to a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festival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a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moon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a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Sabbath day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3E5708DC-3839-479A-A331-0CF03B7D788B}"/>
              </a:ext>
            </a:extLst>
          </p:cNvPr>
          <p:cNvSpPr/>
          <p:nvPr/>
        </p:nvSpPr>
        <p:spPr>
          <a:xfrm>
            <a:off x="390935" y="2667000"/>
            <a:ext cx="3800065" cy="3048000"/>
          </a:xfrm>
          <a:prstGeom prst="roundRect">
            <a:avLst/>
          </a:prstGeom>
          <a:gradFill flip="none" rotWithShape="1">
            <a:gsLst>
              <a:gs pos="0">
                <a:srgbClr val="243A52">
                  <a:shade val="30000"/>
                  <a:satMod val="115000"/>
                </a:srgbClr>
              </a:gs>
              <a:gs pos="50000">
                <a:srgbClr val="243A52">
                  <a:shade val="67500"/>
                  <a:satMod val="115000"/>
                </a:srgbClr>
              </a:gs>
              <a:gs pos="100000">
                <a:srgbClr val="243A5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seasons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days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spaces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Worship services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Scripted prayers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0284FA4-A42C-4FD3-9ACB-5C0FEC01790B}"/>
              </a:ext>
            </a:extLst>
          </p:cNvPr>
          <p:cNvSpPr/>
          <p:nvPr/>
        </p:nvSpPr>
        <p:spPr>
          <a:xfrm>
            <a:off x="5111176" y="2094049"/>
            <a:ext cx="6865724" cy="45604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Consequences?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Repetition becomes</a:t>
            </a:r>
          </a:p>
          <a:p>
            <a:pPr lvl="0" algn="ctr">
              <a:defRPr/>
            </a:pP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impersonal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sub-relational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Non-cognitive and far easier than relating.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Leads to an arbitrary sacred/secular divide.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Christmas and Easter. Sunday services only.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do we treat the “sanctuary” differently?</a:t>
            </a:r>
          </a:p>
        </p:txBody>
      </p:sp>
    </p:spTree>
    <p:extLst>
      <p:ext uri="{BB962C8B-B14F-4D97-AF65-F5344CB8AC3E}">
        <p14:creationId xmlns:p14="http://schemas.microsoft.com/office/powerpoint/2010/main" val="5046807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2:16)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 no one is to act as your judge in regard to food or drink or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respect to a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festival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a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new moon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a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 day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3E5708DC-3839-479A-A331-0CF03B7D788B}"/>
              </a:ext>
            </a:extLst>
          </p:cNvPr>
          <p:cNvSpPr/>
          <p:nvPr/>
        </p:nvSpPr>
        <p:spPr>
          <a:xfrm>
            <a:off x="390935" y="2667000"/>
            <a:ext cx="3800065" cy="3048000"/>
          </a:xfrm>
          <a:prstGeom prst="roundRect">
            <a:avLst/>
          </a:prstGeom>
          <a:gradFill flip="none" rotWithShape="1">
            <a:gsLst>
              <a:gs pos="0">
                <a:srgbClr val="243A52">
                  <a:shade val="30000"/>
                  <a:satMod val="115000"/>
                </a:srgbClr>
              </a:gs>
              <a:gs pos="50000">
                <a:srgbClr val="243A52">
                  <a:shade val="67500"/>
                  <a:satMod val="115000"/>
                </a:srgbClr>
              </a:gs>
              <a:gs pos="100000">
                <a:srgbClr val="243A5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Holy seasons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Holy days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Holy spaces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Worship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Scripted prayers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0284FA4-A42C-4FD3-9ACB-5C0FEC01790B}"/>
              </a:ext>
            </a:extLst>
          </p:cNvPr>
          <p:cNvSpPr/>
          <p:nvPr/>
        </p:nvSpPr>
        <p:spPr>
          <a:xfrm>
            <a:off x="5111176" y="2094049"/>
            <a:ext cx="6865724" cy="45604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8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isn’t this all in the Old Testament?</a:t>
            </a:r>
            <a:endParaRPr lang="en-GB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2:16)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no one is to act as your judge in regard to food or drink or in respect to a festival or a new moon or a Sabbath day.</a:t>
            </a:r>
          </a:p>
          <a:p>
            <a:r>
              <a:rPr lang="en-GB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things are a mere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shadow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what is to come,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substance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belongs to Christ.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ED04852F-A8F3-40DF-8142-61BFBDBBF415}"/>
              </a:ext>
            </a:extLst>
          </p:cNvPr>
          <p:cNvSpPr/>
          <p:nvPr/>
        </p:nvSpPr>
        <p:spPr>
          <a:xfrm>
            <a:off x="4114800" y="-20782"/>
            <a:ext cx="7775676" cy="28145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OT religious system existed for the purpose of </a:t>
            </a:r>
            <a:r>
              <a:rPr lang="en-GB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hundreds of rituals to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(e.g. baptism &amp; the Lord’s Supper; cf. 1 Cor. 14:26).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Also, it kept the Jews culturally distinct for 4,000 years.</a:t>
            </a:r>
          </a:p>
        </p:txBody>
      </p:sp>
    </p:spTree>
    <p:extLst>
      <p:ext uri="{BB962C8B-B14F-4D97-AF65-F5344CB8AC3E}">
        <p14:creationId xmlns:p14="http://schemas.microsoft.com/office/powerpoint/2010/main" val="29091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79021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5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CA6216-B0F9-4804-92BA-15EDCFBC9F0B}"/>
              </a:ext>
            </a:extLst>
          </p:cNvPr>
          <p:cNvSpPr/>
          <p:nvPr/>
        </p:nvSpPr>
        <p:spPr>
          <a:xfrm>
            <a:off x="4992129" y="2286000"/>
            <a:ext cx="9906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6FBDC-7067-46AF-906C-44098201E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333" y="182300"/>
            <a:ext cx="3344334" cy="6019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D53E13-75F5-43DF-9EEC-1D8E3629E1AE}"/>
              </a:ext>
            </a:extLst>
          </p:cNvPr>
          <p:cNvSpPr/>
          <p:nvPr/>
        </p:nvSpPr>
        <p:spPr>
          <a:xfrm>
            <a:off x="9906000" y="2544500"/>
            <a:ext cx="533400" cy="5334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6F1129-AB9B-4408-A0F3-55E8778FBE80}"/>
              </a:ext>
            </a:extLst>
          </p:cNvPr>
          <p:cNvSpPr/>
          <p:nvPr/>
        </p:nvSpPr>
        <p:spPr>
          <a:xfrm>
            <a:off x="3352800" y="1981200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BB3DF-1C77-440D-9538-85D7EEC638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550" y="2895600"/>
            <a:ext cx="6882849" cy="376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8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2:8) See to it that no one takes you captive through philosophy and empty deception,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according to the tradition of men,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according to the elementary principles of the world,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rather than according to Christ.</a:t>
            </a:r>
          </a:p>
        </p:txBody>
      </p:sp>
    </p:spTree>
    <p:extLst>
      <p:ext uri="{BB962C8B-B14F-4D97-AF65-F5344CB8AC3E}">
        <p14:creationId xmlns:p14="http://schemas.microsoft.com/office/powerpoint/2010/main" val="8986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2:16)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 no one is to act as your judge in regard to food or drink or in respect to a festival or a new moon or a Sabbath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These things are a mere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shadow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what is to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the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substance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belongs to Christ.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2242271-0226-45EE-A0DB-93CE16890472}"/>
              </a:ext>
            </a:extLst>
          </p:cNvPr>
          <p:cNvSpPr/>
          <p:nvPr/>
        </p:nvSpPr>
        <p:spPr>
          <a:xfrm>
            <a:off x="4114800" y="81024"/>
            <a:ext cx="7775676" cy="28145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OT religious system existed for the purpose of </a:t>
            </a:r>
            <a:r>
              <a:rPr lang="en-GB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hundreds of rituals to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(e.g. baptism &amp; the Lord’s Supper; cf. 1 Cor. 14:26).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Also, it kept the Jews culturally distinct for 4,000 years.</a:t>
            </a:r>
          </a:p>
        </p:txBody>
      </p:sp>
    </p:spTree>
    <p:extLst>
      <p:ext uri="{BB962C8B-B14F-4D97-AF65-F5344CB8AC3E}">
        <p14:creationId xmlns:p14="http://schemas.microsoft.com/office/powerpoint/2010/main" val="1512523350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2:16)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 no one is to act as your judge in regard to food or drink or in respect to a festival or a new moon or a Sabbath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These things are a mere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shadow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what is to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the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substance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belongs to Christ.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F7521E2-50A3-46D9-890F-12F962568541}"/>
              </a:ext>
            </a:extLst>
          </p:cNvPr>
          <p:cNvSpPr/>
          <p:nvPr/>
        </p:nvSpPr>
        <p:spPr>
          <a:xfrm>
            <a:off x="4038600" y="-152400"/>
            <a:ext cx="7775676" cy="28145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It’s totally bizarre to replace Christ with rituals that pointed to Christ!!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8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2:18) Let no one keep defrauding you of your prize by delighting in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self-abasement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 worship of the angels,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taking his stand on visions he has seen, inflated without cause by his fleshly mind.</a:t>
            </a:r>
          </a:p>
        </p:txBody>
      </p:sp>
    </p:spTree>
    <p:extLst>
      <p:ext uri="{BB962C8B-B14F-4D97-AF65-F5344CB8AC3E}">
        <p14:creationId xmlns:p14="http://schemas.microsoft.com/office/powerpoint/2010/main" val="37885282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2:18)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Let no one keep defrauding you of your prize by delighting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self-abasement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worship of the angels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taking his stand on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visions he has seen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inflated without cause by his fleshly mind.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F94FC-B09C-4D2C-882C-2FA2C2D0F803}"/>
              </a:ext>
            </a:extLst>
          </p:cNvPr>
          <p:cNvSpPr/>
          <p:nvPr/>
        </p:nvSpPr>
        <p:spPr>
          <a:xfrm>
            <a:off x="967450" y="1919574"/>
            <a:ext cx="5128550" cy="668648"/>
          </a:xfrm>
          <a:prstGeom prst="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B1B79B-9BED-41CF-A64C-613D07BE44E6}"/>
              </a:ext>
            </a:extLst>
          </p:cNvPr>
          <p:cNvSpPr/>
          <p:nvPr/>
        </p:nvSpPr>
        <p:spPr>
          <a:xfrm>
            <a:off x="3932500" y="2588222"/>
            <a:ext cx="3916100" cy="668648"/>
          </a:xfrm>
          <a:prstGeom prst="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8BF3F8D-DCB8-4343-8737-CA0057EA9156}"/>
              </a:ext>
            </a:extLst>
          </p:cNvPr>
          <p:cNvSpPr/>
          <p:nvPr/>
        </p:nvSpPr>
        <p:spPr>
          <a:xfrm>
            <a:off x="390935" y="3265025"/>
            <a:ext cx="7000465" cy="2449975"/>
          </a:xfrm>
          <a:prstGeom prst="roundRect">
            <a:avLst/>
          </a:prstGeom>
          <a:gradFill flip="none" rotWithShape="1">
            <a:gsLst>
              <a:gs pos="0">
                <a:srgbClr val="243A52">
                  <a:shade val="30000"/>
                  <a:satMod val="115000"/>
                </a:srgbClr>
              </a:gs>
              <a:gs pos="50000">
                <a:srgbClr val="243A52">
                  <a:shade val="67500"/>
                  <a:satMod val="115000"/>
                </a:srgbClr>
              </a:gs>
              <a:gs pos="100000">
                <a:srgbClr val="243A5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need many initiatory religious practices to get secret knowledge of God.”</a:t>
            </a:r>
            <a:endParaRPr lang="en-GB" sz="32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935408C5-2C75-4DC3-9ABC-DDCF79D48E0C}"/>
              </a:ext>
            </a:extLst>
          </p:cNvPr>
          <p:cNvSpPr/>
          <p:nvPr/>
        </p:nvSpPr>
        <p:spPr>
          <a:xfrm>
            <a:off x="3311311" y="152400"/>
            <a:ext cx="5680289" cy="1758374"/>
          </a:xfrm>
          <a:prstGeom prst="roundRect">
            <a:avLst/>
          </a:prstGeom>
          <a:gradFill flip="none" rotWithShape="1">
            <a:gsLst>
              <a:gs pos="0">
                <a:srgbClr val="243A52">
                  <a:shade val="30000"/>
                  <a:satMod val="115000"/>
                </a:srgbClr>
              </a:gs>
              <a:gs pos="50000">
                <a:srgbClr val="243A52">
                  <a:shade val="67500"/>
                  <a:satMod val="115000"/>
                </a:srgbClr>
              </a:gs>
              <a:gs pos="100000">
                <a:srgbClr val="243A5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“You need mediators to get to God.”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ACDEF5CA-5BC6-45F0-96FF-8A9B41C004D4}"/>
              </a:ext>
            </a:extLst>
          </p:cNvPr>
          <p:cNvSpPr/>
          <p:nvPr/>
        </p:nvSpPr>
        <p:spPr>
          <a:xfrm>
            <a:off x="5791200" y="1651326"/>
            <a:ext cx="6261900" cy="50542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Consequences?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cannot be approached.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Hebrews 4:16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Ephesians 3:12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Romans 5:1-2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the elite can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talk to God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 God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deeply.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“There is one God, and one mediator also between God and men, the man Christ Jesus” (1 Tim. 2:5).</a:t>
            </a:r>
          </a:p>
        </p:txBody>
      </p:sp>
    </p:spTree>
    <p:extLst>
      <p:ext uri="{BB962C8B-B14F-4D97-AF65-F5344CB8AC3E}">
        <p14:creationId xmlns:p14="http://schemas.microsoft.com/office/powerpoint/2010/main" val="13597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6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2:18)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Let no one keep defrauding you of your prize by delighting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self-abasement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worship of the angels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taking his stand on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visions he has seen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inflated without cause by his fleshly mind.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F94FC-B09C-4D2C-882C-2FA2C2D0F803}"/>
              </a:ext>
            </a:extLst>
          </p:cNvPr>
          <p:cNvSpPr/>
          <p:nvPr/>
        </p:nvSpPr>
        <p:spPr>
          <a:xfrm>
            <a:off x="967450" y="1919574"/>
            <a:ext cx="5128550" cy="668648"/>
          </a:xfrm>
          <a:prstGeom prst="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B1B79B-9BED-41CF-A64C-613D07BE44E6}"/>
              </a:ext>
            </a:extLst>
          </p:cNvPr>
          <p:cNvSpPr/>
          <p:nvPr/>
        </p:nvSpPr>
        <p:spPr>
          <a:xfrm>
            <a:off x="3932500" y="2588222"/>
            <a:ext cx="3916100" cy="668648"/>
          </a:xfrm>
          <a:prstGeom prst="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8BF3F8D-DCB8-4343-8737-CA0057EA9156}"/>
              </a:ext>
            </a:extLst>
          </p:cNvPr>
          <p:cNvSpPr/>
          <p:nvPr/>
        </p:nvSpPr>
        <p:spPr>
          <a:xfrm>
            <a:off x="390935" y="3265025"/>
            <a:ext cx="7000465" cy="2449975"/>
          </a:xfrm>
          <a:prstGeom prst="roundRect">
            <a:avLst/>
          </a:prstGeom>
          <a:gradFill flip="none" rotWithShape="1">
            <a:gsLst>
              <a:gs pos="0">
                <a:srgbClr val="243A52">
                  <a:shade val="30000"/>
                  <a:satMod val="115000"/>
                </a:srgbClr>
              </a:gs>
              <a:gs pos="50000">
                <a:srgbClr val="243A52">
                  <a:shade val="67500"/>
                  <a:satMod val="115000"/>
                </a:srgbClr>
              </a:gs>
              <a:gs pos="100000">
                <a:srgbClr val="243A5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“You need many initiatory religious practices to get secret knowledge of God.”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935408C5-2C75-4DC3-9ABC-DDCF79D48E0C}"/>
              </a:ext>
            </a:extLst>
          </p:cNvPr>
          <p:cNvSpPr/>
          <p:nvPr/>
        </p:nvSpPr>
        <p:spPr>
          <a:xfrm>
            <a:off x="3311311" y="152400"/>
            <a:ext cx="5680289" cy="1758374"/>
          </a:xfrm>
          <a:prstGeom prst="roundRect">
            <a:avLst/>
          </a:prstGeom>
          <a:gradFill flip="none" rotWithShape="1">
            <a:gsLst>
              <a:gs pos="0">
                <a:srgbClr val="243A52">
                  <a:shade val="30000"/>
                  <a:satMod val="115000"/>
                </a:srgbClr>
              </a:gs>
              <a:gs pos="50000">
                <a:srgbClr val="243A52">
                  <a:shade val="67500"/>
                  <a:satMod val="115000"/>
                </a:srgbClr>
              </a:gs>
              <a:gs pos="100000">
                <a:srgbClr val="243A5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need mediators to get to God.”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ACDEF5CA-5BC6-45F0-96FF-8A9B41C004D4}"/>
              </a:ext>
            </a:extLst>
          </p:cNvPr>
          <p:cNvSpPr/>
          <p:nvPr/>
        </p:nvSpPr>
        <p:spPr>
          <a:xfrm>
            <a:off x="5791200" y="1651326"/>
            <a:ext cx="6261900" cy="50542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should we focus?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2:19)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have lost connection with the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from whom the whole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supported and held together by its joints and ligaments, grows as God causes it to grow.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1E86B96-3721-460C-8742-37B6B278D7AF}"/>
              </a:ext>
            </a:extLst>
          </p:cNvPr>
          <p:cNvSpPr/>
          <p:nvPr/>
        </p:nvSpPr>
        <p:spPr>
          <a:xfrm>
            <a:off x="3695700" y="2743200"/>
            <a:ext cx="4800600" cy="1939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“Jesus is the head of the body, the church.”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 1:18</a:t>
            </a:r>
          </a:p>
        </p:txBody>
      </p:sp>
    </p:spTree>
    <p:extLst>
      <p:ext uri="{BB962C8B-B14F-4D97-AF65-F5344CB8AC3E}">
        <p14:creationId xmlns:p14="http://schemas.microsoft.com/office/powerpoint/2010/main" val="35211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1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2:20-21)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 you died with Christ to the elementary principles of the world, why, as though you still belonged to the world, do you submit to its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rules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not handle! Do not taste! Do not touch!”?</a:t>
            </a:r>
          </a:p>
        </p:txBody>
      </p:sp>
    </p:spTree>
    <p:extLst>
      <p:ext uri="{BB962C8B-B14F-4D97-AF65-F5344CB8AC3E}">
        <p14:creationId xmlns:p14="http://schemas.microsoft.com/office/powerpoint/2010/main" val="30937041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2:22)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rules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which have to do with things that are all destined to perish with use, are based on merely human commands and teachings.</a:t>
            </a:r>
          </a:p>
        </p:txBody>
      </p:sp>
    </p:spTree>
    <p:extLst>
      <p:ext uri="{BB962C8B-B14F-4D97-AF65-F5344CB8AC3E}">
        <p14:creationId xmlns:p14="http://schemas.microsoft.com/office/powerpoint/2010/main" val="234894029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2:9)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in Him all the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fullness (</a:t>
            </a:r>
            <a:r>
              <a:rPr lang="en-GB" sz="4000" b="1" i="1" spc="-15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plērōma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Deity (</a:t>
            </a:r>
            <a:r>
              <a:rPr lang="en-GB" sz="4000" b="1" i="1" spc="-15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theotēs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dwells in bodily form.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96DEB90-77C7-4EE6-82AA-3289B8FB1C42}"/>
              </a:ext>
            </a:extLst>
          </p:cNvPr>
          <p:cNvSpPr/>
          <p:nvPr/>
        </p:nvSpPr>
        <p:spPr>
          <a:xfrm>
            <a:off x="4114800" y="838200"/>
            <a:ext cx="5334000" cy="6510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Irenaeus, </a:t>
            </a:r>
            <a:r>
              <a:rPr lang="en-GB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Heresies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1.1.1; 1.1.3</a:t>
            </a:r>
          </a:p>
        </p:txBody>
      </p:sp>
    </p:spTree>
    <p:extLst>
      <p:ext uri="{BB962C8B-B14F-4D97-AF65-F5344CB8AC3E}">
        <p14:creationId xmlns:p14="http://schemas.microsoft.com/office/powerpoint/2010/main" val="14075115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2:22)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rules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which have to do with things that are all destined to perish with use, are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merely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 commands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teachings.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1871B26-0667-4843-B085-E050E990CCE1}"/>
              </a:ext>
            </a:extLst>
          </p:cNvPr>
          <p:cNvSpPr/>
          <p:nvPr/>
        </p:nvSpPr>
        <p:spPr>
          <a:xfrm>
            <a:off x="1524000" y="2626035"/>
            <a:ext cx="10210800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Consequences?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Man-made rules can replace what God teaches.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“Jesus said, ‘They teach man-made ideas as commands from God. You ignore God’s law and substitute your own tradition’” (Mk. 7:7-8).</a:t>
            </a:r>
          </a:p>
        </p:txBody>
      </p:sp>
    </p:spTree>
    <p:extLst>
      <p:ext uri="{BB962C8B-B14F-4D97-AF65-F5344CB8AC3E}">
        <p14:creationId xmlns:p14="http://schemas.microsoft.com/office/powerpoint/2010/main" val="462838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2:22)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These rules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which have to do with things that are all destined to perish with use, are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based on merely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human commands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teachings.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1871B26-0667-4843-B085-E050E990CCE1}"/>
              </a:ext>
            </a:extLst>
          </p:cNvPr>
          <p:cNvSpPr/>
          <p:nvPr/>
        </p:nvSpPr>
        <p:spPr>
          <a:xfrm>
            <a:off x="1524000" y="2626035"/>
            <a:ext cx="10210800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this really that bad?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2:23)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Such regulations indeed have an appearance of wisdom,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their self-made religion,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false humility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their harsh treatment of the body,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they lack any value in restraining sensual indulgence.</a:t>
            </a:r>
          </a:p>
        </p:txBody>
      </p:sp>
    </p:spTree>
    <p:extLst>
      <p:ext uri="{BB962C8B-B14F-4D97-AF65-F5344CB8AC3E}">
        <p14:creationId xmlns:p14="http://schemas.microsoft.com/office/powerpoint/2010/main" val="29417895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6C06F8-6D15-47D5-869A-0A194E905538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2:23) Such regulations indeed have an appearance of wisdom,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their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self-made religion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 humility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their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harsh treatment of the body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they lack any value in restraining sensual indulgence.</a:t>
            </a:r>
          </a:p>
        </p:txBody>
      </p:sp>
    </p:spTree>
    <p:extLst>
      <p:ext uri="{BB962C8B-B14F-4D97-AF65-F5344CB8AC3E}">
        <p14:creationId xmlns:p14="http://schemas.microsoft.com/office/powerpoint/2010/main" val="56412147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6C06F8-6D15-47D5-869A-0A194E905538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2:23) Such regulations indeed have an appearance of wisdom,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their self-made religion,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their false humility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their harsh treatment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they lack any value in restraining sensual indulgence.</a:t>
            </a:r>
          </a:p>
        </p:txBody>
      </p:sp>
    </p:spTree>
    <p:extLst>
      <p:ext uri="{BB962C8B-B14F-4D97-AF65-F5344CB8AC3E}">
        <p14:creationId xmlns:p14="http://schemas.microsoft.com/office/powerpoint/2010/main" val="2788452340"/>
      </p:ext>
    </p:extLst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63" y="1524000"/>
            <a:ext cx="120226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paid the ultimate price to “disarm” Satan’s awful lies about God.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is strict and controlling.”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doesn’t want to be near you.”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wants to ruin your life.”</a:t>
            </a:r>
          </a:p>
          <a:p>
            <a:pPr lvl="0" algn="ctr">
              <a:defRPr/>
            </a:pPr>
            <a:r>
              <a:rPr lang="en-GB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Don’t revive these lies through religion!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#1. RITUALISM: “God is strict and controlling.”</a:t>
            </a:r>
          </a:p>
          <a:p>
            <a:pPr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MEDIATORS: “God doesn’t want to be near you.”</a:t>
            </a:r>
          </a:p>
          <a:p>
            <a:pPr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#3. RULES: “God wants to ruin your life.”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63" y="1524000"/>
            <a:ext cx="120226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paid the ultimate price to “disarm” Satan’s awful lies about God.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is strict and controlling.”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doesn’t want to be near you.”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wants to ruin your life.”</a:t>
            </a:r>
          </a:p>
          <a:p>
            <a:pPr lvl="0" algn="ctr">
              <a:defRPr/>
            </a:pPr>
            <a:r>
              <a:rPr lang="en-GB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Don’t revive these lies through religion!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#1. RITUALISM: “God is strict and controlling.”</a:t>
            </a:r>
          </a:p>
          <a:p>
            <a:pPr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MEDIATORS: “God doesn’t want to be near you.”</a:t>
            </a:r>
          </a:p>
          <a:p>
            <a:pPr algn="ctr">
              <a:defRPr/>
            </a:pP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#3. RULES: “God wants to ruin your life.”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21834899-1122-45A8-A7C1-D1561692CDFD}"/>
              </a:ext>
            </a:extLst>
          </p:cNvPr>
          <p:cNvSpPr/>
          <p:nvPr/>
        </p:nvSpPr>
        <p:spPr>
          <a:xfrm>
            <a:off x="3429000" y="457200"/>
            <a:ext cx="8458200" cy="548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(Heb. 4:16) Let us then approach God’s throne of grace with confidence,</a:t>
            </a:r>
          </a:p>
          <a:p>
            <a:pPr lvl="0" algn="ctr">
              <a:defRPr/>
            </a:pPr>
            <a:r>
              <a:rPr lang="en-GB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we may receive mercy and find grace to help us in our time of need.</a:t>
            </a:r>
          </a:p>
        </p:txBody>
      </p:sp>
    </p:spTree>
    <p:extLst>
      <p:ext uri="{BB962C8B-B14F-4D97-AF65-F5344CB8AC3E}">
        <p14:creationId xmlns:p14="http://schemas.microsoft.com/office/powerpoint/2010/main" val="9293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36636-4EA1-4ED8-9E2C-C7418DD0C8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7" y="521142"/>
            <a:ext cx="6819233" cy="58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2:9)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in Him all the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fullness (</a:t>
            </a:r>
            <a:r>
              <a:rPr lang="en-GB" sz="4000" b="1" i="1" spc="-150" dirty="0" err="1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plērōma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Deity (</a:t>
            </a:r>
            <a:r>
              <a:rPr lang="en-GB" sz="4000" b="1" i="1" spc="-150" dirty="0" err="1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theotēs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dwells in bodily form.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Him you have been made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He is the head over</a:t>
            </a:r>
          </a:p>
          <a:p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rule and authority.</a:t>
            </a:r>
          </a:p>
        </p:txBody>
      </p:sp>
    </p:spTree>
    <p:extLst>
      <p:ext uri="{BB962C8B-B14F-4D97-AF65-F5344CB8AC3E}">
        <p14:creationId xmlns:p14="http://schemas.microsoft.com/office/powerpoint/2010/main" val="38660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all rules bad?</a:t>
            </a: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Followers of Jesus agree that biblical imperatives are good for us.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Romans 12:2</a:t>
            </a: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Man-made rules are </a:t>
            </a:r>
            <a:r>
              <a:rPr lang="en-US" sz="40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absolutes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Corinthians 4:6</a:t>
            </a: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Man-made rules should focus on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biblical emphases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not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moral minutiae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en-US" sz="2400" b="1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Matthew 23:23-24</a:t>
            </a:r>
            <a:endParaRPr lang="en-GB" sz="2400" b="1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can freely choose if we want to be more committed to Christ.</a:t>
            </a:r>
          </a:p>
          <a:p>
            <a:pPr lvl="0" algn="ctr"/>
            <a:r>
              <a:rPr lang="en-US" sz="2400" b="1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Titus 1; 1 Timothy 3; Acts 16:3</a:t>
            </a:r>
            <a:endParaRPr lang="en-GB" sz="2400" b="1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2:11)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Christ you were also circumcised with a circumcision made without hands, in the removal of the body of the flesh by the circumcision of Christ.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were buried with Christ in baptism, and you were also raised up with Him through faith in the working of God, who raised Him from the dead.</a:t>
            </a:r>
          </a:p>
        </p:txBody>
      </p:sp>
    </p:spTree>
    <p:extLst>
      <p:ext uri="{BB962C8B-B14F-4D97-AF65-F5344CB8AC3E}">
        <p14:creationId xmlns:p14="http://schemas.microsoft.com/office/powerpoint/2010/main" val="2726668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2:13)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were dead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your transgressions and the uncircumcision of your flesh,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made you alive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Him,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forgiven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our transgressions.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B842297-DAD0-419D-A15E-5E832FC35864}"/>
              </a:ext>
            </a:extLst>
          </p:cNvPr>
          <p:cNvSpPr/>
          <p:nvPr/>
        </p:nvSpPr>
        <p:spPr>
          <a:xfrm>
            <a:off x="2590800" y="3276600"/>
            <a:ext cx="9372600" cy="3352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know that I’m forgiven, but I also need to be a good person.”</a:t>
            </a:r>
          </a:p>
          <a:p>
            <a:pPr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sinned too much this time.”</a:t>
            </a:r>
          </a:p>
          <a:p>
            <a:pPr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pray every night for forgiveness.”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D74537-278B-41D2-8C31-74FF8A1FC3E5}"/>
              </a:ext>
            </a:extLst>
          </p:cNvPr>
          <p:cNvCxnSpPr>
            <a:cxnSpLocks/>
          </p:cNvCxnSpPr>
          <p:nvPr/>
        </p:nvCxnSpPr>
        <p:spPr>
          <a:xfrm>
            <a:off x="2590800" y="3429000"/>
            <a:ext cx="9372600" cy="3048000"/>
          </a:xfrm>
          <a:prstGeom prst="line">
            <a:avLst/>
          </a:prstGeom>
          <a:ln w="3175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01236-70D6-4EAD-9218-E0FA172ECB9D}"/>
              </a:ext>
            </a:extLst>
          </p:cNvPr>
          <p:cNvCxnSpPr>
            <a:cxnSpLocks/>
          </p:cNvCxnSpPr>
          <p:nvPr/>
        </p:nvCxnSpPr>
        <p:spPr>
          <a:xfrm flipV="1">
            <a:off x="2590800" y="3429000"/>
            <a:ext cx="9220200" cy="3048000"/>
          </a:xfrm>
          <a:prstGeom prst="line">
            <a:avLst/>
          </a:prstGeom>
          <a:ln w="3175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846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2:13) When you were dead in your transgressions and the uncircumcision of your flesh,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 made you alive with Him,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forgiven all our transgressions.</a:t>
            </a:r>
          </a:p>
          <a:p>
            <a:r>
              <a:rPr lang="en-GB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canceled out the certificate of debt consisting of decrees against us, which was hostile to us.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has taken it out of the way,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nailed it to the cross.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866D0-8A38-4F7C-8489-31E8B0A9D4F7}"/>
              </a:ext>
            </a:extLst>
          </p:cNvPr>
          <p:cNvSpPr/>
          <p:nvPr/>
        </p:nvSpPr>
        <p:spPr>
          <a:xfrm>
            <a:off x="3749050" y="3163592"/>
            <a:ext cx="4381200" cy="668648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828287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2276</Words>
  <Application>Microsoft Office PowerPoint</Application>
  <PresentationFormat>Widescreen</PresentationFormat>
  <Paragraphs>246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2025-05-26T15:37:18Z</dcterms:created>
  <dcterms:modified xsi:type="dcterms:W3CDTF">2025-05-26T15:37:26Z</dcterms:modified>
</cp:coreProperties>
</file>