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 id="2147485707" r:id="rId2"/>
  </p:sldMasterIdLst>
  <p:notesMasterIdLst>
    <p:notesMasterId r:id="rId52"/>
  </p:notesMasterIdLst>
  <p:sldIdLst>
    <p:sldId id="8541" r:id="rId3"/>
    <p:sldId id="2165" r:id="rId4"/>
    <p:sldId id="2166" r:id="rId5"/>
    <p:sldId id="2167" r:id="rId6"/>
    <p:sldId id="2168" r:id="rId7"/>
    <p:sldId id="10187" r:id="rId8"/>
    <p:sldId id="10219" r:id="rId9"/>
    <p:sldId id="10236" r:id="rId10"/>
    <p:sldId id="10238" r:id="rId11"/>
    <p:sldId id="10220" r:id="rId12"/>
    <p:sldId id="10221" r:id="rId13"/>
    <p:sldId id="10252" r:id="rId14"/>
    <p:sldId id="10240" r:id="rId15"/>
    <p:sldId id="10222" r:id="rId16"/>
    <p:sldId id="10255" r:id="rId17"/>
    <p:sldId id="10241" r:id="rId18"/>
    <p:sldId id="10242" r:id="rId19"/>
    <p:sldId id="10224" r:id="rId20"/>
    <p:sldId id="10243" r:id="rId21"/>
    <p:sldId id="10184" r:id="rId22"/>
    <p:sldId id="10245" r:id="rId23"/>
    <p:sldId id="2099" r:id="rId24"/>
    <p:sldId id="2141" r:id="rId25"/>
    <p:sldId id="2100" r:id="rId26"/>
    <p:sldId id="2101" r:id="rId27"/>
    <p:sldId id="2102" r:id="rId28"/>
    <p:sldId id="2146" r:id="rId29"/>
    <p:sldId id="2147" r:id="rId30"/>
    <p:sldId id="10226" r:id="rId31"/>
    <p:sldId id="10227" r:id="rId32"/>
    <p:sldId id="10228" r:id="rId33"/>
    <p:sldId id="10229" r:id="rId34"/>
    <p:sldId id="10230" r:id="rId35"/>
    <p:sldId id="10231" r:id="rId36"/>
    <p:sldId id="10256" r:id="rId37"/>
    <p:sldId id="10247" r:id="rId38"/>
    <p:sldId id="2158" r:id="rId39"/>
    <p:sldId id="10249" r:id="rId40"/>
    <p:sldId id="10250" r:id="rId41"/>
    <p:sldId id="10251" r:id="rId42"/>
    <p:sldId id="10232" r:id="rId43"/>
    <p:sldId id="10233" r:id="rId44"/>
    <p:sldId id="10162" r:id="rId45"/>
    <p:sldId id="10235" r:id="rId46"/>
    <p:sldId id="10234" r:id="rId47"/>
    <p:sldId id="10244" r:id="rId48"/>
    <p:sldId id="10253" r:id="rId49"/>
    <p:sldId id="10254" r:id="rId50"/>
    <p:sldId id="10052" r:id="rId5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43E"/>
    <a:srgbClr val="872E3A"/>
    <a:srgbClr val="942E3A"/>
    <a:srgbClr val="254061"/>
    <a:srgbClr val="AC1A1F"/>
    <a:srgbClr val="7A7A7A"/>
    <a:srgbClr val="586676"/>
    <a:srgbClr val="B2CCDA"/>
    <a:srgbClr val="EF4038"/>
    <a:srgbClr val="528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1A016-9535-C547-9D93-3785F9B48EF6}" v="1576" dt="2024-12-20T00:23:45.3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014" autoAdjust="0"/>
    <p:restoredTop sz="77377"/>
  </p:normalViewPr>
  <p:slideViewPr>
    <p:cSldViewPr snapToGrid="0" snapToObjects="1">
      <p:cViewPr varScale="1">
        <p:scale>
          <a:sx n="56" d="100"/>
          <a:sy n="56" d="100"/>
        </p:scale>
        <p:origin x="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200"/>
              <a:buFont typeface="Times New Roman" panose="02020603050405020304" pitchFamily="18" charset="0"/>
              <a:buNone/>
              <a:tabLst>
                <a:tab pos="685800" algn="l"/>
              </a:tabLst>
            </a:pPr>
            <a:endParaRPr lang="en-US" dirty="0"/>
          </a:p>
        </p:txBody>
      </p:sp>
      <p:sp>
        <p:nvSpPr>
          <p:cNvPr id="4" name="Slide Number Placeholder 3"/>
          <p:cNvSpPr>
            <a:spLocks noGrp="1"/>
          </p:cNvSpPr>
          <p:nvPr>
            <p:ph type="sldNum" sz="quarter" idx="5"/>
          </p:nvPr>
        </p:nvSpPr>
        <p:spPr/>
        <p:txBody>
          <a:bodyPr/>
          <a:lstStyle/>
          <a:p>
            <a:pPr>
              <a:defRPr/>
            </a:pPr>
            <a:fld id="{1696978B-A236-B943-B34D-431BF05F63D6}" type="slidenum">
              <a:rPr lang="en-US" smtClean="0"/>
              <a:pPr>
                <a:defRPr/>
              </a:pPr>
              <a:t>1</a:t>
            </a:fld>
            <a:endParaRPr lang="en-US"/>
          </a:p>
        </p:txBody>
      </p:sp>
    </p:spTree>
    <p:extLst>
      <p:ext uri="{BB962C8B-B14F-4D97-AF65-F5344CB8AC3E}">
        <p14:creationId xmlns:p14="http://schemas.microsoft.com/office/powerpoint/2010/main" val="252471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E0E0-F30B-97C5-F999-99E4A803F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FBFEA-A89B-3590-3970-90CDAB15ACC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54ECEDB-9D77-74C4-B3A4-DE094543A09A}"/>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16A42200-5FE9-0353-7848-D31E7219EE63}"/>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1745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2DC4D-CBE4-D4AC-68B0-37635F24F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67B64-7A8D-BD74-D201-6E4AFB450E1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622F6FC-099B-BD71-BBAC-B94C4AEB0CF0}"/>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sz="1800" b="0" dirty="0">
              <a:solidFill>
                <a:srgbClr val="0000FF"/>
              </a:solidFill>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75B0A25F-B0AF-6DA7-E053-340BB848DAF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5226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3D9AE-83AB-EDAA-1982-B4CCAD772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5607B-4562-42F7-5A72-78EE9D9061C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7D336BC-2014-D520-C577-C49D173635A8}"/>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D3A54DA6-1F0C-3F62-7D9B-F8C72803A51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4525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84E33-AE72-F68E-1D3B-59C80508A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A0288-8A66-7FC6-04C5-018F73AFA5F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20E53E0-0ABB-8775-9445-3BEAFA9A0224}"/>
              </a:ext>
            </a:extLst>
          </p:cNvPr>
          <p:cNvSpPr>
            <a:spLocks noGrp="1"/>
          </p:cNvSpPr>
          <p:nvPr>
            <p:ph type="body" idx="1"/>
          </p:nvPr>
        </p:nvSpPr>
        <p:spPr/>
        <p:txBody>
          <a:bodyPr/>
          <a:lstStyle/>
          <a:p>
            <a:pPr marL="457200" marR="0" lvl="1"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B1F8575F-F10A-ED5B-E58A-4610CF8B8FA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8206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CBE03-850D-6F25-B16B-A75368F5D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8C1E8-03B3-58B8-D613-C991BF522A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1A6C124-CDFD-4063-2805-64DC60E7C420}"/>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99D01133-56C3-D92D-2DF4-2B09D073C3A5}"/>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3107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CBE03-850D-6F25-B16B-A75368F5D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8C1E8-03B3-58B8-D613-C991BF522A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1A6C124-CDFD-4063-2805-64DC60E7C420}"/>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99D01133-56C3-D92D-2DF4-2B09D073C3A5}"/>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0388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77553-5F95-8276-28CF-FE9E03389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53FEB-4A9B-9CBA-F1BA-3647CFE4064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6677C0-5CB6-CFED-0086-8D11FE824107}"/>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C7BA6869-73FC-700B-A4E8-CC4C0B5E797A}"/>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6549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3D5F8-58A3-28EC-CEA2-66CF03690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D820A-4CC3-D199-7D5A-87B175836E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C5D9508-F497-F10A-B37D-A9E20252CF33}"/>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4ACA23A1-4109-5874-8DEF-65A7964DE4F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12569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D7352-857B-C1C3-8FF4-59AE05C40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420E3-80CE-03B0-AD18-40B44C9D978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B64057C-A232-1B9D-C1CC-99855C865EF0}"/>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sz="1800" b="0" dirty="0">
              <a:solidFill>
                <a:srgbClr val="0000FF"/>
              </a:solidFill>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7BA1C9A3-EFB6-B007-0C4C-98D034D91B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30869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158DF-7F00-398F-AAB5-1920F4B98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7D75D-B060-B490-C716-059386526D6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F6821D9-8743-3952-99AE-25A9FC7D006F}"/>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CECB6242-184A-E210-B9FC-6744CA726588}"/>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3538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777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1136E-19C4-1056-79BD-84D014B189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F81B3-7E50-E4E7-13FB-E116719BD91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A1DE9B1-0A24-8775-3626-ABED3A15FD48}"/>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8374609E-F12F-F13E-ADF1-FF2863AEC21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8731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73B7D-AA82-4271-4B0B-D5C6F9501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F3262-4E1B-D05E-5719-BD42BC21BD5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5FFE80F-F41B-266D-4B29-C0D687248FB4}"/>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06D98873-DF97-C4B2-4A02-FE79C473F73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286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30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59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48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133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1"/>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4774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38F47-9879-7324-C5D0-3CF499CB0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56018-C5DD-0A43-35E3-AA5FFCA0520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BB76C68-7DE8-A2D0-38FF-010EAA217969}"/>
              </a:ext>
            </a:extLst>
          </p:cNvPr>
          <p:cNvSpPr>
            <a:spLocks noGrp="1"/>
          </p:cNvSpPr>
          <p:nvPr>
            <p:ph type="body" idx="1"/>
          </p:nvPr>
        </p:nvSpPr>
        <p:spPr/>
        <p:txBody>
          <a:bodyPr>
            <a:normAutofit/>
          </a:bodyPr>
          <a:lstStyle/>
          <a:p>
            <a:pPr lvl="1"/>
            <a:endParaRPr lang="en-US" dirty="0"/>
          </a:p>
        </p:txBody>
      </p:sp>
      <p:sp>
        <p:nvSpPr>
          <p:cNvPr id="4" name="Slide Number Placeholder 3">
            <a:extLst>
              <a:ext uri="{FF2B5EF4-FFF2-40B4-BE49-F238E27FC236}">
                <a16:creationId xmlns:a16="http://schemas.microsoft.com/office/drawing/2014/main" id="{8573083A-09A5-7613-A72C-ADC561AA0A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5806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6A17-27C5-A43E-0FBA-9E470952E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06090-8234-88AF-994C-EA47F601A6E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9B5255-EBA9-053F-3B3E-B72D444EC21A}"/>
              </a:ext>
            </a:extLst>
          </p:cNvPr>
          <p:cNvSpPr>
            <a:spLocks noGrp="1"/>
          </p:cNvSpPr>
          <p:nvPr>
            <p:ph type="body" idx="1"/>
          </p:nvPr>
        </p:nvSpPr>
        <p:spPr/>
        <p:txBody>
          <a:bodyPr>
            <a:normAutofit/>
          </a:bodyPr>
          <a:lstStyle/>
          <a:p>
            <a:pPr lvl="1"/>
            <a:endParaRPr lang="en-US" dirty="0"/>
          </a:p>
        </p:txBody>
      </p:sp>
      <p:sp>
        <p:nvSpPr>
          <p:cNvPr id="4" name="Slide Number Placeholder 3">
            <a:extLst>
              <a:ext uri="{FF2B5EF4-FFF2-40B4-BE49-F238E27FC236}">
                <a16:creationId xmlns:a16="http://schemas.microsoft.com/office/drawing/2014/main" id="{2C68E774-24F2-D851-9114-1B493D6039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598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3D989-7E92-C136-758B-7840FB381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41FD-58E0-4B4A-893E-1EAC01F6B34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D90E8EB-4A03-AFFC-66FE-947FA9A2EED7}"/>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F0690D68-86D7-326E-800C-D475F6CDF57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9884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b="0"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872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5906-6B7D-C9FD-03B9-EACE0485B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EE8F9-B63E-66E9-9C7F-EEE57B7ECB4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172A724-945F-E634-8730-FC4BAC3F8E1A}"/>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D2377493-58B4-79FB-0739-8CD5D9BAE44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0249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7BA60-C5F2-1D74-AD8A-45A3C1C1B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ED6EA-822A-B893-1752-C97C0296967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F9B5917-7F9F-CAF4-C799-792F5B1CE661}"/>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91F16E96-E3C5-698B-C829-C14E88AD791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54807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03136-43D0-7204-5A47-EBEF93666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46ACC-FB11-7D9D-3D9F-772BAFC4E16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97570BF-6252-BD22-D3A7-B48957D98816}"/>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564A016A-B6F0-27F7-ADA4-0B85FBD8E13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76810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2459-ECDD-138A-DA98-B3E70333A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C73BE-9AA8-9003-0C85-10DB568ABDC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52CF240-97F4-05CE-E238-8DA6BBDBE908}"/>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1A3089F5-505A-F2CD-732B-7F371C423C24}"/>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873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1BC4-1E53-1A04-E99E-2D8CF8131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1FB57-24C5-7159-8B49-7A5CB41886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457AA23-224D-8C34-6F57-8B4159506C6A}"/>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8A4A30E9-53E7-3C6E-6AEB-B68F31B4442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63317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1BC4-1E53-1A04-E99E-2D8CF8131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1FB57-24C5-7159-8B49-7A5CB41886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457AA23-224D-8C34-6F57-8B4159506C6A}"/>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8A4A30E9-53E7-3C6E-6AEB-B68F31B4442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79895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835EE-A5A9-EC58-918B-F7C53E930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18C35-17F7-916E-0C5E-4A42AC8E732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F9BA929-FF79-1498-1DD7-628838524673}"/>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sz="1800" b="0" dirty="0">
              <a:solidFill>
                <a:srgbClr val="0000FF"/>
              </a:solidFill>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97426C83-EDF2-5274-57E6-C0495301564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72041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86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38F60-1FCB-3B59-AC95-F3EDD07E5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26DAD-CED4-D2B6-C48D-A60CE811A6A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2EEC4BE-E9BD-4386-5CF5-87C39A835253}"/>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1433F5C4-DE8D-D9BE-C229-9ED0F6B04A8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453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C57C9-9A3B-253F-023D-7C6AA3DA6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04F1D-EA87-4444-DDE6-377C0ED6265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43E3112-D4AA-D150-2BAE-A64FDC870746}"/>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017F2554-D473-96CD-D228-1C16B8C42B4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9936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b="0"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7910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449F6-90BF-8A8E-5506-1A844C360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2874C-CDF7-D147-8B9E-5A971F89ED5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3D446E3-1FFF-F58E-B059-6AE7711DA5E9}"/>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9095FDC9-BB90-D4F8-2526-EEF9B1BA962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020369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7310-BD68-E2DA-122C-4B9ECA8F1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9EB57-DA6B-7FEF-134E-CF777DD08A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57235B4-5801-8BE2-A28F-B593E15C2E78}"/>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BE2C33C1-A8AE-9083-E110-7A7B960CF09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24124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41AB0-CDAD-614E-B00C-911589B32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B4A2D-084F-C657-268B-5A8883317FC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27437EE-4878-C473-528C-F804B439632C}"/>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7C489283-BBCD-5A03-D914-D0ED0AB1CAE7}"/>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33473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4B695-AA5C-6900-8562-4366FAFB8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DE788-546B-3A79-7497-9B9BCCAAE8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53717A7-DD55-7D74-B18F-9666661C273C}"/>
              </a:ext>
            </a:extLst>
          </p:cNvPr>
          <p:cNvSpPr>
            <a:spLocks noGrp="1"/>
          </p:cNvSpPr>
          <p:nvPr>
            <p:ph type="body" idx="1"/>
          </p:nvPr>
        </p:nvSpPr>
        <p:spPr/>
        <p:txBody>
          <a:bodyPr>
            <a:normAutofit/>
          </a:bodyPr>
          <a:lstStyle/>
          <a:p>
            <a:endParaRPr lang="en-US" b="1" dirty="0"/>
          </a:p>
        </p:txBody>
      </p:sp>
      <p:sp>
        <p:nvSpPr>
          <p:cNvPr id="4" name="Slide Number Placeholder 3">
            <a:extLst>
              <a:ext uri="{FF2B5EF4-FFF2-40B4-BE49-F238E27FC236}">
                <a16:creationId xmlns:a16="http://schemas.microsoft.com/office/drawing/2014/main" id="{55F72808-BD39-D67A-5B8F-DA20C31AD76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2056980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AAFD-8593-8CB0-F675-EA298C6CB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12019-3B41-D0D2-C189-20C84708BB8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7BDAE74-1829-92B7-810A-85C548396F44}"/>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ACB27956-6464-D58E-230F-08219296C965}"/>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84306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28D4B-985A-A31D-C4CD-EBEDA14AC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26E4B-D062-A189-D4D0-B378F7E1B0B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3D2B1E6-D8DC-B37B-BA30-EECEFC29E735}"/>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B2BCFE03-05EB-03A9-AD40-64EFD8C2758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28350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0F79F-1213-0208-CC79-C77B531BD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83264-7EC4-8E2F-DEA5-C03FB05CBF7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8337908-3B7F-51CA-13BD-93CB7751F87A}"/>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4C68A1A9-E00F-1CA1-DEFE-7ABB093867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7827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DA4EE-5202-30DE-727B-4B89EDF84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AEE2F-83C9-388A-A025-C75D50C6CFA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31CE389-58AB-8E70-CBE9-0577467242DF}"/>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311B902D-EC95-8D1D-C32E-A554CFBC8BD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810586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F4015-EA4E-D942-EBD9-41E0D51DF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E7582-5479-12DB-DAF7-E64A6E18EF5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E239F36-1779-137D-1927-69DA5188784C}"/>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F176ED43-4E74-3829-DBB6-FDE12988AF3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17489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6BBB3-FA84-97F1-1564-836BEF37C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37EAE-AE38-F277-FCFE-20D5BC49F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9C1B7-A812-1D31-2C5F-7765621F38A3}"/>
              </a:ext>
            </a:extLst>
          </p:cNvPr>
          <p:cNvSpPr>
            <a:spLocks noGrp="1"/>
          </p:cNvSpPr>
          <p:nvPr>
            <p:ph type="body" idx="1"/>
          </p:nvPr>
        </p:nvSpPr>
        <p:spPr/>
        <p:txBody>
          <a:bodyPr/>
          <a:lstStyle/>
          <a:p>
            <a:pPr marL="0" marR="0" lvl="0" indent="0">
              <a:spcBef>
                <a:spcPts val="0"/>
              </a:spcBef>
              <a:spcAft>
                <a:spcPts val="0"/>
              </a:spcAft>
              <a:buSzPts val="1200"/>
              <a:buFont typeface="Times New Roman" panose="02020603050405020304" pitchFamily="18" charset="0"/>
              <a:buNone/>
              <a:tabLst>
                <a:tab pos="685800" algn="l"/>
              </a:tabLst>
            </a:pPr>
            <a:endParaRPr lang="en-US" sz="1800" dirty="0">
              <a:effectLst/>
              <a:latin typeface="Times New Roman" panose="020206030504050203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7D4F09E0-F91A-79EC-1494-F3CA7FED658C}"/>
              </a:ext>
            </a:extLst>
          </p:cNvPr>
          <p:cNvSpPr>
            <a:spLocks noGrp="1"/>
          </p:cNvSpPr>
          <p:nvPr>
            <p:ph type="sldNum" sz="quarter" idx="5"/>
          </p:nvPr>
        </p:nvSpPr>
        <p:spPr/>
        <p:txBody>
          <a:bodyPr/>
          <a:lstStyle/>
          <a:p>
            <a:pPr>
              <a:defRPr/>
            </a:pPr>
            <a:fld id="{1696978B-A236-B943-B34D-431BF05F63D6}" type="slidenum">
              <a:rPr lang="en-US" smtClean="0"/>
              <a:pPr>
                <a:defRPr/>
              </a:pPr>
              <a:t>49</a:t>
            </a:fld>
            <a:endParaRPr lang="en-US"/>
          </a:p>
        </p:txBody>
      </p:sp>
    </p:spTree>
    <p:extLst>
      <p:ext uri="{BB962C8B-B14F-4D97-AF65-F5344CB8AC3E}">
        <p14:creationId xmlns:p14="http://schemas.microsoft.com/office/powerpoint/2010/main" val="2317021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C552-1F44-9393-E8FC-EC4F149DB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D7AF-0DDB-5438-E5B3-8EA4009EEE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B389E5-D8AB-7D93-F621-10A233C445A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80673851-CDF9-1C07-A1D3-4DC5E56D66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995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DADD2-D79F-3635-A23F-D230A3207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D1903-02C1-A054-D408-849F6533F56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2689C8-4E30-AC69-FB0A-D769998E98B0}"/>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48C880A2-E25A-6922-F8E5-FD894F88044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230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DA451-8588-BDAE-BC04-78AC49D0F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3F579-0C31-8E41-0B5E-EC122CDD028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756C0B9-BC64-F6B9-5C54-42A16DBAFDF9}"/>
              </a:ext>
            </a:extLst>
          </p:cNvPr>
          <p:cNvSpPr>
            <a:spLocks noGrp="1"/>
          </p:cNvSpPr>
          <p:nvPr>
            <p:ph type="body" idx="1"/>
          </p:nvPr>
        </p:nvSpPr>
        <p:spPr/>
        <p:txBody>
          <a:bodyPr/>
          <a:lstStyle/>
          <a:p>
            <a:pPr marL="0" marR="0" lvl="0"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42E4A312-4C7B-DCCE-3B39-625937D179F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165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ED41E-FA94-1E67-8EC0-6DD7432A6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19C58-9A71-CE6D-9DB5-C08133C15AB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FFC489-673F-7D89-286F-F730FAB42348}"/>
              </a:ext>
            </a:extLst>
          </p:cNvPr>
          <p:cNvSpPr>
            <a:spLocks noGrp="1"/>
          </p:cNvSpPr>
          <p:nvPr>
            <p:ph type="body" idx="1"/>
          </p:nvPr>
        </p:nvSpPr>
        <p:spPr/>
        <p:txBody>
          <a:bodyPr/>
          <a:lstStyle/>
          <a:p>
            <a:pPr marL="457200" marR="0" lvl="1"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401299FE-43D7-9249-E136-9DAE01EA365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7946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DA14E-3CD8-60C2-CF2E-4DF70A58C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2D6C7-1238-F97A-103E-67897E1861F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0A2F6CE-2BCA-BD0D-8F8A-F92605B4B848}"/>
              </a:ext>
            </a:extLst>
          </p:cNvPr>
          <p:cNvSpPr>
            <a:spLocks noGrp="1"/>
          </p:cNvSpPr>
          <p:nvPr>
            <p:ph type="body" idx="1"/>
          </p:nvPr>
        </p:nvSpPr>
        <p:spPr/>
        <p:txBody>
          <a:bodyPr/>
          <a:lstStyle/>
          <a:p>
            <a:pPr marL="457200" marR="0" lvl="1" indent="0">
              <a:spcBef>
                <a:spcPts val="0"/>
              </a:spcBef>
              <a:spcAft>
                <a:spcPts val="0"/>
              </a:spcAft>
              <a:buSzPts val="1200"/>
              <a:buFontTx/>
              <a:buNone/>
              <a:tabLst>
                <a:tab pos="914400" algn="l"/>
              </a:tabLst>
            </a:pPr>
            <a:endParaRPr lang="en-US" dirty="0"/>
          </a:p>
        </p:txBody>
      </p:sp>
      <p:sp>
        <p:nvSpPr>
          <p:cNvPr id="4" name="Slide Number Placeholder 3">
            <a:extLst>
              <a:ext uri="{FF2B5EF4-FFF2-40B4-BE49-F238E27FC236}">
                <a16:creationId xmlns:a16="http://schemas.microsoft.com/office/drawing/2014/main" id="{A6F79DC2-4071-D67A-1A25-EC2FD815DCD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0183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12/30/2024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12/30/2024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12/30/2024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64302619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42360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77556968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65781552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60004899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21813346"/>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3870326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7013544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12/30/2024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726989303"/>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14535123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7663648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12/30/2024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12/30/2024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12/30/2024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12/30/2024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12/30/2024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12/30/2024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12/30/2024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12/30/2024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12/30/2024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1498592518"/>
      </p:ext>
    </p:extLst>
  </p:cSld>
  <p:clrMap bg1="dk1" tx1="lt1" bg2="dk2" tx2="lt2" accent1="accent1" accent2="accent2" accent3="accent3" accent4="accent4" accent5="accent5" accent6="accent6" hlink="hlink" folHlink="folHlink"/>
  <p:sldLayoutIdLst>
    <p:sldLayoutId id="2147485708" r:id="rId1"/>
    <p:sldLayoutId id="2147485709" r:id="rId2"/>
    <p:sldLayoutId id="2147485710" r:id="rId3"/>
    <p:sldLayoutId id="2147485711" r:id="rId4"/>
    <p:sldLayoutId id="2147485712" r:id="rId5"/>
    <p:sldLayoutId id="2147485713" r:id="rId6"/>
    <p:sldLayoutId id="2147485714" r:id="rId7"/>
    <p:sldLayoutId id="2147485715" r:id="rId8"/>
    <p:sldLayoutId id="2147485716" r:id="rId9"/>
    <p:sldLayoutId id="2147485717" r:id="rId10"/>
    <p:sldLayoutId id="2147485718"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REVELATION</a:t>
            </a:r>
          </a:p>
        </p:txBody>
      </p:sp>
      <p:sp>
        <p:nvSpPr>
          <p:cNvPr id="5" name="TextBox 4">
            <a:extLst>
              <a:ext uri="{FF2B5EF4-FFF2-40B4-BE49-F238E27FC236}">
                <a16:creationId xmlns:a16="http://schemas.microsoft.com/office/drawing/2014/main"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47EE7-3E3A-9789-B87D-0E025AC98CFB}"/>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DA783CE7-0616-73A9-31A3-744CB86008F1}"/>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4 </a:t>
            </a:r>
            <a:r>
              <a:rPr lang="en-US" sz="3800" dirty="0">
                <a:solidFill>
                  <a:schemeClr val="bg1"/>
                </a:solidFill>
                <a:effectLst/>
                <a:latin typeface="Aptos Display" panose="020B0004020202020204" pitchFamily="34" charset="0"/>
                <a:ea typeface="Cambria" panose="02040503050406030204" pitchFamily="18" charset="0"/>
              </a:rPr>
              <a:t>The smoke of the incense, together with the prayers of God’s people, went up before God from the angel’s hand.</a:t>
            </a:r>
          </a:p>
          <a:p>
            <a:pPr marR="0" indent="5715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5 </a:t>
            </a:r>
            <a:r>
              <a:rPr lang="en-US" sz="3800" dirty="0">
                <a:solidFill>
                  <a:schemeClr val="bg1"/>
                </a:solidFill>
                <a:effectLst/>
                <a:latin typeface="Aptos Display" panose="020B0004020202020204" pitchFamily="34" charset="0"/>
                <a:ea typeface="Cambria" panose="02040503050406030204" pitchFamily="18" charset="0"/>
              </a:rPr>
              <a:t>The angel took the censer, filled it with fire from the altar, and hurled it on the earth; and there came peals of thunder, rumblings, flashes of lightning and an earthquake. </a:t>
            </a:r>
          </a:p>
        </p:txBody>
      </p:sp>
      <p:sp>
        <p:nvSpPr>
          <p:cNvPr id="8" name="TextBox 7">
            <a:extLst>
              <a:ext uri="{FF2B5EF4-FFF2-40B4-BE49-F238E27FC236}">
                <a16:creationId xmlns:a16="http://schemas.microsoft.com/office/drawing/2014/main" id="{84539CFA-2C96-9420-9C9D-0F48515875E4}"/>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09402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BF081-3E15-9CA4-757D-894157C8EC2B}"/>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7A51C5F5-A68D-A0AB-F1E9-40518A314AEB}"/>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6 </a:t>
            </a:r>
            <a:r>
              <a:rPr lang="en-US" sz="3800" dirty="0">
                <a:solidFill>
                  <a:schemeClr val="bg1"/>
                </a:solidFill>
                <a:effectLst/>
                <a:latin typeface="Aptos Display" panose="020B0004020202020204" pitchFamily="34" charset="0"/>
                <a:ea typeface="Cambria" panose="02040503050406030204" pitchFamily="18" charset="0"/>
              </a:rPr>
              <a:t>Then the seven angels who had the seven trumpets prepared to sound them. </a:t>
            </a:r>
          </a:p>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7 </a:t>
            </a:r>
            <a:r>
              <a:rPr lang="en-US" sz="3800" dirty="0">
                <a:solidFill>
                  <a:schemeClr val="bg1"/>
                </a:solidFill>
                <a:effectLst/>
                <a:latin typeface="Aptos Display" panose="020B0004020202020204" pitchFamily="34" charset="0"/>
                <a:ea typeface="Cambria" panose="02040503050406030204" pitchFamily="18" charset="0"/>
              </a:rPr>
              <a:t>The first angel sounded his trumpet, and there came hail and fire mixed with blood, and it was hurled down on the earth. A third of the earth was burned up, a third of the trees were burned up, and all the green grass was burned up. </a:t>
            </a:r>
          </a:p>
        </p:txBody>
      </p:sp>
      <p:sp>
        <p:nvSpPr>
          <p:cNvPr id="8" name="TextBox 7">
            <a:extLst>
              <a:ext uri="{FF2B5EF4-FFF2-40B4-BE49-F238E27FC236}">
                <a16:creationId xmlns:a16="http://schemas.microsoft.com/office/drawing/2014/main" id="{A87C1BF1-572E-376C-31C0-9EC8201D48A2}"/>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281CF050-9A4A-9ED8-A056-BAA6DFF6243F}"/>
              </a:ext>
            </a:extLst>
          </p:cNvPr>
          <p:cNvSpPr>
            <a:spLocks noChangeArrowheads="1"/>
          </p:cNvSpPr>
          <p:nvPr/>
        </p:nvSpPr>
        <p:spPr bwMode="auto">
          <a:xfrm>
            <a:off x="1736119" y="5481162"/>
            <a:ext cx="10151081" cy="1199491"/>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73EFD38A-134C-9C46-09E4-0373A8AA0EF6}"/>
              </a:ext>
            </a:extLst>
          </p:cNvPr>
          <p:cNvSpPr txBox="1">
            <a:spLocks noChangeArrowheads="1"/>
          </p:cNvSpPr>
          <p:nvPr/>
        </p:nvSpPr>
        <p:spPr bwMode="auto">
          <a:xfrm>
            <a:off x="1851111" y="5707381"/>
            <a:ext cx="9991119" cy="707886"/>
          </a:xfrm>
          <a:prstGeom prst="rect">
            <a:avLst/>
          </a:prstGeom>
          <a:noFill/>
          <a:ln w="38100">
            <a:noFill/>
            <a:miter lim="800000"/>
            <a:headEnd/>
            <a:tailEnd/>
          </a:ln>
        </p:spPr>
        <p:txBody>
          <a:bodyPr wrap="square">
            <a:spAutoFit/>
          </a:bodyPr>
          <a:lstStyle/>
          <a:p>
            <a:pPr marL="12700" lvl="3" algn="ctr">
              <a:spcBef>
                <a:spcPts val="0"/>
              </a:spcBef>
              <a:spcAft>
                <a:spcPts val="0"/>
              </a:spcAft>
              <a:buSzPct val="100000"/>
            </a:pPr>
            <a:r>
              <a:rPr lang="en-US" sz="4000" dirty="0">
                <a:solidFill>
                  <a:prstClr val="white"/>
                </a:solidFill>
                <a:latin typeface="Aptos Display" panose="020B0004020202020204" pitchFamily="34" charset="0"/>
                <a:cs typeface="Calibri Light" panose="020F0302020204030204" pitchFamily="34" charset="0"/>
              </a:rPr>
              <a:t>My first observation </a:t>
            </a:r>
            <a:r>
              <a:rPr lang="en-US" sz="4000" dirty="0" err="1">
                <a:solidFill>
                  <a:prstClr val="white"/>
                </a:solidFill>
                <a:latin typeface="Aptos Display" panose="020B0004020202020204" pitchFamily="34" charset="0"/>
                <a:cs typeface="Calibri Light" panose="020F0302020204030204" pitchFamily="34" charset="0"/>
              </a:rPr>
              <a:t>is:</a:t>
            </a:r>
            <a:r>
              <a:rPr lang="en-US" sz="4000" dirty="0" err="1">
                <a:solidFill>
                  <a:srgbClr val="0F243E"/>
                </a:solidFill>
                <a:latin typeface="Aptos Display" panose="020B0004020202020204" pitchFamily="34" charset="0"/>
                <a:cs typeface="Calibri Light" panose="020F0302020204030204" pitchFamily="34" charset="0"/>
              </a:rPr>
              <a:t>This</a:t>
            </a:r>
            <a:r>
              <a:rPr lang="en-US" sz="4000" dirty="0">
                <a:solidFill>
                  <a:srgbClr val="0F243E"/>
                </a:solidFill>
                <a:latin typeface="Aptos Display" panose="020B0004020202020204" pitchFamily="34" charset="0"/>
                <a:cs typeface="Calibri Light" panose="020F0302020204030204" pitchFamily="34" charset="0"/>
              </a:rPr>
              <a:t> is not normal hail.</a:t>
            </a:r>
          </a:p>
        </p:txBody>
      </p:sp>
    </p:spTree>
    <p:extLst>
      <p:ext uri="{BB962C8B-B14F-4D97-AF65-F5344CB8AC3E}">
        <p14:creationId xmlns:p14="http://schemas.microsoft.com/office/powerpoint/2010/main" val="229416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AED0F-6318-4B71-8EF6-5FCADBF43AC4}"/>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B1AC5684-2A92-E063-3B98-84A329B83B7C}"/>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6 </a:t>
            </a:r>
            <a:r>
              <a:rPr lang="en-US" sz="3800" dirty="0">
                <a:solidFill>
                  <a:schemeClr val="bg1"/>
                </a:solidFill>
                <a:effectLst/>
                <a:latin typeface="Aptos Display" panose="020B0004020202020204" pitchFamily="34" charset="0"/>
                <a:ea typeface="Cambria" panose="02040503050406030204" pitchFamily="18" charset="0"/>
              </a:rPr>
              <a:t>Then the seven angels who had the seven trumpets prepared to sound them. </a:t>
            </a:r>
          </a:p>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7 </a:t>
            </a:r>
            <a:r>
              <a:rPr lang="en-US" sz="3800" dirty="0">
                <a:solidFill>
                  <a:schemeClr val="bg1"/>
                </a:solidFill>
                <a:effectLst/>
                <a:latin typeface="Aptos Display" panose="020B0004020202020204" pitchFamily="34" charset="0"/>
                <a:ea typeface="Cambria" panose="02040503050406030204" pitchFamily="18" charset="0"/>
              </a:rPr>
              <a:t>The first angel sounded his trumpet, and there came hail and fire mixed with blood, and it was hurled down on the earth. A third of the earth was burned up, a third of the trees were burned up, and all the green grass was burned up. </a:t>
            </a:r>
          </a:p>
        </p:txBody>
      </p:sp>
      <p:sp>
        <p:nvSpPr>
          <p:cNvPr id="8" name="TextBox 7">
            <a:extLst>
              <a:ext uri="{FF2B5EF4-FFF2-40B4-BE49-F238E27FC236}">
                <a16:creationId xmlns:a16="http://schemas.microsoft.com/office/drawing/2014/main" id="{69D64842-4D08-EB22-C565-3D11A65DE913}"/>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2C5448C9-947F-0F34-C950-1C9105419FE9}"/>
              </a:ext>
            </a:extLst>
          </p:cNvPr>
          <p:cNvSpPr>
            <a:spLocks noChangeArrowheads="1"/>
          </p:cNvSpPr>
          <p:nvPr/>
        </p:nvSpPr>
        <p:spPr bwMode="auto">
          <a:xfrm>
            <a:off x="1396905" y="4965334"/>
            <a:ext cx="10151081" cy="1199491"/>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31734FFC-AA86-C9CE-B8D5-9A0F245CA82D}"/>
              </a:ext>
            </a:extLst>
          </p:cNvPr>
          <p:cNvSpPr txBox="1">
            <a:spLocks noChangeArrowheads="1"/>
          </p:cNvSpPr>
          <p:nvPr/>
        </p:nvSpPr>
        <p:spPr bwMode="auto">
          <a:xfrm>
            <a:off x="1465737" y="5169637"/>
            <a:ext cx="9991119" cy="707886"/>
          </a:xfrm>
          <a:prstGeom prst="rect">
            <a:avLst/>
          </a:prstGeom>
          <a:noFill/>
          <a:ln w="38100">
            <a:noFill/>
            <a:miter lim="800000"/>
            <a:headEnd/>
            <a:tailEnd/>
          </a:ln>
        </p:spPr>
        <p:txBody>
          <a:bodyPr wrap="square">
            <a:spAutoFit/>
          </a:bodyPr>
          <a:lstStyle/>
          <a:p>
            <a:pPr marL="12700" lvl="3" algn="ctr">
              <a:spcBef>
                <a:spcPts val="0"/>
              </a:spcBef>
              <a:spcAft>
                <a:spcPts val="0"/>
              </a:spcAft>
              <a:buSzPct val="100000"/>
            </a:pPr>
            <a:r>
              <a:rPr lang="en-US" sz="4000" dirty="0">
                <a:solidFill>
                  <a:schemeClr val="bg1"/>
                </a:solidFill>
                <a:latin typeface="Aptos Display" panose="020B0004020202020204" pitchFamily="34" charset="0"/>
                <a:cs typeface="Calibri Light" panose="020F0302020204030204" pitchFamily="34" charset="0"/>
              </a:rPr>
              <a:t>My first observation is: this is not normal hail.</a:t>
            </a:r>
          </a:p>
        </p:txBody>
      </p:sp>
      <p:sp>
        <p:nvSpPr>
          <p:cNvPr id="4" name="Rectangle 3">
            <a:extLst>
              <a:ext uri="{FF2B5EF4-FFF2-40B4-BE49-F238E27FC236}">
                <a16:creationId xmlns:a16="http://schemas.microsoft.com/office/drawing/2014/main" id="{245FC9C9-031B-6D9E-AC90-54E2ACECDC37}"/>
              </a:ext>
            </a:extLst>
          </p:cNvPr>
          <p:cNvSpPr>
            <a:spLocks noChangeArrowheads="1"/>
          </p:cNvSpPr>
          <p:nvPr/>
        </p:nvSpPr>
        <p:spPr bwMode="auto">
          <a:xfrm>
            <a:off x="349770" y="3672430"/>
            <a:ext cx="11492460" cy="2944714"/>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B9D0C459-11FA-9D60-1646-A278EF5C2180}"/>
              </a:ext>
            </a:extLst>
          </p:cNvPr>
          <p:cNvSpPr txBox="1">
            <a:spLocks noChangeArrowheads="1"/>
          </p:cNvSpPr>
          <p:nvPr/>
        </p:nvSpPr>
        <p:spPr bwMode="auto">
          <a:xfrm>
            <a:off x="389105" y="3758749"/>
            <a:ext cx="11394131" cy="2739211"/>
          </a:xfrm>
          <a:prstGeom prst="rect">
            <a:avLst/>
          </a:prstGeom>
          <a:noFill/>
          <a:ln w="38100">
            <a:noFill/>
            <a:miter lim="800000"/>
            <a:headEnd/>
            <a:tailEnd/>
          </a:ln>
        </p:spPr>
        <p:txBody>
          <a:bodyPr wrap="square">
            <a:spAutoFit/>
          </a:bodyPr>
          <a:lstStyle/>
          <a:p>
            <a:pPr marL="12700"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Those who interpret this as highly symbolic</a:t>
            </a:r>
          </a:p>
          <a:p>
            <a:pPr marL="466725" lvl="3" indent="-452438">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John is describing civil disorder and anarchy, resulting from humanity’s rejection of God. </a:t>
            </a:r>
          </a:p>
          <a:p>
            <a:pPr marL="466725" lvl="3" indent="-452438">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The “trees” are symbolic of high-ranking officials and the “grass” are people of common standing. </a:t>
            </a:r>
          </a:p>
        </p:txBody>
      </p:sp>
    </p:spTree>
    <p:extLst>
      <p:ext uri="{BB962C8B-B14F-4D97-AF65-F5344CB8AC3E}">
        <p14:creationId xmlns:p14="http://schemas.microsoft.com/office/powerpoint/2010/main" val="282634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7087C-EA69-E5FD-15CA-3C6236851D6E}"/>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427E1DB7-6A0E-7598-3390-F94557D78D37}"/>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6 </a:t>
            </a:r>
            <a:r>
              <a:rPr lang="en-US" sz="3800" dirty="0">
                <a:solidFill>
                  <a:schemeClr val="bg1"/>
                </a:solidFill>
                <a:effectLst/>
                <a:latin typeface="Aptos Display" panose="020B0004020202020204" pitchFamily="34" charset="0"/>
                <a:ea typeface="Cambria" panose="02040503050406030204" pitchFamily="18" charset="0"/>
              </a:rPr>
              <a:t>Then the seven angels who had the seven trumpets prepared to sound them. </a:t>
            </a:r>
          </a:p>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7 </a:t>
            </a:r>
            <a:r>
              <a:rPr lang="en-US" sz="3800" dirty="0">
                <a:solidFill>
                  <a:schemeClr val="bg1"/>
                </a:solidFill>
                <a:effectLst/>
                <a:latin typeface="Aptos Display" panose="020B0004020202020204" pitchFamily="34" charset="0"/>
                <a:ea typeface="Cambria" panose="02040503050406030204" pitchFamily="18" charset="0"/>
              </a:rPr>
              <a:t>The first angel sounded his trumpet, and there came hail and fire mixed with blood, and it was hurled down on the earth. A third of the earth was burned up, a third of the trees were burned up, and all the green grass was burned up. </a:t>
            </a:r>
          </a:p>
        </p:txBody>
      </p:sp>
      <p:sp>
        <p:nvSpPr>
          <p:cNvPr id="8" name="TextBox 7">
            <a:extLst>
              <a:ext uri="{FF2B5EF4-FFF2-40B4-BE49-F238E27FC236}">
                <a16:creationId xmlns:a16="http://schemas.microsoft.com/office/drawing/2014/main" id="{7640E9BC-EF24-FB8F-EDE3-7B1E88CD5A4F}"/>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6C595F62-69C7-E07E-79F1-FC2A2AD718C4}"/>
              </a:ext>
            </a:extLst>
          </p:cNvPr>
          <p:cNvSpPr>
            <a:spLocks noChangeArrowheads="1"/>
          </p:cNvSpPr>
          <p:nvPr/>
        </p:nvSpPr>
        <p:spPr bwMode="auto">
          <a:xfrm>
            <a:off x="1396905" y="4965334"/>
            <a:ext cx="10151081" cy="1199491"/>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2CEDC8DB-19D1-C56E-7D44-1F0040B3FBD2}"/>
              </a:ext>
            </a:extLst>
          </p:cNvPr>
          <p:cNvSpPr txBox="1">
            <a:spLocks noChangeArrowheads="1"/>
          </p:cNvSpPr>
          <p:nvPr/>
        </p:nvSpPr>
        <p:spPr bwMode="auto">
          <a:xfrm>
            <a:off x="1465737" y="5169637"/>
            <a:ext cx="9991119" cy="707886"/>
          </a:xfrm>
          <a:prstGeom prst="rect">
            <a:avLst/>
          </a:prstGeom>
          <a:noFill/>
          <a:ln w="38100">
            <a:noFill/>
            <a:miter lim="800000"/>
            <a:headEnd/>
            <a:tailEnd/>
          </a:ln>
        </p:spPr>
        <p:txBody>
          <a:bodyPr wrap="square">
            <a:spAutoFit/>
          </a:bodyPr>
          <a:lstStyle/>
          <a:p>
            <a:pPr marL="12700" lvl="3" algn="ctr">
              <a:spcBef>
                <a:spcPts val="0"/>
              </a:spcBef>
              <a:spcAft>
                <a:spcPts val="0"/>
              </a:spcAft>
              <a:buSzPct val="100000"/>
            </a:pPr>
            <a:r>
              <a:rPr lang="en-US" sz="4000" dirty="0">
                <a:solidFill>
                  <a:prstClr val="white"/>
                </a:solidFill>
                <a:latin typeface="Aptos Display" panose="020B0004020202020204" pitchFamily="34" charset="0"/>
                <a:cs typeface="Calibri Light" panose="020F0302020204030204" pitchFamily="34" charset="0"/>
              </a:rPr>
              <a:t>My first observation is: this is not normal hail.</a:t>
            </a:r>
          </a:p>
        </p:txBody>
      </p:sp>
      <p:sp>
        <p:nvSpPr>
          <p:cNvPr id="4" name="Rectangle 3">
            <a:extLst>
              <a:ext uri="{FF2B5EF4-FFF2-40B4-BE49-F238E27FC236}">
                <a16:creationId xmlns:a16="http://schemas.microsoft.com/office/drawing/2014/main" id="{55307EA9-46CB-E45A-1E26-69A906C9602D}"/>
              </a:ext>
            </a:extLst>
          </p:cNvPr>
          <p:cNvSpPr>
            <a:spLocks noChangeArrowheads="1"/>
          </p:cNvSpPr>
          <p:nvPr/>
        </p:nvSpPr>
        <p:spPr bwMode="auto">
          <a:xfrm>
            <a:off x="349770" y="3672430"/>
            <a:ext cx="11492460" cy="2944714"/>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BC839EA0-A1A5-E2BB-EAA2-3D51141D087B}"/>
              </a:ext>
            </a:extLst>
          </p:cNvPr>
          <p:cNvSpPr txBox="1">
            <a:spLocks noChangeArrowheads="1"/>
          </p:cNvSpPr>
          <p:nvPr/>
        </p:nvSpPr>
        <p:spPr bwMode="auto">
          <a:xfrm>
            <a:off x="389105" y="3758749"/>
            <a:ext cx="11394131" cy="1692771"/>
          </a:xfrm>
          <a:prstGeom prst="rect">
            <a:avLst/>
          </a:prstGeom>
          <a:noFill/>
          <a:ln w="38100">
            <a:noFill/>
            <a:miter lim="800000"/>
            <a:headEnd/>
            <a:tailEnd/>
          </a:ln>
        </p:spPr>
        <p:txBody>
          <a:bodyPr wrap="square">
            <a:spAutoFit/>
          </a:bodyPr>
          <a:lstStyle/>
          <a:p>
            <a:pPr marL="12700"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A plain sense reading</a:t>
            </a:r>
          </a:p>
          <a:p>
            <a:pPr marL="466725" lvl="3" indent="-452438">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The Apostle John is talking about a cataclysmic event. </a:t>
            </a:r>
          </a:p>
          <a:p>
            <a:pPr marL="466725" lvl="3" indent="-452438">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A vision of modern warfare?</a:t>
            </a:r>
          </a:p>
        </p:txBody>
      </p:sp>
    </p:spTree>
    <p:extLst>
      <p:ext uri="{BB962C8B-B14F-4D97-AF65-F5344CB8AC3E}">
        <p14:creationId xmlns:p14="http://schemas.microsoft.com/office/powerpoint/2010/main" val="387140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EF83-B3A1-D309-C022-4CEC036E2935}"/>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DA72DBF4-F353-8890-DAD3-DD01570D2CB6}"/>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8 </a:t>
            </a:r>
            <a:r>
              <a:rPr lang="en-US" sz="3800" dirty="0">
                <a:solidFill>
                  <a:schemeClr val="bg1"/>
                </a:solidFill>
                <a:effectLst/>
                <a:latin typeface="Aptos Display" panose="020B0004020202020204" pitchFamily="34" charset="0"/>
                <a:ea typeface="Cambria" panose="02040503050406030204" pitchFamily="18" charset="0"/>
              </a:rPr>
              <a:t>The second angel sounded his trumpet, and something like a huge mountain, all ablaze, was thrown into the sea. A third of the sea turned into blood, </a:t>
            </a:r>
            <a:r>
              <a:rPr lang="en-US" sz="3800" baseline="30000" dirty="0">
                <a:solidFill>
                  <a:schemeClr val="bg1"/>
                </a:solidFill>
                <a:effectLst/>
                <a:latin typeface="Aptos Display" panose="020B0004020202020204" pitchFamily="34" charset="0"/>
                <a:ea typeface="Cambria" panose="02040503050406030204" pitchFamily="18" charset="0"/>
              </a:rPr>
              <a:t>9 </a:t>
            </a:r>
            <a:r>
              <a:rPr lang="en-US" sz="3800" dirty="0">
                <a:solidFill>
                  <a:schemeClr val="bg1"/>
                </a:solidFill>
                <a:effectLst/>
                <a:latin typeface="Aptos Display" panose="020B0004020202020204" pitchFamily="34" charset="0"/>
                <a:ea typeface="Cambria" panose="02040503050406030204" pitchFamily="18" charset="0"/>
              </a:rPr>
              <a:t>a third of the living creatures in the sea died, and a third of the ships were destroyed. </a:t>
            </a:r>
          </a:p>
        </p:txBody>
      </p:sp>
      <p:sp>
        <p:nvSpPr>
          <p:cNvPr id="8" name="TextBox 7">
            <a:extLst>
              <a:ext uri="{FF2B5EF4-FFF2-40B4-BE49-F238E27FC236}">
                <a16:creationId xmlns:a16="http://schemas.microsoft.com/office/drawing/2014/main" id="{FDF63A21-A427-EF51-F969-C2EEC176F736}"/>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58338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BEF83-B3A1-D309-C022-4CEC036E2935}"/>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DA72DBF4-F353-8890-DAD3-DD01570D2CB6}"/>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8 </a:t>
            </a:r>
            <a:r>
              <a:rPr lang="en-US" sz="3800" dirty="0">
                <a:solidFill>
                  <a:schemeClr val="bg1"/>
                </a:solidFill>
                <a:effectLst/>
                <a:latin typeface="Aptos Display" panose="020B0004020202020204" pitchFamily="34" charset="0"/>
                <a:ea typeface="Cambria" panose="02040503050406030204" pitchFamily="18" charset="0"/>
              </a:rPr>
              <a:t>The second angel sounded his trumpet, and something like a huge mountain, all ablaze, was thrown into the sea. A third of the sea turned into blood, </a:t>
            </a:r>
            <a:r>
              <a:rPr lang="en-US" sz="3800" baseline="30000" dirty="0">
                <a:solidFill>
                  <a:schemeClr val="bg1"/>
                </a:solidFill>
                <a:effectLst/>
                <a:latin typeface="Aptos Display" panose="020B0004020202020204" pitchFamily="34" charset="0"/>
                <a:ea typeface="Cambria" panose="02040503050406030204" pitchFamily="18" charset="0"/>
              </a:rPr>
              <a:t>9 </a:t>
            </a:r>
            <a:r>
              <a:rPr lang="en-US" sz="3800" dirty="0">
                <a:solidFill>
                  <a:schemeClr val="bg1"/>
                </a:solidFill>
                <a:effectLst/>
                <a:latin typeface="Aptos Display" panose="020B0004020202020204" pitchFamily="34" charset="0"/>
                <a:ea typeface="Cambria" panose="02040503050406030204" pitchFamily="18" charset="0"/>
              </a:rPr>
              <a:t>a third of the living creatures in the sea died, and a third of the ships were destroyed. </a:t>
            </a:r>
          </a:p>
        </p:txBody>
      </p:sp>
      <p:sp>
        <p:nvSpPr>
          <p:cNvPr id="8" name="TextBox 7">
            <a:extLst>
              <a:ext uri="{FF2B5EF4-FFF2-40B4-BE49-F238E27FC236}">
                <a16:creationId xmlns:a16="http://schemas.microsoft.com/office/drawing/2014/main" id="{FDF63A21-A427-EF51-F969-C2EEC176F736}"/>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B7D6BD32-3006-E92E-598F-579AA2F819C9}"/>
              </a:ext>
            </a:extLst>
          </p:cNvPr>
          <p:cNvSpPr>
            <a:spLocks noChangeArrowheads="1"/>
          </p:cNvSpPr>
          <p:nvPr/>
        </p:nvSpPr>
        <p:spPr bwMode="auto">
          <a:xfrm>
            <a:off x="349770" y="3672430"/>
            <a:ext cx="11492460" cy="2944714"/>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E983514E-9D17-2E2A-26F6-E9F33A1165B8}"/>
              </a:ext>
            </a:extLst>
          </p:cNvPr>
          <p:cNvSpPr txBox="1">
            <a:spLocks noChangeArrowheads="1"/>
          </p:cNvSpPr>
          <p:nvPr/>
        </p:nvSpPr>
        <p:spPr bwMode="auto">
          <a:xfrm>
            <a:off x="389105" y="3758749"/>
            <a:ext cx="11394131" cy="2215991"/>
          </a:xfrm>
          <a:prstGeom prst="rect">
            <a:avLst/>
          </a:prstGeom>
          <a:noFill/>
          <a:ln w="38100">
            <a:noFill/>
            <a:miter lim="800000"/>
            <a:headEnd/>
            <a:tailEnd/>
          </a:ln>
        </p:spPr>
        <p:txBody>
          <a:bodyPr wrap="square">
            <a:spAutoFit/>
          </a:bodyPr>
          <a:lstStyle/>
          <a:p>
            <a:pPr marL="12700"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Those who interpret much of Revelation as highly symbolic</a:t>
            </a:r>
          </a:p>
          <a:p>
            <a:pPr marL="466725" lvl="3" indent="-452438">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The “mountain” to be a form of human government. </a:t>
            </a:r>
          </a:p>
          <a:p>
            <a:pPr marL="466725" lvl="3" indent="-452438">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The “sea” is the Roman Empire.</a:t>
            </a:r>
          </a:p>
          <a:p>
            <a:pPr marL="466725" lvl="3" indent="-452438">
              <a:spcBef>
                <a:spcPts val="0"/>
              </a:spcBef>
              <a:spcAft>
                <a:spcPts val="0"/>
              </a:spcAft>
              <a:buSzPct val="100000"/>
              <a:buFont typeface="Arial" panose="020B0604020202020204" pitchFamily="34" charset="0"/>
              <a:buChar char="•"/>
            </a:pPr>
            <a:r>
              <a:rPr lang="en-US" sz="3400" dirty="0">
                <a:solidFill>
                  <a:prstClr val="white"/>
                </a:solidFill>
                <a:latin typeface="Aptos Display" panose="020B0004020202020204" pitchFamily="34" charset="0"/>
                <a:cs typeface="Calibri Light" panose="020F0302020204030204" pitchFamily="34" charset="0"/>
              </a:rPr>
              <a:t>The “ships” are the church or organized religion.</a:t>
            </a:r>
          </a:p>
        </p:txBody>
      </p:sp>
    </p:spTree>
    <p:extLst>
      <p:ext uri="{BB962C8B-B14F-4D97-AF65-F5344CB8AC3E}">
        <p14:creationId xmlns:p14="http://schemas.microsoft.com/office/powerpoint/2010/main" val="204741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A667B-B947-3B94-8FDB-21EDEAA06B79}"/>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2E945F0B-4403-13DB-B848-069021C03EAC}"/>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10 </a:t>
            </a:r>
            <a:r>
              <a:rPr lang="en-US" sz="3800" dirty="0">
                <a:solidFill>
                  <a:schemeClr val="bg1"/>
                </a:solidFill>
                <a:effectLst/>
                <a:latin typeface="Aptos Display" panose="020B0004020202020204" pitchFamily="34" charset="0"/>
                <a:ea typeface="Cambria" panose="02040503050406030204" pitchFamily="18" charset="0"/>
              </a:rPr>
              <a:t>The third angel sounded his trumpet, and a great star, blazing like a torch, fell from the sky on a third of the rivers and on the springs of water—</a:t>
            </a:r>
            <a:r>
              <a:rPr lang="en-US" sz="3800" baseline="30000" dirty="0">
                <a:solidFill>
                  <a:schemeClr val="bg1"/>
                </a:solidFill>
                <a:effectLst/>
                <a:latin typeface="Aptos Display" panose="020B0004020202020204" pitchFamily="34" charset="0"/>
                <a:ea typeface="Cambria" panose="02040503050406030204" pitchFamily="18" charset="0"/>
              </a:rPr>
              <a:t>11 </a:t>
            </a:r>
            <a:r>
              <a:rPr lang="en-US" sz="3800" dirty="0">
                <a:solidFill>
                  <a:schemeClr val="bg1"/>
                </a:solidFill>
                <a:effectLst/>
                <a:latin typeface="Aptos Display" panose="020B0004020202020204" pitchFamily="34" charset="0"/>
                <a:ea typeface="Cambria" panose="02040503050406030204" pitchFamily="18" charset="0"/>
              </a:rPr>
              <a:t>the name of the star is Wormwood. A third of the waters turned bitter, and many people died from the waters that had become bitter. </a:t>
            </a:r>
          </a:p>
        </p:txBody>
      </p:sp>
      <p:sp>
        <p:nvSpPr>
          <p:cNvPr id="8" name="TextBox 7">
            <a:extLst>
              <a:ext uri="{FF2B5EF4-FFF2-40B4-BE49-F238E27FC236}">
                <a16:creationId xmlns:a16="http://schemas.microsoft.com/office/drawing/2014/main" id="{D02E95F6-B0A7-BBF4-D785-719D4DCFA52E}"/>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55335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29B01-771D-7E46-571E-F398142EA4FF}"/>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9C621A8-47FC-BDDC-76DA-3099D260DEBC}"/>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tx1">
                    <a:lumMod val="50000"/>
                    <a:lumOff val="50000"/>
                  </a:schemeClr>
                </a:solidFill>
                <a:effectLst/>
                <a:latin typeface="Aptos Display" panose="020B0004020202020204" pitchFamily="34" charset="0"/>
                <a:ea typeface="Cambria" panose="02040503050406030204" pitchFamily="18" charset="0"/>
              </a:rPr>
              <a:t>10 </a:t>
            </a:r>
            <a:r>
              <a:rPr lang="en-US" sz="3800" dirty="0">
                <a:solidFill>
                  <a:schemeClr val="tx1">
                    <a:lumMod val="50000"/>
                    <a:lumOff val="50000"/>
                  </a:schemeClr>
                </a:solidFill>
                <a:effectLst/>
                <a:latin typeface="Aptos Display" panose="020B0004020202020204" pitchFamily="34" charset="0"/>
                <a:ea typeface="Cambria" panose="02040503050406030204" pitchFamily="18" charset="0"/>
              </a:rPr>
              <a:t>The third angel sounded his trumpet, and a great star, blazing like a torch, fell from the sky on a third of the rivers and on the springs of water—</a:t>
            </a:r>
            <a:r>
              <a:rPr lang="en-US" sz="3800" baseline="30000" dirty="0">
                <a:solidFill>
                  <a:schemeClr val="tx1">
                    <a:lumMod val="50000"/>
                    <a:lumOff val="50000"/>
                  </a:schemeClr>
                </a:solidFill>
                <a:effectLst/>
                <a:latin typeface="Aptos Display" panose="020B0004020202020204" pitchFamily="34" charset="0"/>
                <a:ea typeface="Cambria" panose="02040503050406030204" pitchFamily="18" charset="0"/>
              </a:rPr>
              <a:t>11 </a:t>
            </a:r>
            <a:r>
              <a:rPr lang="en-US" sz="3800" dirty="0">
                <a:solidFill>
                  <a:schemeClr val="tx1">
                    <a:lumMod val="50000"/>
                    <a:lumOff val="50000"/>
                  </a:schemeClr>
                </a:solidFill>
                <a:effectLst/>
                <a:latin typeface="Aptos Display" panose="020B0004020202020204" pitchFamily="34" charset="0"/>
                <a:ea typeface="Cambria" panose="02040503050406030204" pitchFamily="18" charset="0"/>
              </a:rPr>
              <a:t>the name of the star is </a:t>
            </a:r>
            <a:r>
              <a:rPr lang="en-US" sz="3800" dirty="0">
                <a:solidFill>
                  <a:schemeClr val="bg1"/>
                </a:solidFill>
                <a:effectLst/>
                <a:latin typeface="Aptos Display" panose="020B0004020202020204" pitchFamily="34" charset="0"/>
                <a:ea typeface="Cambria" panose="02040503050406030204" pitchFamily="18" charset="0"/>
              </a:rPr>
              <a:t>Wormwood. </a:t>
            </a:r>
            <a:r>
              <a:rPr lang="en-US" sz="3800" dirty="0">
                <a:solidFill>
                  <a:schemeClr val="tx1">
                    <a:lumMod val="50000"/>
                    <a:lumOff val="50000"/>
                  </a:schemeClr>
                </a:solidFill>
                <a:effectLst/>
                <a:latin typeface="Aptos Display" panose="020B0004020202020204" pitchFamily="34" charset="0"/>
                <a:ea typeface="Cambria" panose="02040503050406030204" pitchFamily="18" charset="0"/>
              </a:rPr>
              <a:t>A third of the waters turned bitter, and many people died from the waters that had become bitter. </a:t>
            </a:r>
          </a:p>
        </p:txBody>
      </p:sp>
      <p:sp>
        <p:nvSpPr>
          <p:cNvPr id="8" name="TextBox 7">
            <a:extLst>
              <a:ext uri="{FF2B5EF4-FFF2-40B4-BE49-F238E27FC236}">
                <a16:creationId xmlns:a16="http://schemas.microsoft.com/office/drawing/2014/main" id="{FB03F189-10B8-73BF-B80F-1E3A86295F23}"/>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D32C3ACD-6838-AAFB-444C-740A3AE8C5D6}"/>
              </a:ext>
            </a:extLst>
          </p:cNvPr>
          <p:cNvSpPr>
            <a:spLocks noChangeArrowheads="1"/>
          </p:cNvSpPr>
          <p:nvPr/>
        </p:nvSpPr>
        <p:spPr bwMode="auto">
          <a:xfrm>
            <a:off x="1487731" y="3700633"/>
            <a:ext cx="8129587" cy="1461302"/>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11BACEF0-457C-EDC2-92E5-1812D4842BBE}"/>
              </a:ext>
            </a:extLst>
          </p:cNvPr>
          <p:cNvSpPr txBox="1">
            <a:spLocks noChangeArrowheads="1"/>
          </p:cNvSpPr>
          <p:nvPr/>
        </p:nvSpPr>
        <p:spPr bwMode="auto">
          <a:xfrm>
            <a:off x="1513498" y="3830275"/>
            <a:ext cx="8060031" cy="1200329"/>
          </a:xfrm>
          <a:prstGeom prst="rect">
            <a:avLst/>
          </a:prstGeom>
          <a:noFill/>
          <a:ln w="38100">
            <a:noFill/>
            <a:miter lim="800000"/>
            <a:headEnd/>
            <a:tailEnd/>
          </a:ln>
        </p:spPr>
        <p:txBody>
          <a:bodyPr wrap="square">
            <a:spAutoFit/>
          </a:bodyPr>
          <a:lstStyle/>
          <a:p>
            <a:pPr marL="12700" lvl="3" algn="ctr">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refers to the bitter herb </a:t>
            </a:r>
            <a:r>
              <a:rPr lang="en-US" sz="3600" i="1" dirty="0" err="1">
                <a:solidFill>
                  <a:prstClr val="white"/>
                </a:solidFill>
                <a:latin typeface="Aptos Display" panose="020B0004020202020204" pitchFamily="34" charset="0"/>
                <a:cs typeface="Calibri Light" panose="020F0302020204030204" pitchFamily="34" charset="0"/>
              </a:rPr>
              <a:t>artemesia</a:t>
            </a:r>
            <a:r>
              <a:rPr lang="en-US" sz="3600" i="1" dirty="0">
                <a:solidFill>
                  <a:prstClr val="white"/>
                </a:solidFill>
                <a:latin typeface="Aptos Display" panose="020B0004020202020204" pitchFamily="34" charset="0"/>
                <a:cs typeface="Calibri Light" panose="020F0302020204030204" pitchFamily="34" charset="0"/>
              </a:rPr>
              <a:t> absinthium</a:t>
            </a:r>
            <a:endParaRPr lang="en-US" sz="3200" i="1"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18581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5CD56-07AE-5787-73C7-FFE83F1C5435}"/>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E9A09C81-AF22-B9E8-85DA-C2F148B6DA6D}"/>
              </a:ext>
            </a:extLst>
          </p:cNvPr>
          <p:cNvSpPr txBox="1">
            <a:spLocks noChangeArrowheads="1"/>
          </p:cNvSpPr>
          <p:nvPr/>
        </p:nvSpPr>
        <p:spPr bwMode="auto">
          <a:xfrm>
            <a:off x="304800" y="1295401"/>
            <a:ext cx="11537430" cy="2431435"/>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12 </a:t>
            </a:r>
            <a:r>
              <a:rPr lang="en-US" sz="3800" dirty="0">
                <a:solidFill>
                  <a:schemeClr val="bg1"/>
                </a:solidFill>
                <a:effectLst/>
                <a:latin typeface="Aptos Display" panose="020B0004020202020204" pitchFamily="34" charset="0"/>
                <a:ea typeface="Cambria" panose="02040503050406030204" pitchFamily="18" charset="0"/>
              </a:rPr>
              <a:t>The fourth angel sounded his trumpet, and a third of the sun was struck, a third of the moon, and a third of the stars, so that a third of them turned dark. A third of the day was without light, and also a third of the night. </a:t>
            </a:r>
          </a:p>
        </p:txBody>
      </p:sp>
      <p:sp>
        <p:nvSpPr>
          <p:cNvPr id="8" name="TextBox 7">
            <a:extLst>
              <a:ext uri="{FF2B5EF4-FFF2-40B4-BE49-F238E27FC236}">
                <a16:creationId xmlns:a16="http://schemas.microsoft.com/office/drawing/2014/main" id="{CF9733E8-F3B7-D881-E024-F5B3E1C6262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61C45EE7-7203-97C2-7959-37038DFCF79D}"/>
              </a:ext>
            </a:extLst>
          </p:cNvPr>
          <p:cNvSpPr>
            <a:spLocks noChangeArrowheads="1"/>
          </p:cNvSpPr>
          <p:nvPr/>
        </p:nvSpPr>
        <p:spPr bwMode="auto">
          <a:xfrm>
            <a:off x="394740" y="3726836"/>
            <a:ext cx="11492460" cy="2049935"/>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3D2F62BF-D7FD-E0C6-41A3-8A2582D7D612}"/>
              </a:ext>
            </a:extLst>
          </p:cNvPr>
          <p:cNvSpPr txBox="1">
            <a:spLocks noChangeArrowheads="1"/>
          </p:cNvSpPr>
          <p:nvPr/>
        </p:nvSpPr>
        <p:spPr bwMode="auto">
          <a:xfrm>
            <a:off x="434075" y="3872147"/>
            <a:ext cx="11394131" cy="1661993"/>
          </a:xfrm>
          <a:prstGeom prst="rect">
            <a:avLst/>
          </a:prstGeom>
          <a:noFill/>
          <a:ln w="38100">
            <a:noFill/>
            <a:miter lim="800000"/>
            <a:headEnd/>
            <a:tailEnd/>
          </a:ln>
        </p:spPr>
        <p:txBody>
          <a:bodyPr wrap="square">
            <a:spAutoFit/>
          </a:bodyPr>
          <a:lstStyle/>
          <a:p>
            <a:pPr marL="12700" lvl="3">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Joel 2:10: “Before them the earth shakes, the sky trembles, the sun and moon are darkened, and the stars no longer shine...The day of the LORD is great; it is dreadful. Who can endure it?”</a:t>
            </a:r>
          </a:p>
        </p:txBody>
      </p:sp>
    </p:spTree>
    <p:extLst>
      <p:ext uri="{BB962C8B-B14F-4D97-AF65-F5344CB8AC3E}">
        <p14:creationId xmlns:p14="http://schemas.microsoft.com/office/powerpoint/2010/main" val="238087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ACE6-7A84-219C-A547-C07C0272F335}"/>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96D9912-B84F-B277-BDB2-6A886691901F}"/>
              </a:ext>
            </a:extLst>
          </p:cNvPr>
          <p:cNvSpPr txBox="1">
            <a:spLocks noChangeArrowheads="1"/>
          </p:cNvSpPr>
          <p:nvPr/>
        </p:nvSpPr>
        <p:spPr bwMode="auto">
          <a:xfrm>
            <a:off x="304800" y="1295401"/>
            <a:ext cx="11537430" cy="2431435"/>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12 </a:t>
            </a:r>
            <a:r>
              <a:rPr lang="en-US" sz="3800" dirty="0">
                <a:solidFill>
                  <a:schemeClr val="bg1"/>
                </a:solidFill>
                <a:effectLst/>
                <a:latin typeface="Aptos Display" panose="020B0004020202020204" pitchFamily="34" charset="0"/>
                <a:ea typeface="Cambria" panose="02040503050406030204" pitchFamily="18" charset="0"/>
              </a:rPr>
              <a:t>The fourth angel sounded his trumpet, and a third of the sun was struck, a third of the moon, and a third of the stars, so that a third of them turned dark. A third of the day was without light, and also a third of the night. </a:t>
            </a:r>
          </a:p>
        </p:txBody>
      </p:sp>
      <p:sp>
        <p:nvSpPr>
          <p:cNvPr id="8" name="TextBox 7">
            <a:extLst>
              <a:ext uri="{FF2B5EF4-FFF2-40B4-BE49-F238E27FC236}">
                <a16:creationId xmlns:a16="http://schemas.microsoft.com/office/drawing/2014/main" id="{86230700-66AD-59DE-604A-B810AE8E5EF0}"/>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1A5011FD-4F05-0BA3-E66A-6CE3C060279E}"/>
              </a:ext>
            </a:extLst>
          </p:cNvPr>
          <p:cNvSpPr>
            <a:spLocks noChangeArrowheads="1"/>
          </p:cNvSpPr>
          <p:nvPr/>
        </p:nvSpPr>
        <p:spPr bwMode="auto">
          <a:xfrm>
            <a:off x="394740" y="3726836"/>
            <a:ext cx="11492460" cy="2049935"/>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D81E8E42-B83D-A435-0A4E-20B4DC6D5571}"/>
              </a:ext>
            </a:extLst>
          </p:cNvPr>
          <p:cNvSpPr txBox="1">
            <a:spLocks noChangeArrowheads="1"/>
          </p:cNvSpPr>
          <p:nvPr/>
        </p:nvSpPr>
        <p:spPr bwMode="auto">
          <a:xfrm>
            <a:off x="434075" y="3872147"/>
            <a:ext cx="11394131" cy="1661993"/>
          </a:xfrm>
          <a:prstGeom prst="rect">
            <a:avLst/>
          </a:prstGeom>
          <a:noFill/>
          <a:ln w="38100">
            <a:noFill/>
            <a:miter lim="800000"/>
            <a:headEnd/>
            <a:tailEnd/>
          </a:ln>
        </p:spPr>
        <p:txBody>
          <a:bodyPr wrap="square">
            <a:spAutoFit/>
          </a:bodyPr>
          <a:lstStyle/>
          <a:p>
            <a:pPr marL="12700" lvl="3">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Ezekiel 32:7: “When I snuff you out, I will cover the heavens and darken their stars; I will cover the sun with a cloud, and the moon will not give its light.</a:t>
            </a:r>
          </a:p>
        </p:txBody>
      </p:sp>
    </p:spTree>
    <p:extLst>
      <p:ext uri="{BB962C8B-B14F-4D97-AF65-F5344CB8AC3E}">
        <p14:creationId xmlns:p14="http://schemas.microsoft.com/office/powerpoint/2010/main" val="296139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ptos Display" panose="020B0004020202020204" pitchFamily="34" charset="0"/>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7699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Jeffrey A. Trachtenberg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(Journalist)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Jeffrey A. Trachtenberg, “Sales of Bibles Are Booming, </a:t>
            </a:r>
            <a:r>
              <a:rPr kumimoji="0" lang="en-GB" sz="2400" u="none" strike="noStrike" kern="1200" cap="none" spc="0" normalizeH="0" baseline="0" noProof="0" dirty="0" err="1">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Fueled</a:t>
            </a: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 by First-Time Buyers and New Versions.” The Wall Street Journal (December 1</a:t>
            </a:r>
            <a:r>
              <a:rPr kumimoji="0" lang="en-GB" sz="2400" u="none" strike="noStrike" kern="1200" cap="none" spc="0" normalizeH="0" baseline="3000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st</a:t>
            </a: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 2024).</a:t>
            </a: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2844452"/>
            <a:ext cx="7772398"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“Bible sales are up 22% in the U.S. through the end of October, compared with the same period last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By contrast, total U.S. print book sales were up less than 1% in that period.”</a:t>
            </a:r>
            <a:endParaRPr kumimoji="0" lang="en-GB" sz="54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endParaRPr>
          </a:p>
        </p:txBody>
      </p:sp>
    </p:spTree>
    <p:extLst>
      <p:ext uri="{BB962C8B-B14F-4D97-AF65-F5344CB8AC3E}">
        <p14:creationId xmlns:p14="http://schemas.microsoft.com/office/powerpoint/2010/main" val="23927535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990C-8AF1-9D40-7E64-8F99A941B56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8E7FA45-32A9-C0B0-65DB-323871A40C08}"/>
              </a:ext>
            </a:extLst>
          </p:cNvPr>
          <p:cNvSpPr txBox="1">
            <a:spLocks noChangeArrowheads="1"/>
          </p:cNvSpPr>
          <p:nvPr/>
        </p:nvSpPr>
        <p:spPr bwMode="auto">
          <a:xfrm>
            <a:off x="304800" y="1295401"/>
            <a:ext cx="11537430" cy="3631763"/>
          </a:xfrm>
          <a:prstGeom prst="rect">
            <a:avLst/>
          </a:prstGeom>
          <a:noFill/>
          <a:ln w="9525">
            <a:noFill/>
            <a:miter lim="800000"/>
            <a:headEnd/>
            <a:tailEnd/>
          </a:ln>
        </p:spPr>
        <p:txBody>
          <a:bodyPr wrap="square">
            <a:spAutoFit/>
          </a:bodyPr>
          <a:lstStyle/>
          <a:p>
            <a:pPr marR="0">
              <a:spcAft>
                <a:spcPts val="0"/>
              </a:spcAft>
              <a:tabLst>
                <a:tab pos="-2457450" algn="l"/>
              </a:tabLst>
            </a:pPr>
            <a:r>
              <a:rPr lang="en-US" sz="4000" dirty="0">
                <a:solidFill>
                  <a:schemeClr val="bg1"/>
                </a:solidFill>
                <a:latin typeface="Aptos Display" panose="020B0004020202020204" pitchFamily="34" charset="0"/>
                <a:ea typeface="Cambria" panose="02040503050406030204" pitchFamily="18" charset="0"/>
              </a:rPr>
              <a:t>What does John describe?</a:t>
            </a:r>
          </a:p>
          <a:p>
            <a:pPr marL="571500" marR="0" indent="-571500">
              <a:spcAft>
                <a:spcPts val="0"/>
              </a:spcAft>
              <a:buFont typeface="Arial" panose="020B0604020202020204" pitchFamily="34" charset="0"/>
              <a:buChar char="•"/>
              <a:tabLst>
                <a:tab pos="-2457450" algn="l"/>
              </a:tabLst>
            </a:pPr>
            <a:r>
              <a:rPr lang="en-US" sz="3600" dirty="0">
                <a:solidFill>
                  <a:schemeClr val="bg1"/>
                </a:solidFill>
                <a:latin typeface="Aptos Display" panose="020B0004020202020204" pitchFamily="34" charset="0"/>
                <a:ea typeface="Cambria" panose="02040503050406030204" pitchFamily="18" charset="0"/>
              </a:rPr>
              <a:t>Different kinds of massive, burning objects falling to the Earth (8:7-11).  </a:t>
            </a:r>
          </a:p>
          <a:p>
            <a:pPr marR="0">
              <a:spcAft>
                <a:spcPts val="0"/>
              </a:spcAft>
              <a:tabLst>
                <a:tab pos="-2457450" algn="l"/>
              </a:tabLst>
            </a:pPr>
            <a:r>
              <a:rPr lang="en-US" sz="4000" dirty="0">
                <a:solidFill>
                  <a:schemeClr val="bg1"/>
                </a:solidFill>
                <a:effectLst/>
                <a:latin typeface="Aptos Display" panose="020B0004020202020204" pitchFamily="34" charset="0"/>
                <a:ea typeface="Cambria" panose="02040503050406030204" pitchFamily="18" charset="0"/>
              </a:rPr>
              <a:t>What is the result?</a:t>
            </a:r>
          </a:p>
          <a:p>
            <a:pPr marL="571500" marR="0" indent="-571500">
              <a:spcAft>
                <a:spcPts val="0"/>
              </a:spcAft>
              <a:buFont typeface="Arial" panose="020B0604020202020204" pitchFamily="34" charset="0"/>
              <a:buChar char="•"/>
              <a:tabLst>
                <a:tab pos="-2457450" algn="l"/>
              </a:tabLst>
            </a:pPr>
            <a:r>
              <a:rPr lang="en-US" sz="3600" dirty="0">
                <a:solidFill>
                  <a:schemeClr val="bg1"/>
                </a:solidFill>
                <a:latin typeface="Aptos Display" panose="020B0004020202020204" pitchFamily="34" charset="0"/>
                <a:ea typeface="Cambria" panose="02040503050406030204" pitchFamily="18" charset="0"/>
              </a:rPr>
              <a:t>The land is burned, the sea is poisoned, and the sky is darkened (8:12). </a:t>
            </a:r>
            <a:endParaRPr lang="en-US" sz="3600" dirty="0">
              <a:solidFill>
                <a:schemeClr val="bg1"/>
              </a:solidFill>
              <a:effectLst/>
              <a:latin typeface="Aptos Display" panose="020B0004020202020204" pitchFamily="34" charset="0"/>
              <a:ea typeface="Cambria" panose="02040503050406030204" pitchFamily="18" charset="0"/>
            </a:endParaRPr>
          </a:p>
        </p:txBody>
      </p:sp>
      <p:sp>
        <p:nvSpPr>
          <p:cNvPr id="8" name="TextBox 7">
            <a:extLst>
              <a:ext uri="{FF2B5EF4-FFF2-40B4-BE49-F238E27FC236}">
                <a16:creationId xmlns:a16="http://schemas.microsoft.com/office/drawing/2014/main" id="{75E9A721-0D3A-7B50-0C9C-85DAB62A8EE7}"/>
              </a:ext>
            </a:extLst>
          </p:cNvPr>
          <p:cNvSpPr txBox="1"/>
          <p:nvPr/>
        </p:nvSpPr>
        <p:spPr>
          <a:xfrm>
            <a:off x="228600" y="5"/>
            <a:ext cx="116586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What do we have so far?</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98187DB2-2EA7-8B49-BEF3-4F526927DF1E}"/>
              </a:ext>
            </a:extLst>
          </p:cNvPr>
          <p:cNvSpPr>
            <a:spLocks noChangeArrowheads="1"/>
          </p:cNvSpPr>
          <p:nvPr/>
        </p:nvSpPr>
        <p:spPr bwMode="auto">
          <a:xfrm>
            <a:off x="5132439" y="5086981"/>
            <a:ext cx="6505408" cy="1004103"/>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FD6649DA-8D1C-1E7A-8FEE-523B7B9BC213}"/>
              </a:ext>
            </a:extLst>
          </p:cNvPr>
          <p:cNvSpPr txBox="1">
            <a:spLocks noChangeArrowheads="1"/>
          </p:cNvSpPr>
          <p:nvPr/>
        </p:nvSpPr>
        <p:spPr bwMode="auto">
          <a:xfrm>
            <a:off x="5144310" y="5201875"/>
            <a:ext cx="6449748" cy="769441"/>
          </a:xfrm>
          <a:prstGeom prst="rect">
            <a:avLst/>
          </a:prstGeom>
          <a:noFill/>
          <a:ln w="38100">
            <a:noFill/>
            <a:miter lim="800000"/>
            <a:headEnd/>
            <a:tailEnd/>
          </a:ln>
        </p:spPr>
        <p:txBody>
          <a:bodyPr wrap="square">
            <a:spAutoFit/>
          </a:bodyPr>
          <a:lstStyle/>
          <a:p>
            <a:pPr marL="12700" lvl="3" algn="ctr">
              <a:spcBef>
                <a:spcPts val="0"/>
              </a:spcBef>
              <a:spcAft>
                <a:spcPts val="0"/>
              </a:spcAft>
              <a:buSzPct val="100000"/>
            </a:pPr>
            <a:r>
              <a:rPr lang="en-US" sz="4400" dirty="0">
                <a:solidFill>
                  <a:prstClr val="white"/>
                </a:solidFill>
                <a:latin typeface="Aptos Display" panose="020B0004020202020204" pitchFamily="34" charset="0"/>
                <a:cs typeface="Calibri Light" panose="020F0302020204030204" pitchFamily="34" charset="0"/>
              </a:rPr>
              <a:t>Is this plausible?</a:t>
            </a:r>
            <a:endParaRPr lang="en-US" sz="4400" i="1"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12744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4B7F03-44B0-E86E-7B8F-FFE5278C966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6A60FB8-06B7-D70D-EB50-CC1ABD90338F}"/>
              </a:ext>
            </a:extLst>
          </p:cNvPr>
          <p:cNvSpPr txBox="1"/>
          <p:nvPr/>
        </p:nvSpPr>
        <p:spPr>
          <a:xfrm>
            <a:off x="137984" y="102972"/>
            <a:ext cx="7671487"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Senior Research Fellow at Oxford University’s Future of Humanity Institute</a:t>
            </a: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[The meteor that killed the dinosaurs was roughly six miles in diameter.]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It releases the energy of ten billion Hiroshima blasts: 10,000 times the entire Cold War nuclear arsenal.</a:t>
            </a:r>
            <a:endPar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8617278-8780-DBBB-172D-C7CC0FC26D8D}"/>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Toby Ord, </a:t>
            </a:r>
            <a:r>
              <a:rPr kumimoji="0" lang="en-GB" sz="2400"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The Precipice: Existential Risk and the Future of Humanity </a:t>
            </a: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(New York: Hachette Books, 2020), 67-74.</a:t>
            </a:r>
            <a:endParaRPr kumimoji="0" lang="en-US"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50235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Senior Research Fellow at Oxford University’s Future of Humanity Institute</a:t>
            </a: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Everything within 1,000 </a:t>
            </a:r>
            <a:r>
              <a:rPr kumimoji="0" lang="en-GB" sz="360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kilometers</a:t>
            </a:r>
            <a:r>
              <a:rPr kumimoji="0" lang="en-GB"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 is killed by heat from the impact fireball. A tsunami devastates the Caribbean.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Trillions of tons of rock and dust are thrown far up into the sky.</a:t>
            </a:r>
            <a:endPar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Toby Ord, </a:t>
            </a:r>
            <a:r>
              <a:rPr kumimoji="0" lang="en-GB" sz="2400"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The Precipice: Existential Risk and the Future of Humanity</a:t>
            </a: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 (New York: Hachette Books, 2020), 67-74.</a:t>
            </a:r>
            <a:endParaRPr kumimoji="0" lang="en-US"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324011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39087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Senior Research Fellow at Oxford University’s Future of Humanity Institute</a:t>
            </a: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Some of this superheated rock rains down over millions of square </a:t>
            </a:r>
            <a:r>
              <a:rPr kumimoji="0" lang="en-GB" sz="3600"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kilometers</a:t>
            </a:r>
            <a:r>
              <a:rPr kumimoji="0" lang="en-GB"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 burning the animals to death and igniting fires that spread the devastation still further.</a:t>
            </a:r>
            <a:endPar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Toby Ord, </a:t>
            </a:r>
            <a:r>
              <a:rPr kumimoji="0" lang="en-GB" sz="2400"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The Precipice: Existential Risk and the Future of Humanity</a:t>
            </a: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 (New York: Hachette Books, 2020), 67-74.</a:t>
            </a:r>
            <a:endParaRPr kumimoji="0" lang="en-US"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62451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59324" y="320496"/>
            <a:ext cx="7671487" cy="55707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Senior Research Fellow at Oxford University’s Future of Humanity Institute</a:t>
            </a: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360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 billowing cloud of dust and ash rises all the way to the upper atmosphere, blocking out the Sun’s light.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It is this that turns regional catastrophe to mass extinction. Slowly, it spreads across the entire world, engulfing it in darkness lasting years.</a:t>
            </a:r>
            <a:endPar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Toby Ord,</a:t>
            </a:r>
            <a:r>
              <a:rPr kumimoji="0" lang="en-GB" sz="2400"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 The Precipice: Existential Risk and the Future of Humanity</a:t>
            </a: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 (New York: Hachette Books, 2020), 67-74.</a:t>
            </a:r>
            <a:endParaRPr kumimoji="0" lang="en-US"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63964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Senior Research Fellow at Oxford University’s Future of Humanity Institute</a:t>
            </a: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360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With the darkness comes a severe global cooling, for the Sun’s light is blocked by the dust and reflected off the haze of </a:t>
            </a:r>
            <a:r>
              <a:rPr kumimoji="0" lang="en-GB" sz="3600"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sulfate</a:t>
            </a:r>
            <a:r>
              <a:rPr kumimoji="0" lang="en-GB" sz="360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 aerosols released when the sea floor was vaporized.</a:t>
            </a:r>
            <a:endParaRPr kumimoji="0" lang="en-US" sz="3600"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Toby Ord, </a:t>
            </a:r>
            <a:r>
              <a:rPr kumimoji="0" lang="en-GB" sz="2400"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The Precipice: Existential Risk and the Future of Humanity </a:t>
            </a: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(New York: Hachette Books, 2020), 67-74.</a:t>
            </a:r>
            <a:endParaRPr kumimoji="0" lang="en-US"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106617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86680B-A417-43FD-A940-D8C9A1431ED6}"/>
              </a:ext>
            </a:extLst>
          </p:cNvPr>
          <p:cNvSpPr txBox="1"/>
          <p:nvPr/>
        </p:nvSpPr>
        <p:spPr>
          <a:xfrm>
            <a:off x="137984" y="102972"/>
            <a:ext cx="7671487" cy="44627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Dr. Toby 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Senior Research Fellow at Oxford University’s Future of Humanity Institute</a:t>
            </a: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t>
            </a:r>
            <a:r>
              <a:rPr kumimoji="0" lang="en-GB"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The cold and the dark kills plants across the globe; animals starve or freeze; the hundred-million-year reign of the dinosaurs ends; three-quarters of all species on Earth are annihilated.”</a:t>
            </a:r>
            <a:endPar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99A32B0-9241-4226-8331-1783B8F0E086}"/>
              </a:ext>
            </a:extLst>
          </p:cNvPr>
          <p:cNvSpPr txBox="1"/>
          <p:nvPr/>
        </p:nvSpPr>
        <p:spPr>
          <a:xfrm>
            <a:off x="159325" y="5891150"/>
            <a:ext cx="76714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Toby Ord, </a:t>
            </a:r>
            <a:r>
              <a:rPr kumimoji="0" lang="en-GB" sz="2400"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The Precipice: Existential Risk and the Future of Humanity</a:t>
            </a:r>
            <a:r>
              <a:rPr kumimoji="0" lang="en-GB"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 (New York: Hachette Books, 2020), 67-74.</a:t>
            </a:r>
            <a:endParaRPr kumimoji="0" lang="en-US" sz="24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993815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CFE3E81-C95B-2690-CD79-B5CE3B2729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2F9707-A98E-385C-4557-79415849FEAE}"/>
              </a:ext>
            </a:extLst>
          </p:cNvPr>
          <p:cNvSpPr txBox="1"/>
          <p:nvPr/>
        </p:nvSpPr>
        <p:spPr>
          <a:xfrm>
            <a:off x="137984" y="102972"/>
            <a:ext cx="7671487"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Dr. Ira Helfand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(Co-president of International Physicians for the Prevention of Nuclear War)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In just a small nuclear exchange: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Smoke would rise between 20-50 miles above the Earth.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5.5 million tons of soot would enter the atmosphere.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Rain would cease for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One to two billion would starve to death.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Interview with Dr. Ira </a:t>
            </a:r>
            <a:r>
              <a:rPr kumimoji="0" lang="en-US" sz="20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Helfand</a:t>
            </a:r>
            <a:r>
              <a:rPr kumimoji="0" lang="en-US" sz="20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 for the documentary film “The Beginning of the End of Nuclear Weapons,” September 2018.</a:t>
            </a:r>
          </a:p>
        </p:txBody>
      </p:sp>
    </p:spTree>
    <p:extLst>
      <p:ext uri="{BB962C8B-B14F-4D97-AF65-F5344CB8AC3E}">
        <p14:creationId xmlns:p14="http://schemas.microsoft.com/office/powerpoint/2010/main" val="3142852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9AE34EE-353F-6230-17A7-2089F4505F9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CC0B4D-9D10-ED25-CC6E-62CAF02FBBA6}"/>
              </a:ext>
            </a:extLst>
          </p:cNvPr>
          <p:cNvSpPr txBox="1"/>
          <p:nvPr/>
        </p:nvSpPr>
        <p:spPr>
          <a:xfrm>
            <a:off x="137984" y="102972"/>
            <a:ext cx="7671487" cy="56323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Alan Robock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E6B9B8"/>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(Professor of environmental sciences at Rutgers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 conflict between India and Pakistan, for example, in which 100 nuclear bombs were dropped on cities and industrial areas—only 0.4 percent of the world’s more than 25,000 warheads—would produce enough smoke to cripple global agriculture.”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anose="02020603050405020304" pitchFamily="18" charset="0"/>
              </a:rPr>
              <a:t>Alan Robock and Owen Brian Toon, “South Asian Threat? Local Nuclear War = Global Suffering.” Scientific American (2010).</a:t>
            </a:r>
          </a:p>
        </p:txBody>
      </p:sp>
    </p:spTree>
    <p:extLst>
      <p:ext uri="{BB962C8B-B14F-4D97-AF65-F5344CB8AC3E}">
        <p14:creationId xmlns:p14="http://schemas.microsoft.com/office/powerpoint/2010/main" val="138556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960E5-3845-C350-51C4-396C53C0FFCF}"/>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AC25396B-1EE0-A42F-75FF-5ED97493F9BE}"/>
              </a:ext>
            </a:extLst>
          </p:cNvPr>
          <p:cNvSpPr txBox="1">
            <a:spLocks noChangeArrowheads="1"/>
          </p:cNvSpPr>
          <p:nvPr/>
        </p:nvSpPr>
        <p:spPr bwMode="auto">
          <a:xfrm>
            <a:off x="304800" y="1295401"/>
            <a:ext cx="11537430" cy="1846659"/>
          </a:xfrm>
          <a:prstGeom prst="rect">
            <a:avLst/>
          </a:prstGeom>
          <a:noFill/>
          <a:ln w="9525">
            <a:noFill/>
            <a:miter lim="800000"/>
            <a:headEnd/>
            <a:tailEnd/>
          </a:ln>
        </p:spPr>
        <p:txBody>
          <a:bodyPr wrap="square">
            <a:spAutoFit/>
          </a:bodyPr>
          <a:lstStyle/>
          <a:p>
            <a:pPr marL="0" marR="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1 </a:t>
            </a:r>
            <a:r>
              <a:rPr lang="en-US" sz="3800" dirty="0">
                <a:solidFill>
                  <a:schemeClr val="bg1"/>
                </a:solidFill>
                <a:effectLst/>
                <a:latin typeface="Aptos Display" panose="020B0004020202020204" pitchFamily="34" charset="0"/>
                <a:ea typeface="Cambria" panose="02040503050406030204" pitchFamily="18" charset="0"/>
              </a:rPr>
              <a:t>The fifth angel sounded his trumpet, and I saw a star that had fallen from the sky to the earth. The star was given the key to the shaft of the Abyss. </a:t>
            </a:r>
          </a:p>
        </p:txBody>
      </p:sp>
      <p:sp>
        <p:nvSpPr>
          <p:cNvPr id="8" name="TextBox 7">
            <a:extLst>
              <a:ext uri="{FF2B5EF4-FFF2-40B4-BE49-F238E27FC236}">
                <a16:creationId xmlns:a16="http://schemas.microsoft.com/office/drawing/2014/main" id="{9C399012-513B-155D-C513-C5CF832B4A0E}"/>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188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ptos Display" panose="020B0004020202020204" pitchFamily="34" charset="0"/>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7699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Jeffrey A. Trachtenberg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(Journalist)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Jeffrey A. Trachtenberg, “Sales of Bibles Are Booming, </a:t>
            </a:r>
            <a:r>
              <a:rPr kumimoji="0" lang="en-GB" sz="2400" u="none" strike="noStrike" kern="1200" cap="none" spc="0" normalizeH="0" baseline="0" noProof="0" dirty="0" err="1">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Fueled</a:t>
            </a: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 by First-Time Buyers and New Versions.” The Wall Street Journal (December 1</a:t>
            </a:r>
            <a:r>
              <a:rPr kumimoji="0" lang="en-GB" sz="2400" u="none" strike="noStrike" kern="1200" cap="none" spc="0" normalizeH="0" baseline="3000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st</a:t>
            </a: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 2024).</a:t>
            </a: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2844452"/>
            <a:ext cx="7772398"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“People are experiencing anxiety…” [said one publisher.]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“It’s related to artificial intelligence, election cycles… and all of that feeds a desire for assurance that we’re going to be OK.”</a:t>
            </a:r>
          </a:p>
        </p:txBody>
      </p:sp>
    </p:spTree>
    <p:extLst>
      <p:ext uri="{BB962C8B-B14F-4D97-AF65-F5344CB8AC3E}">
        <p14:creationId xmlns:p14="http://schemas.microsoft.com/office/powerpoint/2010/main" val="370135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EEA8A-BB49-4598-7DFE-248D3B41F23F}"/>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F44C9864-2015-2544-96EE-7D46E992D08A}"/>
              </a:ext>
            </a:extLst>
          </p:cNvPr>
          <p:cNvSpPr txBox="1">
            <a:spLocks noChangeArrowheads="1"/>
          </p:cNvSpPr>
          <p:nvPr/>
        </p:nvSpPr>
        <p:spPr bwMode="auto">
          <a:xfrm>
            <a:off x="304800" y="1295401"/>
            <a:ext cx="11537430" cy="1846659"/>
          </a:xfrm>
          <a:prstGeom prst="rect">
            <a:avLst/>
          </a:prstGeom>
          <a:noFill/>
          <a:ln w="9525">
            <a:noFill/>
            <a:miter lim="800000"/>
            <a:headEnd/>
            <a:tailEnd/>
          </a:ln>
        </p:spPr>
        <p:txBody>
          <a:bodyPr wrap="square">
            <a:spAutoFit/>
          </a:bodyPr>
          <a:lstStyle/>
          <a:p>
            <a:pPr marL="0" marR="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2 </a:t>
            </a:r>
            <a:r>
              <a:rPr lang="en-US" sz="3800" dirty="0">
                <a:solidFill>
                  <a:schemeClr val="bg1"/>
                </a:solidFill>
                <a:effectLst/>
                <a:latin typeface="Aptos Display" panose="020B0004020202020204" pitchFamily="34" charset="0"/>
                <a:ea typeface="Cambria" panose="02040503050406030204" pitchFamily="18" charset="0"/>
              </a:rPr>
              <a:t>When he opened the Abyss, smoke rose from it like the smoke from a gigantic furnace. The sun and sky were darkened by the smoke from the Abyss. </a:t>
            </a:r>
          </a:p>
        </p:txBody>
      </p:sp>
      <p:sp>
        <p:nvSpPr>
          <p:cNvPr id="8" name="TextBox 7">
            <a:extLst>
              <a:ext uri="{FF2B5EF4-FFF2-40B4-BE49-F238E27FC236}">
                <a16:creationId xmlns:a16="http://schemas.microsoft.com/office/drawing/2014/main" id="{3E290A2F-155C-B358-0D03-4580CB98C5B4}"/>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546151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EC1DA-87C0-202A-8193-2AF5E7D6BB3B}"/>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AC1B0F2-A05E-B02E-34ED-3BE417808F1E}"/>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3 </a:t>
            </a:r>
            <a:r>
              <a:rPr lang="en-US" sz="3800" dirty="0">
                <a:solidFill>
                  <a:schemeClr val="bg1"/>
                </a:solidFill>
                <a:effectLst/>
                <a:latin typeface="Aptos Display" panose="020B0004020202020204" pitchFamily="34" charset="0"/>
                <a:ea typeface="Cambria" panose="02040503050406030204" pitchFamily="18" charset="0"/>
              </a:rPr>
              <a:t>And out of the smoke locusts came down on the earth and were given power like that of scorpions of the earth. </a:t>
            </a:r>
            <a:r>
              <a:rPr lang="en-US" sz="3800" baseline="30000" dirty="0">
                <a:solidFill>
                  <a:schemeClr val="bg1"/>
                </a:solidFill>
                <a:effectLst/>
                <a:latin typeface="Aptos Display" panose="020B0004020202020204" pitchFamily="34" charset="0"/>
                <a:ea typeface="Cambria" panose="02040503050406030204" pitchFamily="18" charset="0"/>
              </a:rPr>
              <a:t>4 </a:t>
            </a:r>
            <a:r>
              <a:rPr lang="en-US" sz="3800" dirty="0">
                <a:solidFill>
                  <a:schemeClr val="bg1"/>
                </a:solidFill>
                <a:effectLst/>
                <a:latin typeface="Aptos Display" panose="020B0004020202020204" pitchFamily="34" charset="0"/>
                <a:ea typeface="Cambria" panose="02040503050406030204" pitchFamily="18" charset="0"/>
              </a:rPr>
              <a:t>They were told not to harm the grass of the earth or any plant or tree, but only those people who did not have the seal of God on their foreheads. </a:t>
            </a:r>
          </a:p>
        </p:txBody>
      </p:sp>
      <p:sp>
        <p:nvSpPr>
          <p:cNvPr id="8" name="TextBox 7">
            <a:extLst>
              <a:ext uri="{FF2B5EF4-FFF2-40B4-BE49-F238E27FC236}">
                <a16:creationId xmlns:a16="http://schemas.microsoft.com/office/drawing/2014/main" id="{2F7C5E75-C02C-7150-5194-BE617C33E29B}"/>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551684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A5A0-C84D-4F84-B678-7B88A831E24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80A9D25-D2E4-21BF-1AF8-86596D3CCAFB}"/>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5 </a:t>
            </a:r>
            <a:r>
              <a:rPr lang="en-US" sz="3800" dirty="0">
                <a:solidFill>
                  <a:schemeClr val="bg1"/>
                </a:solidFill>
                <a:effectLst/>
                <a:latin typeface="Aptos Display" panose="020B0004020202020204" pitchFamily="34" charset="0"/>
                <a:ea typeface="Cambria" panose="02040503050406030204" pitchFamily="18" charset="0"/>
              </a:rPr>
              <a:t>They were not allowed to kill them but only to torture them for five months. And the agony they suffered was like that of the sting of a scorpion when it strikes. </a:t>
            </a:r>
            <a:r>
              <a:rPr lang="en-US" sz="3800" baseline="30000" dirty="0">
                <a:solidFill>
                  <a:schemeClr val="bg1"/>
                </a:solidFill>
                <a:effectLst/>
                <a:latin typeface="Aptos Display" panose="020B0004020202020204" pitchFamily="34" charset="0"/>
                <a:ea typeface="Cambria" panose="02040503050406030204" pitchFamily="18" charset="0"/>
              </a:rPr>
              <a:t>6 </a:t>
            </a:r>
            <a:r>
              <a:rPr lang="en-US" sz="3800" dirty="0">
                <a:solidFill>
                  <a:schemeClr val="bg1"/>
                </a:solidFill>
                <a:effectLst/>
                <a:latin typeface="Aptos Display" panose="020B0004020202020204" pitchFamily="34" charset="0"/>
                <a:ea typeface="Cambria" panose="02040503050406030204" pitchFamily="18" charset="0"/>
              </a:rPr>
              <a:t>During those days people will seek death but will not find it; they will long to die, but death will elude them. </a:t>
            </a:r>
          </a:p>
        </p:txBody>
      </p:sp>
      <p:sp>
        <p:nvSpPr>
          <p:cNvPr id="8" name="TextBox 7">
            <a:extLst>
              <a:ext uri="{FF2B5EF4-FFF2-40B4-BE49-F238E27FC236}">
                <a16:creationId xmlns:a16="http://schemas.microsoft.com/office/drawing/2014/main" id="{F287B538-A228-D5E5-8179-AA2DA4E532BA}"/>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114994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DC484-5B9E-D0EC-BDA5-8C33D0682EF5}"/>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0CC9FCAC-4F96-63E7-CB0D-1F3F99EFBA2B}"/>
              </a:ext>
            </a:extLst>
          </p:cNvPr>
          <p:cNvSpPr txBox="1">
            <a:spLocks noChangeArrowheads="1"/>
          </p:cNvSpPr>
          <p:nvPr/>
        </p:nvSpPr>
        <p:spPr bwMode="auto">
          <a:xfrm>
            <a:off x="304800" y="1295401"/>
            <a:ext cx="11537430" cy="1846659"/>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7 </a:t>
            </a:r>
            <a:r>
              <a:rPr lang="en-US" sz="3800" dirty="0">
                <a:solidFill>
                  <a:schemeClr val="bg1"/>
                </a:solidFill>
                <a:effectLst/>
                <a:latin typeface="Aptos Display" panose="020B0004020202020204" pitchFamily="34" charset="0"/>
                <a:ea typeface="Cambria" panose="02040503050406030204" pitchFamily="18" charset="0"/>
              </a:rPr>
              <a:t>The locusts looked like horses prepared for battle. On their heads they wore something like crowns of gold, and their faces resembled human faces. </a:t>
            </a:r>
          </a:p>
        </p:txBody>
      </p:sp>
      <p:sp>
        <p:nvSpPr>
          <p:cNvPr id="8" name="TextBox 7">
            <a:extLst>
              <a:ext uri="{FF2B5EF4-FFF2-40B4-BE49-F238E27FC236}">
                <a16:creationId xmlns:a16="http://schemas.microsoft.com/office/drawing/2014/main" id="{2CFAB8C6-0021-2E95-ADDD-A2C1FD5C1E71}"/>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145F9DE0-2E63-8C7B-1F4A-DB97F1156A6E}"/>
              </a:ext>
            </a:extLst>
          </p:cNvPr>
          <p:cNvSpPr>
            <a:spLocks noChangeArrowheads="1"/>
          </p:cNvSpPr>
          <p:nvPr/>
        </p:nvSpPr>
        <p:spPr bwMode="auto">
          <a:xfrm>
            <a:off x="349770" y="3120759"/>
            <a:ext cx="11492460" cy="2338209"/>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AC6BEC1E-1F3D-6F84-8455-4DF52666902F}"/>
              </a:ext>
            </a:extLst>
          </p:cNvPr>
          <p:cNvSpPr txBox="1">
            <a:spLocks noChangeArrowheads="1"/>
          </p:cNvSpPr>
          <p:nvPr/>
        </p:nvSpPr>
        <p:spPr bwMode="auto">
          <a:xfrm>
            <a:off x="389105" y="3227429"/>
            <a:ext cx="11394131" cy="2062103"/>
          </a:xfrm>
          <a:prstGeom prst="rect">
            <a:avLst/>
          </a:prstGeom>
          <a:noFill/>
          <a:ln w="38100">
            <a:noFill/>
            <a:miter lim="800000"/>
            <a:headEnd/>
            <a:tailEnd/>
          </a:ln>
        </p:spPr>
        <p:txBody>
          <a:bodyPr wrap="square">
            <a:spAutoFit/>
          </a:bodyPr>
          <a:lstStyle/>
          <a:p>
            <a:pPr marL="12700" lvl="3">
              <a:spcBef>
                <a:spcPts val="0"/>
              </a:spcBef>
              <a:spcAft>
                <a:spcPts val="1000"/>
              </a:spcAft>
              <a:buSzPct val="100000"/>
            </a:pPr>
            <a:r>
              <a:rPr lang="en-US" sz="3200" dirty="0">
                <a:solidFill>
                  <a:prstClr val="white"/>
                </a:solidFill>
                <a:latin typeface="Aptos Display" panose="020B0004020202020204" pitchFamily="34" charset="0"/>
                <a:cs typeface="Calibri Light" panose="020F0302020204030204" pitchFamily="34" charset="0"/>
              </a:rPr>
              <a:t>Joel 2:4-5: “They have the appearance of horses; they gallop along like cavalry. With a noise like that of chariots they leap over the mountaintops, like a crackling fire consuming stubble, like a mighty army drawn up for battle.” </a:t>
            </a:r>
          </a:p>
        </p:txBody>
      </p:sp>
    </p:spTree>
    <p:extLst>
      <p:ext uri="{BB962C8B-B14F-4D97-AF65-F5344CB8AC3E}">
        <p14:creationId xmlns:p14="http://schemas.microsoft.com/office/powerpoint/2010/main" val="365320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5A95-8368-05EA-B85E-6CB10C3853F8}"/>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0ED8128E-A767-4A0A-3FAF-8FEDD3E3782D}"/>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8 </a:t>
            </a:r>
            <a:r>
              <a:rPr lang="en-US" sz="3800" dirty="0">
                <a:solidFill>
                  <a:schemeClr val="bg1"/>
                </a:solidFill>
                <a:effectLst/>
                <a:latin typeface="Aptos Display" panose="020B0004020202020204" pitchFamily="34" charset="0"/>
                <a:ea typeface="Cambria" panose="02040503050406030204" pitchFamily="18" charset="0"/>
              </a:rPr>
              <a:t>Their hair was like women’s hair, and their teeth were like lions’ teeth. </a:t>
            </a:r>
            <a:r>
              <a:rPr lang="en-US" sz="3800" baseline="30000" dirty="0">
                <a:solidFill>
                  <a:schemeClr val="bg1"/>
                </a:solidFill>
                <a:effectLst/>
                <a:latin typeface="Aptos Display" panose="020B0004020202020204" pitchFamily="34" charset="0"/>
                <a:ea typeface="Cambria" panose="02040503050406030204" pitchFamily="18" charset="0"/>
              </a:rPr>
              <a:t>9 </a:t>
            </a:r>
            <a:r>
              <a:rPr lang="en-US" sz="3800" dirty="0">
                <a:solidFill>
                  <a:schemeClr val="bg1"/>
                </a:solidFill>
                <a:effectLst/>
                <a:latin typeface="Aptos Display" panose="020B0004020202020204" pitchFamily="34" charset="0"/>
                <a:ea typeface="Cambria" panose="02040503050406030204" pitchFamily="18" charset="0"/>
              </a:rPr>
              <a:t>They had breastplates like breastplates of iron, and the sound of their wings was like the thundering of many horses and chariots rushing into battle. </a:t>
            </a:r>
            <a:r>
              <a:rPr lang="en-US" sz="3800" baseline="30000" dirty="0">
                <a:solidFill>
                  <a:schemeClr val="bg1"/>
                </a:solidFill>
                <a:effectLst/>
                <a:latin typeface="Aptos Display" panose="020B0004020202020204" pitchFamily="34" charset="0"/>
                <a:ea typeface="Cambria" panose="02040503050406030204" pitchFamily="18" charset="0"/>
              </a:rPr>
              <a:t>10 </a:t>
            </a:r>
            <a:r>
              <a:rPr lang="en-US" sz="3800" dirty="0">
                <a:solidFill>
                  <a:schemeClr val="bg1"/>
                </a:solidFill>
                <a:effectLst/>
                <a:latin typeface="Aptos Display" panose="020B0004020202020204" pitchFamily="34" charset="0"/>
                <a:ea typeface="Cambria" panose="02040503050406030204" pitchFamily="18" charset="0"/>
              </a:rPr>
              <a:t>They had tails with stingers. </a:t>
            </a:r>
          </a:p>
        </p:txBody>
      </p:sp>
      <p:sp>
        <p:nvSpPr>
          <p:cNvPr id="8" name="TextBox 7">
            <a:extLst>
              <a:ext uri="{FF2B5EF4-FFF2-40B4-BE49-F238E27FC236}">
                <a16:creationId xmlns:a16="http://schemas.microsoft.com/office/drawing/2014/main" id="{CF2CCFBF-3CFC-9F97-81F2-80F802F9CEBA}"/>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517567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5A95-8368-05EA-B85E-6CB10C3853F8}"/>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0ED8128E-A767-4A0A-3FAF-8FEDD3E3782D}"/>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8 </a:t>
            </a:r>
            <a:r>
              <a:rPr lang="en-US" sz="3800" dirty="0">
                <a:solidFill>
                  <a:schemeClr val="bg1"/>
                </a:solidFill>
                <a:effectLst/>
                <a:latin typeface="Aptos Display" panose="020B0004020202020204" pitchFamily="34" charset="0"/>
                <a:ea typeface="Cambria" panose="02040503050406030204" pitchFamily="18" charset="0"/>
              </a:rPr>
              <a:t>Their hair was like women’s hair, and their teeth were like lions’ teeth. </a:t>
            </a:r>
            <a:r>
              <a:rPr lang="en-US" sz="3800" baseline="30000" dirty="0">
                <a:solidFill>
                  <a:schemeClr val="bg1"/>
                </a:solidFill>
                <a:effectLst/>
                <a:latin typeface="Aptos Display" panose="020B0004020202020204" pitchFamily="34" charset="0"/>
                <a:ea typeface="Cambria" panose="02040503050406030204" pitchFamily="18" charset="0"/>
              </a:rPr>
              <a:t>9 </a:t>
            </a:r>
            <a:r>
              <a:rPr lang="en-US" sz="3800" dirty="0">
                <a:solidFill>
                  <a:schemeClr val="bg1"/>
                </a:solidFill>
                <a:effectLst/>
                <a:latin typeface="Aptos Display" panose="020B0004020202020204" pitchFamily="34" charset="0"/>
                <a:ea typeface="Cambria" panose="02040503050406030204" pitchFamily="18" charset="0"/>
              </a:rPr>
              <a:t>They had breastplates like breastplates of iron, and the sound of their wings was like the thundering of many horses and chariots rushing into battle. </a:t>
            </a:r>
            <a:r>
              <a:rPr lang="en-US" sz="3800" baseline="30000" dirty="0">
                <a:solidFill>
                  <a:schemeClr val="bg1"/>
                </a:solidFill>
                <a:effectLst/>
                <a:latin typeface="Aptos Display" panose="020B0004020202020204" pitchFamily="34" charset="0"/>
                <a:ea typeface="Cambria" panose="02040503050406030204" pitchFamily="18" charset="0"/>
              </a:rPr>
              <a:t>10 </a:t>
            </a:r>
            <a:r>
              <a:rPr lang="en-US" sz="3800" dirty="0">
                <a:solidFill>
                  <a:schemeClr val="bg1"/>
                </a:solidFill>
                <a:effectLst/>
                <a:latin typeface="Aptos Display" panose="020B0004020202020204" pitchFamily="34" charset="0"/>
                <a:ea typeface="Cambria" panose="02040503050406030204" pitchFamily="18" charset="0"/>
              </a:rPr>
              <a:t>They had tails with stingers. </a:t>
            </a:r>
          </a:p>
        </p:txBody>
      </p:sp>
      <p:sp>
        <p:nvSpPr>
          <p:cNvPr id="8" name="TextBox 7">
            <a:extLst>
              <a:ext uri="{FF2B5EF4-FFF2-40B4-BE49-F238E27FC236}">
                <a16:creationId xmlns:a16="http://schemas.microsoft.com/office/drawing/2014/main" id="{CF2CCFBF-3CFC-9F97-81F2-80F802F9CEBA}"/>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65516109-1012-58CD-E66B-6AD473AB2D39}"/>
              </a:ext>
            </a:extLst>
          </p:cNvPr>
          <p:cNvSpPr>
            <a:spLocks noChangeArrowheads="1"/>
          </p:cNvSpPr>
          <p:nvPr/>
        </p:nvSpPr>
        <p:spPr bwMode="auto">
          <a:xfrm>
            <a:off x="187643" y="4248045"/>
            <a:ext cx="11827573" cy="2390500"/>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F5785575-ECB3-50AC-52DA-C3A6A1D01EA9}"/>
              </a:ext>
            </a:extLst>
          </p:cNvPr>
          <p:cNvSpPr txBox="1">
            <a:spLocks noChangeArrowheads="1"/>
          </p:cNvSpPr>
          <p:nvPr/>
        </p:nvSpPr>
        <p:spPr bwMode="auto">
          <a:xfrm>
            <a:off x="228600" y="4329347"/>
            <a:ext cx="11726377" cy="2185214"/>
          </a:xfrm>
          <a:prstGeom prst="rect">
            <a:avLst/>
          </a:prstGeom>
          <a:noFill/>
          <a:ln w="38100">
            <a:noFill/>
            <a:miter lim="800000"/>
            <a:headEnd/>
            <a:tailEnd/>
          </a:ln>
        </p:spPr>
        <p:txBody>
          <a:bodyPr wrap="square">
            <a:spAutoFit/>
          </a:bodyPr>
          <a:lstStyle/>
          <a:p>
            <a:pPr marL="12700" lvl="3">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George Ladd: “An old Arab proverb is often quoted which says that the locust has a head like a horse, a breast like a lion, feet like a camel, a body like a serpent, and antennae like the hair of a maiden.” </a:t>
            </a:r>
          </a:p>
        </p:txBody>
      </p:sp>
      <p:sp>
        <p:nvSpPr>
          <p:cNvPr id="4" name="Rectangle 3">
            <a:extLst>
              <a:ext uri="{FF2B5EF4-FFF2-40B4-BE49-F238E27FC236}">
                <a16:creationId xmlns:a16="http://schemas.microsoft.com/office/drawing/2014/main" id="{7B583BE1-7CCC-48A1-1574-E72404792B0E}"/>
              </a:ext>
            </a:extLst>
          </p:cNvPr>
          <p:cNvSpPr>
            <a:spLocks noChangeArrowheads="1"/>
          </p:cNvSpPr>
          <p:nvPr/>
        </p:nvSpPr>
        <p:spPr bwMode="auto">
          <a:xfrm>
            <a:off x="4382630" y="3121021"/>
            <a:ext cx="7633335" cy="1057904"/>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EF1EABD3-1459-2DE6-F803-F8459C0FCA7C}"/>
              </a:ext>
            </a:extLst>
          </p:cNvPr>
          <p:cNvSpPr txBox="1">
            <a:spLocks noChangeArrowheads="1"/>
          </p:cNvSpPr>
          <p:nvPr/>
        </p:nvSpPr>
        <p:spPr bwMode="auto">
          <a:xfrm>
            <a:off x="4394501" y="3245059"/>
            <a:ext cx="7568025" cy="769441"/>
          </a:xfrm>
          <a:prstGeom prst="rect">
            <a:avLst/>
          </a:prstGeom>
          <a:noFill/>
          <a:ln w="38100">
            <a:noFill/>
            <a:miter lim="800000"/>
            <a:headEnd/>
            <a:tailEnd/>
          </a:ln>
        </p:spPr>
        <p:txBody>
          <a:bodyPr wrap="square">
            <a:spAutoFit/>
          </a:bodyPr>
          <a:lstStyle/>
          <a:p>
            <a:pPr marL="12700" lvl="3" algn="ctr">
              <a:spcBef>
                <a:spcPts val="0"/>
              </a:spcBef>
              <a:spcAft>
                <a:spcPts val="0"/>
              </a:spcAft>
              <a:buSzPct val="100000"/>
            </a:pPr>
            <a:r>
              <a:rPr lang="en-US" sz="4400" dirty="0">
                <a:solidFill>
                  <a:prstClr val="white"/>
                </a:solidFill>
                <a:latin typeface="Aptos Display" panose="020B0004020202020204" pitchFamily="34" charset="0"/>
                <a:cs typeface="Calibri Light" panose="020F0302020204030204" pitchFamily="34" charset="0"/>
              </a:rPr>
              <a:t>What did John see?</a:t>
            </a:r>
            <a:endParaRPr lang="en-US" sz="4400" i="1"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216331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2BBE3-6849-8DEF-93CD-978B83BF92E7}"/>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F0DA1E18-9007-6EB7-DD11-2C604DD5B343}"/>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tx1">
                    <a:lumMod val="50000"/>
                    <a:lumOff val="50000"/>
                  </a:schemeClr>
                </a:solidFill>
                <a:effectLst/>
                <a:latin typeface="Aptos Display" panose="020B0004020202020204" pitchFamily="34" charset="0"/>
                <a:ea typeface="Cambria" panose="02040503050406030204" pitchFamily="18" charset="0"/>
              </a:rPr>
              <a:t>8 </a:t>
            </a:r>
            <a:r>
              <a:rPr lang="en-US" sz="3800" dirty="0">
                <a:solidFill>
                  <a:schemeClr val="tx1">
                    <a:lumMod val="50000"/>
                    <a:lumOff val="50000"/>
                  </a:schemeClr>
                </a:solidFill>
                <a:effectLst/>
                <a:latin typeface="Aptos Display" panose="020B0004020202020204" pitchFamily="34" charset="0"/>
                <a:ea typeface="Cambria" panose="02040503050406030204" pitchFamily="18" charset="0"/>
              </a:rPr>
              <a:t>Their hair was like women’s hair, and their teeth were like lions’ teeth. </a:t>
            </a:r>
            <a:r>
              <a:rPr lang="en-US" sz="3800" baseline="30000" dirty="0">
                <a:solidFill>
                  <a:schemeClr val="tx1">
                    <a:lumMod val="50000"/>
                    <a:lumOff val="50000"/>
                  </a:schemeClr>
                </a:solidFill>
                <a:effectLst/>
                <a:latin typeface="Aptos Display" panose="020B0004020202020204" pitchFamily="34" charset="0"/>
                <a:ea typeface="Cambria" panose="02040503050406030204" pitchFamily="18" charset="0"/>
              </a:rPr>
              <a:t>9 </a:t>
            </a:r>
            <a:r>
              <a:rPr lang="en-US" sz="3800" dirty="0">
                <a:solidFill>
                  <a:schemeClr val="tx1">
                    <a:lumMod val="50000"/>
                    <a:lumOff val="50000"/>
                  </a:schemeClr>
                </a:solidFill>
                <a:effectLst/>
                <a:latin typeface="Aptos Display" panose="020B0004020202020204" pitchFamily="34" charset="0"/>
                <a:ea typeface="Cambria" panose="02040503050406030204" pitchFamily="18" charset="0"/>
              </a:rPr>
              <a:t>They had breastplates like breastplates of iron, and </a:t>
            </a:r>
            <a:r>
              <a:rPr lang="en-US" sz="3800" dirty="0">
                <a:solidFill>
                  <a:schemeClr val="bg1"/>
                </a:solidFill>
                <a:effectLst/>
                <a:latin typeface="Aptos Display" panose="020B0004020202020204" pitchFamily="34" charset="0"/>
                <a:ea typeface="Cambria" panose="02040503050406030204" pitchFamily="18" charset="0"/>
              </a:rPr>
              <a:t>the sound of their wings was like the thundering of many horses and chariots rushing into battle. </a:t>
            </a:r>
            <a:r>
              <a:rPr lang="en-US" sz="3800" baseline="30000" dirty="0">
                <a:solidFill>
                  <a:schemeClr val="tx1">
                    <a:lumMod val="50000"/>
                    <a:lumOff val="50000"/>
                  </a:schemeClr>
                </a:solidFill>
                <a:effectLst/>
                <a:latin typeface="Aptos Display" panose="020B0004020202020204" pitchFamily="34" charset="0"/>
                <a:ea typeface="Cambria" panose="02040503050406030204" pitchFamily="18" charset="0"/>
              </a:rPr>
              <a:t>10 </a:t>
            </a:r>
            <a:r>
              <a:rPr lang="en-US" sz="3800" dirty="0">
                <a:solidFill>
                  <a:schemeClr val="tx1">
                    <a:lumMod val="50000"/>
                    <a:lumOff val="50000"/>
                  </a:schemeClr>
                </a:solidFill>
                <a:effectLst/>
                <a:latin typeface="Aptos Display" panose="020B0004020202020204" pitchFamily="34" charset="0"/>
                <a:ea typeface="Cambria" panose="02040503050406030204" pitchFamily="18" charset="0"/>
              </a:rPr>
              <a:t>They had tails with stingers. </a:t>
            </a:r>
          </a:p>
        </p:txBody>
      </p:sp>
      <p:sp>
        <p:nvSpPr>
          <p:cNvPr id="8" name="TextBox 7">
            <a:extLst>
              <a:ext uri="{FF2B5EF4-FFF2-40B4-BE49-F238E27FC236}">
                <a16:creationId xmlns:a16="http://schemas.microsoft.com/office/drawing/2014/main" id="{7AD5603A-60C7-EF8B-31A4-F2D2076A282A}"/>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658811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dirty="0">
                <a:ln>
                  <a:noFill/>
                </a:ln>
                <a:solidFill>
                  <a:srgbClr val="8064A2">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Hal Lindsey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srgbClr val="8064A2">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(Author and Bible Prophecy Teacher)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dirty="0">
              <a:ln>
                <a:noFill/>
              </a:ln>
              <a:solidFill>
                <a:srgbClr val="8064A2">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8064A2">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Hal Lindsey, There’s a New World Coming (Santa Ana, CA: Vision House Publishers, 1973), 138-139.</a:t>
            </a:r>
          </a:p>
        </p:txBody>
      </p:sp>
      <p:sp>
        <p:nvSpPr>
          <p:cNvPr id="10" name="TextBox 9">
            <a:extLst>
              <a:ext uri="{FF2B5EF4-FFF2-40B4-BE49-F238E27FC236}">
                <a16:creationId xmlns:a16="http://schemas.microsoft.com/office/drawing/2014/main" id="{83223D52-0A4C-4E13-9DFE-BF22345FFA8C}"/>
              </a:ext>
            </a:extLst>
          </p:cNvPr>
          <p:cNvSpPr txBox="1"/>
          <p:nvPr/>
        </p:nvSpPr>
        <p:spPr>
          <a:xfrm>
            <a:off x="76200" y="2407766"/>
            <a:ext cx="7772398"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I have a Christian friend who was a Green Beret in Viet Nam. When he first read this chapter he said,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“I know what those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They’re Cobra helicopters!”</a:t>
            </a:r>
          </a:p>
        </p:txBody>
      </p:sp>
    </p:spTree>
    <p:extLst>
      <p:ext uri="{BB962C8B-B14F-4D97-AF65-F5344CB8AC3E}">
        <p14:creationId xmlns:p14="http://schemas.microsoft.com/office/powerpoint/2010/main" val="53008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9A80F-D59B-9CFA-4914-76F305B236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57CD61-71D7-803F-D698-6F90F17BF3F9}"/>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F86E3D9F-B42A-AEBB-FD5F-12AFA1A37C40}"/>
              </a:ext>
            </a:extLst>
          </p:cNvPr>
          <p:cNvSpPr txBox="1"/>
          <p:nvPr/>
        </p:nvSpPr>
        <p:spPr>
          <a:xfrm>
            <a:off x="76200" y="70009"/>
            <a:ext cx="7772398"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dirty="0">
                <a:ln>
                  <a:noFill/>
                </a:ln>
                <a:solidFill>
                  <a:srgbClr val="8064A2">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Hal Lindsey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srgbClr val="8064A2">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(Author and Bible Prophecy Teacher)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dirty="0">
              <a:ln>
                <a:noFill/>
              </a:ln>
              <a:solidFill>
                <a:srgbClr val="8064A2">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8064A2">
                    <a:lumMod val="40000"/>
                    <a:lumOff val="60000"/>
                  </a:srgb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Hal Lindsey, There’s a New World Coming (Santa Ana, CA: Vision House Publishers, 1973), 138-139.</a:t>
            </a:r>
          </a:p>
        </p:txBody>
      </p:sp>
      <p:sp>
        <p:nvSpPr>
          <p:cNvPr id="10" name="TextBox 9">
            <a:extLst>
              <a:ext uri="{FF2B5EF4-FFF2-40B4-BE49-F238E27FC236}">
                <a16:creationId xmlns:a16="http://schemas.microsoft.com/office/drawing/2014/main" id="{FF3A456E-EC9D-AD3F-D23B-256D681459E7}"/>
              </a:ext>
            </a:extLst>
          </p:cNvPr>
          <p:cNvSpPr txBox="1"/>
          <p:nvPr/>
        </p:nvSpPr>
        <p:spPr>
          <a:xfrm>
            <a:off x="76200" y="2407766"/>
            <a:ext cx="7772398"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I have a Christian friend who was a Green Beret in Viet Nam. When he first read this chapter he said,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“I know what those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They’re Cobra helicopters!”</a:t>
            </a:r>
          </a:p>
        </p:txBody>
      </p:sp>
      <p:sp>
        <p:nvSpPr>
          <p:cNvPr id="7" name="Rectangle 6">
            <a:extLst>
              <a:ext uri="{FF2B5EF4-FFF2-40B4-BE49-F238E27FC236}">
                <a16:creationId xmlns:a16="http://schemas.microsoft.com/office/drawing/2014/main" id="{62253DBD-FCB8-2405-4AAB-61D263A1B2EB}"/>
              </a:ext>
            </a:extLst>
          </p:cNvPr>
          <p:cNvSpPr>
            <a:spLocks noChangeArrowheads="1"/>
          </p:cNvSpPr>
          <p:nvPr/>
        </p:nvSpPr>
        <p:spPr bwMode="auto">
          <a:xfrm>
            <a:off x="6811530" y="934967"/>
            <a:ext cx="5304270" cy="4062985"/>
          </a:xfrm>
          <a:prstGeom prst="rect">
            <a:avLst/>
          </a:prstGeom>
          <a:solidFill>
            <a:srgbClr val="942E3A"/>
          </a:solidFill>
          <a:ln w="9525">
            <a:solidFill>
              <a:sysClr val="window" lastClr="FFFFFF"/>
            </a:solidFill>
            <a:round/>
            <a:headEnd/>
            <a:tailEnd/>
          </a:ln>
        </p:spPr>
        <p:txBody>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3800" b="0" i="0" u="none" strike="noStrike" kern="0" cap="none" spc="0" normalizeH="0" baseline="0" noProof="0">
              <a:ln>
                <a:noFill/>
              </a:ln>
              <a:solidFill>
                <a:sysClr val="windowText" lastClr="000000"/>
              </a:solidFill>
              <a:effectLst/>
              <a:uLnTx/>
              <a:uFillTx/>
              <a:latin typeface="Calibri"/>
            </a:endParaRPr>
          </a:p>
        </p:txBody>
      </p:sp>
      <p:sp>
        <p:nvSpPr>
          <p:cNvPr id="8" name="TextBox 7">
            <a:extLst>
              <a:ext uri="{FF2B5EF4-FFF2-40B4-BE49-F238E27FC236}">
                <a16:creationId xmlns:a16="http://schemas.microsoft.com/office/drawing/2014/main" id="{43D0CBBE-BBAA-3D19-5AE2-553A52D5236E}"/>
              </a:ext>
            </a:extLst>
          </p:cNvPr>
          <p:cNvSpPr txBox="1">
            <a:spLocks noChangeArrowheads="1"/>
          </p:cNvSpPr>
          <p:nvPr/>
        </p:nvSpPr>
        <p:spPr bwMode="auto">
          <a:xfrm>
            <a:off x="6825351" y="1050783"/>
            <a:ext cx="5258887" cy="3785652"/>
          </a:xfrm>
          <a:prstGeom prst="rect">
            <a:avLst/>
          </a:prstGeom>
          <a:solidFill>
            <a:srgbClr val="942E3A"/>
          </a:solidFill>
          <a:ln w="38100">
            <a:noFill/>
            <a:miter lim="800000"/>
            <a:headEnd/>
            <a:tailEnd/>
          </a:ln>
        </p:spPr>
        <p:txBody>
          <a:bodyPr wrap="square">
            <a:spAutoFit/>
          </a:bodyPr>
          <a:lstStyle/>
          <a:p>
            <a:pPr marL="12700"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Military Helicopters?</a:t>
            </a:r>
          </a:p>
          <a:p>
            <a:pPr marL="234950" lvl="3" indent="-234950">
              <a:spcBef>
                <a:spcPts val="0"/>
              </a:spcBef>
              <a:spcAft>
                <a:spcPts val="0"/>
              </a:spcAft>
              <a:buSzPct val="100000"/>
              <a:buFont typeface="Arial" panose="020B0604020202020204" pitchFamily="34" charset="0"/>
              <a:buChar char="•"/>
            </a:pPr>
            <a:r>
              <a:rPr lang="en-US" sz="3300" dirty="0">
                <a:solidFill>
                  <a:prstClr val="white"/>
                </a:solidFill>
                <a:latin typeface="Aptos Display" panose="020B0004020202020204" pitchFamily="34" charset="0"/>
                <a:cs typeface="Calibri Light" panose="020F0302020204030204" pitchFamily="34" charset="0"/>
              </a:rPr>
              <a:t>Their faces resembled human faces (v7)</a:t>
            </a:r>
          </a:p>
          <a:p>
            <a:pPr marL="234950" lvl="3" indent="-234950">
              <a:spcBef>
                <a:spcPts val="0"/>
              </a:spcBef>
              <a:spcAft>
                <a:spcPts val="0"/>
              </a:spcAft>
              <a:buSzPct val="100000"/>
              <a:buFont typeface="Arial" panose="020B0604020202020204" pitchFamily="34" charset="0"/>
              <a:buChar char="•"/>
            </a:pPr>
            <a:r>
              <a:rPr lang="en-US" sz="3300" dirty="0">
                <a:solidFill>
                  <a:prstClr val="white"/>
                </a:solidFill>
                <a:latin typeface="Aptos Display" panose="020B0004020202020204" pitchFamily="34" charset="0"/>
                <a:cs typeface="Calibri Light" panose="020F0302020204030204" pitchFamily="34" charset="0"/>
              </a:rPr>
              <a:t>“Teeth were like lion’s teeth” (v8)</a:t>
            </a:r>
          </a:p>
          <a:p>
            <a:pPr marL="234950" lvl="3" indent="-234950">
              <a:spcBef>
                <a:spcPts val="0"/>
              </a:spcBef>
              <a:spcAft>
                <a:spcPts val="0"/>
              </a:spcAft>
              <a:buSzPct val="100000"/>
              <a:buFont typeface="Arial" panose="020B0604020202020204" pitchFamily="34" charset="0"/>
              <a:buChar char="•"/>
            </a:pPr>
            <a:r>
              <a:rPr lang="en-US" sz="3300" dirty="0">
                <a:solidFill>
                  <a:prstClr val="white"/>
                </a:solidFill>
                <a:latin typeface="Aptos Display" panose="020B0004020202020204" pitchFamily="34" charset="0"/>
                <a:cs typeface="Calibri Light" panose="020F0302020204030204" pitchFamily="34" charset="0"/>
              </a:rPr>
              <a:t>“Hair was like women’s hair” (v8)</a:t>
            </a:r>
          </a:p>
        </p:txBody>
      </p:sp>
    </p:spTree>
    <p:extLst>
      <p:ext uri="{BB962C8B-B14F-4D97-AF65-F5344CB8AC3E}">
        <p14:creationId xmlns:p14="http://schemas.microsoft.com/office/powerpoint/2010/main" val="898670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CD6B7-D451-D432-BC1F-0DF52F4FF18D}"/>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99A412C7-EB89-9B52-6F65-C968A7DCC685}"/>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8 </a:t>
            </a:r>
            <a:r>
              <a:rPr lang="en-US" sz="3800" dirty="0">
                <a:solidFill>
                  <a:schemeClr val="bg1"/>
                </a:solidFill>
                <a:effectLst/>
                <a:latin typeface="Aptos Display" panose="020B0004020202020204" pitchFamily="34" charset="0"/>
                <a:ea typeface="Cambria" panose="02040503050406030204" pitchFamily="18" charset="0"/>
              </a:rPr>
              <a:t>Their hair was like women’s hair, and their teeth were like lions’ teeth. </a:t>
            </a:r>
            <a:r>
              <a:rPr lang="en-US" sz="3800" baseline="30000" dirty="0">
                <a:solidFill>
                  <a:schemeClr val="bg1"/>
                </a:solidFill>
                <a:effectLst/>
                <a:latin typeface="Aptos Display" panose="020B0004020202020204" pitchFamily="34" charset="0"/>
                <a:ea typeface="Cambria" panose="02040503050406030204" pitchFamily="18" charset="0"/>
              </a:rPr>
              <a:t>9 </a:t>
            </a:r>
            <a:r>
              <a:rPr lang="en-US" sz="3800" dirty="0">
                <a:solidFill>
                  <a:schemeClr val="bg1"/>
                </a:solidFill>
                <a:effectLst/>
                <a:latin typeface="Aptos Display" panose="020B0004020202020204" pitchFamily="34" charset="0"/>
                <a:ea typeface="Cambria" panose="02040503050406030204" pitchFamily="18" charset="0"/>
              </a:rPr>
              <a:t>They had breastplates like breastplates of iron, and the sound of their wings was like the thundering of many horses and chariots rushing into battle. </a:t>
            </a:r>
            <a:r>
              <a:rPr lang="en-US" sz="3800" baseline="30000" dirty="0">
                <a:solidFill>
                  <a:schemeClr val="bg1"/>
                </a:solidFill>
                <a:effectLst/>
                <a:latin typeface="Aptos Display" panose="020B0004020202020204" pitchFamily="34" charset="0"/>
                <a:ea typeface="Cambria" panose="02040503050406030204" pitchFamily="18" charset="0"/>
              </a:rPr>
              <a:t>10 </a:t>
            </a:r>
            <a:r>
              <a:rPr lang="en-US" sz="3800" dirty="0">
                <a:solidFill>
                  <a:schemeClr val="bg1"/>
                </a:solidFill>
                <a:effectLst/>
                <a:latin typeface="Aptos Display" panose="020B0004020202020204" pitchFamily="34" charset="0"/>
                <a:ea typeface="Cambria" panose="02040503050406030204" pitchFamily="18" charset="0"/>
              </a:rPr>
              <a:t>They had tails with stingers. </a:t>
            </a:r>
          </a:p>
        </p:txBody>
      </p:sp>
      <p:sp>
        <p:nvSpPr>
          <p:cNvPr id="8" name="TextBox 7">
            <a:extLst>
              <a:ext uri="{FF2B5EF4-FFF2-40B4-BE49-F238E27FC236}">
                <a16:creationId xmlns:a16="http://schemas.microsoft.com/office/drawing/2014/main" id="{572CA0CB-2E82-0691-4F13-01537EFF9DE3}"/>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72EA1F98-FE60-3812-0AD8-5214CD451529}"/>
              </a:ext>
            </a:extLst>
          </p:cNvPr>
          <p:cNvSpPr>
            <a:spLocks noChangeArrowheads="1"/>
          </p:cNvSpPr>
          <p:nvPr/>
        </p:nvSpPr>
        <p:spPr bwMode="auto">
          <a:xfrm>
            <a:off x="1109078" y="4311611"/>
            <a:ext cx="10192906" cy="1686854"/>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06860292-3A05-69F0-FE7C-AC72917B881A}"/>
              </a:ext>
            </a:extLst>
          </p:cNvPr>
          <p:cNvSpPr txBox="1">
            <a:spLocks noChangeArrowheads="1"/>
          </p:cNvSpPr>
          <p:nvPr/>
        </p:nvSpPr>
        <p:spPr bwMode="auto">
          <a:xfrm>
            <a:off x="1120949" y="4435649"/>
            <a:ext cx="10105697" cy="1446550"/>
          </a:xfrm>
          <a:prstGeom prst="rect">
            <a:avLst/>
          </a:prstGeom>
          <a:noFill/>
          <a:ln w="38100">
            <a:noFill/>
            <a:miter lim="800000"/>
            <a:headEnd/>
            <a:tailEnd/>
          </a:ln>
        </p:spPr>
        <p:txBody>
          <a:bodyPr wrap="square">
            <a:spAutoFit/>
          </a:bodyPr>
          <a:lstStyle/>
          <a:p>
            <a:pPr marL="12700" lvl="3" algn="ctr">
              <a:spcBef>
                <a:spcPts val="0"/>
              </a:spcBef>
              <a:spcAft>
                <a:spcPts val="0"/>
              </a:spcAft>
              <a:buSzPct val="100000"/>
            </a:pPr>
            <a:r>
              <a:rPr lang="en-US" sz="4400" dirty="0">
                <a:solidFill>
                  <a:prstClr val="white"/>
                </a:solidFill>
                <a:latin typeface="Aptos Display" panose="020B0004020202020204" pitchFamily="34" charset="0"/>
                <a:cs typeface="Calibri Light" panose="020F0302020204030204" pitchFamily="34" charset="0"/>
              </a:rPr>
              <a:t>These aren’t helicopters</a:t>
            </a:r>
            <a:r>
              <a:rPr lang="en-US" sz="4400" dirty="0">
                <a:solidFill>
                  <a:srgbClr val="0F243E"/>
                </a:solidFill>
                <a:latin typeface="Aptos Display" panose="020B0004020202020204" pitchFamily="34" charset="0"/>
                <a:cs typeface="Calibri Light" panose="020F0302020204030204" pitchFamily="34" charset="0"/>
              </a:rPr>
              <a:t>;</a:t>
            </a:r>
            <a:r>
              <a:rPr lang="en-US" sz="4400" dirty="0">
                <a:solidFill>
                  <a:prstClr val="white"/>
                </a:solidFill>
                <a:latin typeface="Aptos Display" panose="020B0004020202020204" pitchFamily="34" charset="0"/>
                <a:cs typeface="Calibri Light" panose="020F0302020204030204" pitchFamily="34" charset="0"/>
              </a:rPr>
              <a:t> </a:t>
            </a:r>
          </a:p>
          <a:p>
            <a:pPr marL="12700" lvl="3" algn="ctr">
              <a:spcBef>
                <a:spcPts val="0"/>
              </a:spcBef>
              <a:spcAft>
                <a:spcPts val="0"/>
              </a:spcAft>
              <a:buSzPct val="100000"/>
            </a:pPr>
            <a:r>
              <a:rPr lang="en-US" sz="4400" dirty="0">
                <a:solidFill>
                  <a:srgbClr val="0F243E"/>
                </a:solidFill>
                <a:latin typeface="Aptos Display" panose="020B0004020202020204" pitchFamily="34" charset="0"/>
                <a:cs typeface="Calibri Light" panose="020F0302020204030204" pitchFamily="34" charset="0"/>
              </a:rPr>
              <a:t>nor are they actual locusts.</a:t>
            </a:r>
            <a:endParaRPr lang="en-US" sz="4400" i="1" dirty="0">
              <a:solidFill>
                <a:srgbClr val="0F243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21006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ptos Display" panose="020B0004020202020204" pitchFamily="34" charset="0"/>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7699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Jeffrey A. Trachtenberg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(Journalist)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Jeffrey A. Trachtenberg, “Sales of Bibles Are Booming, </a:t>
            </a:r>
            <a:r>
              <a:rPr kumimoji="0" lang="en-GB" sz="2400" u="none" strike="noStrike" kern="1200" cap="none" spc="0" normalizeH="0" baseline="0" noProof="0" dirty="0" err="1">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Fueled</a:t>
            </a: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 by First-Time Buyers and New Versions.” The Wall Street Journal (December 1</a:t>
            </a:r>
            <a:r>
              <a:rPr kumimoji="0" lang="en-GB" sz="2400" u="none" strike="noStrike" kern="1200" cap="none" spc="0" normalizeH="0" baseline="3000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st</a:t>
            </a: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 2024).</a:t>
            </a: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2844452"/>
            <a:ext cx="7772398"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[One 28-year-old artist said,]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“I’ve had Bibles that my mom gave me, but I felt I needed my own to start my own journey, that it symbolized I was starting a walk with God. I felt something was missing.”</a:t>
            </a:r>
          </a:p>
        </p:txBody>
      </p:sp>
    </p:spTree>
    <p:extLst>
      <p:ext uri="{BB962C8B-B14F-4D97-AF65-F5344CB8AC3E}">
        <p14:creationId xmlns:p14="http://schemas.microsoft.com/office/powerpoint/2010/main" val="62572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89673-45ED-8E74-E46A-4C408F17F04C}"/>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7091CDEF-74CA-818B-F42F-BB785BFB9877}"/>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8 </a:t>
            </a:r>
            <a:r>
              <a:rPr lang="en-US" sz="3800" dirty="0">
                <a:solidFill>
                  <a:schemeClr val="bg1"/>
                </a:solidFill>
                <a:effectLst/>
                <a:latin typeface="Aptos Display" panose="020B0004020202020204" pitchFamily="34" charset="0"/>
                <a:ea typeface="Cambria" panose="02040503050406030204" pitchFamily="18" charset="0"/>
              </a:rPr>
              <a:t>Their hair was like women’s hair, and their teeth were like lions’ teeth. </a:t>
            </a:r>
            <a:r>
              <a:rPr lang="en-US" sz="3800" baseline="30000" dirty="0">
                <a:solidFill>
                  <a:schemeClr val="bg1"/>
                </a:solidFill>
                <a:effectLst/>
                <a:latin typeface="Aptos Display" panose="020B0004020202020204" pitchFamily="34" charset="0"/>
                <a:ea typeface="Cambria" panose="02040503050406030204" pitchFamily="18" charset="0"/>
              </a:rPr>
              <a:t>9 </a:t>
            </a:r>
            <a:r>
              <a:rPr lang="en-US" sz="3800" dirty="0">
                <a:solidFill>
                  <a:schemeClr val="bg1"/>
                </a:solidFill>
                <a:effectLst/>
                <a:latin typeface="Aptos Display" panose="020B0004020202020204" pitchFamily="34" charset="0"/>
                <a:ea typeface="Cambria" panose="02040503050406030204" pitchFamily="18" charset="0"/>
              </a:rPr>
              <a:t>They had breastplates like breastplates of iron, and the sound of their wings was like the thundering of many horses and chariots rushing into battle. </a:t>
            </a:r>
            <a:r>
              <a:rPr lang="en-US" sz="3800" baseline="30000" dirty="0">
                <a:solidFill>
                  <a:schemeClr val="bg1"/>
                </a:solidFill>
                <a:effectLst/>
                <a:latin typeface="Aptos Display" panose="020B0004020202020204" pitchFamily="34" charset="0"/>
                <a:ea typeface="Cambria" panose="02040503050406030204" pitchFamily="18" charset="0"/>
              </a:rPr>
              <a:t>10 </a:t>
            </a:r>
            <a:r>
              <a:rPr lang="en-US" sz="3800" dirty="0">
                <a:solidFill>
                  <a:schemeClr val="bg1"/>
                </a:solidFill>
                <a:effectLst/>
                <a:latin typeface="Aptos Display" panose="020B0004020202020204" pitchFamily="34" charset="0"/>
                <a:ea typeface="Cambria" panose="02040503050406030204" pitchFamily="18" charset="0"/>
              </a:rPr>
              <a:t>They had tails with stingers. </a:t>
            </a:r>
          </a:p>
        </p:txBody>
      </p:sp>
      <p:sp>
        <p:nvSpPr>
          <p:cNvPr id="8" name="TextBox 7">
            <a:extLst>
              <a:ext uri="{FF2B5EF4-FFF2-40B4-BE49-F238E27FC236}">
                <a16:creationId xmlns:a16="http://schemas.microsoft.com/office/drawing/2014/main" id="{057FA32B-C063-C8F8-6BAF-2D0E872CF049}"/>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79110DEA-FA0D-BC03-B2AD-F02E0303A22F}"/>
              </a:ext>
            </a:extLst>
          </p:cNvPr>
          <p:cNvSpPr>
            <a:spLocks noChangeArrowheads="1"/>
          </p:cNvSpPr>
          <p:nvPr/>
        </p:nvSpPr>
        <p:spPr bwMode="auto">
          <a:xfrm>
            <a:off x="1109078" y="4311611"/>
            <a:ext cx="10192906" cy="1686854"/>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1C47A2BD-16ED-22CC-E06E-5A3AFB6EE67D}"/>
              </a:ext>
            </a:extLst>
          </p:cNvPr>
          <p:cNvSpPr txBox="1">
            <a:spLocks noChangeArrowheads="1"/>
          </p:cNvSpPr>
          <p:nvPr/>
        </p:nvSpPr>
        <p:spPr bwMode="auto">
          <a:xfrm>
            <a:off x="1120949" y="4435649"/>
            <a:ext cx="10105697" cy="1446550"/>
          </a:xfrm>
          <a:prstGeom prst="rect">
            <a:avLst/>
          </a:prstGeom>
          <a:noFill/>
          <a:ln w="38100">
            <a:noFill/>
            <a:miter lim="800000"/>
            <a:headEnd/>
            <a:tailEnd/>
          </a:ln>
        </p:spPr>
        <p:txBody>
          <a:bodyPr wrap="square">
            <a:spAutoFit/>
          </a:bodyPr>
          <a:lstStyle/>
          <a:p>
            <a:pPr marL="12700" lvl="3" algn="ctr">
              <a:spcBef>
                <a:spcPts val="0"/>
              </a:spcBef>
              <a:spcAft>
                <a:spcPts val="0"/>
              </a:spcAft>
              <a:buSzPct val="100000"/>
            </a:pPr>
            <a:r>
              <a:rPr lang="en-US" sz="4400" dirty="0">
                <a:solidFill>
                  <a:prstClr val="white"/>
                </a:solidFill>
                <a:latin typeface="Aptos Display" panose="020B0004020202020204" pitchFamily="34" charset="0"/>
                <a:cs typeface="Calibri Light" panose="020F0302020204030204" pitchFamily="34" charset="0"/>
              </a:rPr>
              <a:t>These aren’t helicopters; </a:t>
            </a:r>
          </a:p>
          <a:p>
            <a:pPr marL="12700" lvl="3" algn="ctr">
              <a:spcBef>
                <a:spcPts val="0"/>
              </a:spcBef>
              <a:spcAft>
                <a:spcPts val="0"/>
              </a:spcAft>
              <a:buSzPct val="100000"/>
            </a:pPr>
            <a:r>
              <a:rPr lang="en-US" sz="4400" dirty="0">
                <a:solidFill>
                  <a:prstClr val="white"/>
                </a:solidFill>
                <a:latin typeface="Aptos Display" panose="020B0004020202020204" pitchFamily="34" charset="0"/>
                <a:cs typeface="Calibri Light" panose="020F0302020204030204" pitchFamily="34" charset="0"/>
              </a:rPr>
              <a:t>and they aren’t locusts.</a:t>
            </a:r>
            <a:endParaRPr lang="en-US" sz="4400" i="1" dirty="0">
              <a:solidFill>
                <a:prstClr val="white"/>
              </a:solidFill>
              <a:latin typeface="Aptos Display"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2254666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0465B-7463-64BD-4F81-96E86732577F}"/>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EFF37CC5-7FB4-4250-CEA8-79C473BB6225}"/>
              </a:ext>
            </a:extLst>
          </p:cNvPr>
          <p:cNvSpPr txBox="1">
            <a:spLocks noChangeArrowheads="1"/>
          </p:cNvSpPr>
          <p:nvPr/>
        </p:nvSpPr>
        <p:spPr bwMode="auto">
          <a:xfrm>
            <a:off x="304800" y="1295401"/>
            <a:ext cx="11537430" cy="1846659"/>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13 </a:t>
            </a:r>
            <a:r>
              <a:rPr lang="en-US" sz="3800" dirty="0">
                <a:solidFill>
                  <a:schemeClr val="bg1"/>
                </a:solidFill>
                <a:effectLst/>
                <a:latin typeface="Aptos Display" panose="020B0004020202020204" pitchFamily="34" charset="0"/>
                <a:ea typeface="Cambria" panose="02040503050406030204" pitchFamily="18" charset="0"/>
              </a:rPr>
              <a:t>The sixth angel sounded his trumpet, and I heard a voice coming from the four horns of the golden altar that is before God. </a:t>
            </a:r>
          </a:p>
        </p:txBody>
      </p:sp>
      <p:sp>
        <p:nvSpPr>
          <p:cNvPr id="8" name="TextBox 7">
            <a:extLst>
              <a:ext uri="{FF2B5EF4-FFF2-40B4-BE49-F238E27FC236}">
                <a16:creationId xmlns:a16="http://schemas.microsoft.com/office/drawing/2014/main" id="{9B4E7A07-C2E3-FF6F-7AA8-6C56FFCE31BA}"/>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579155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F3643-78C3-8E0B-5C33-BF0E113F9C6F}"/>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795CFE10-57FE-F92A-CF5A-E0E959D0BA65}"/>
              </a:ext>
            </a:extLst>
          </p:cNvPr>
          <p:cNvSpPr txBox="1">
            <a:spLocks noChangeArrowheads="1"/>
          </p:cNvSpPr>
          <p:nvPr/>
        </p:nvSpPr>
        <p:spPr bwMode="auto">
          <a:xfrm>
            <a:off x="304800" y="1295401"/>
            <a:ext cx="11537430" cy="4185761"/>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14 </a:t>
            </a:r>
            <a:r>
              <a:rPr lang="en-US" sz="3800" dirty="0">
                <a:solidFill>
                  <a:schemeClr val="bg1"/>
                </a:solidFill>
                <a:effectLst/>
                <a:latin typeface="Aptos Display" panose="020B0004020202020204" pitchFamily="34" charset="0"/>
                <a:ea typeface="Cambria" panose="02040503050406030204" pitchFamily="18" charset="0"/>
              </a:rPr>
              <a:t>It said to the sixth angel who had the trumpet, “Release the four angels who are bound at the great river Euphrates.” </a:t>
            </a:r>
            <a:r>
              <a:rPr lang="en-US" sz="3800" baseline="30000" dirty="0">
                <a:solidFill>
                  <a:schemeClr val="bg1"/>
                </a:solidFill>
                <a:effectLst/>
                <a:latin typeface="Aptos Display" panose="020B0004020202020204" pitchFamily="34" charset="0"/>
                <a:ea typeface="Cambria" panose="02040503050406030204" pitchFamily="18" charset="0"/>
              </a:rPr>
              <a:t>15 </a:t>
            </a:r>
            <a:r>
              <a:rPr lang="en-US" sz="3800" dirty="0">
                <a:solidFill>
                  <a:schemeClr val="bg1"/>
                </a:solidFill>
                <a:effectLst/>
                <a:latin typeface="Aptos Display" panose="020B0004020202020204" pitchFamily="34" charset="0"/>
                <a:ea typeface="Cambria" panose="02040503050406030204" pitchFamily="18" charset="0"/>
              </a:rPr>
              <a:t>And the four angels who had been kept ready for this very hour and day and month and year were released to kill a third of mankind. </a:t>
            </a:r>
            <a:r>
              <a:rPr lang="en-US" sz="3800" baseline="30000" dirty="0">
                <a:solidFill>
                  <a:schemeClr val="bg1"/>
                </a:solidFill>
                <a:effectLst/>
                <a:latin typeface="Aptos Display" panose="020B0004020202020204" pitchFamily="34" charset="0"/>
                <a:ea typeface="Cambria" panose="02040503050406030204" pitchFamily="18" charset="0"/>
              </a:rPr>
              <a:t>16 </a:t>
            </a:r>
            <a:r>
              <a:rPr lang="en-US" sz="3800" dirty="0">
                <a:solidFill>
                  <a:schemeClr val="bg1"/>
                </a:solidFill>
                <a:effectLst/>
                <a:latin typeface="Aptos Display" panose="020B0004020202020204" pitchFamily="34" charset="0"/>
                <a:ea typeface="Cambria" panose="02040503050406030204" pitchFamily="18" charset="0"/>
              </a:rPr>
              <a:t>The number of the mounted troops was twice ten thousand times ten thousand. I heard their number. </a:t>
            </a:r>
          </a:p>
        </p:txBody>
      </p:sp>
      <p:sp>
        <p:nvSpPr>
          <p:cNvPr id="8" name="TextBox 7">
            <a:extLst>
              <a:ext uri="{FF2B5EF4-FFF2-40B4-BE49-F238E27FC236}">
                <a16:creationId xmlns:a16="http://schemas.microsoft.com/office/drawing/2014/main" id="{893954EF-D992-BFF3-DCFB-13EA50CDC251}"/>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264895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196B2A-404E-7428-E9FC-09AA668415CB}"/>
            </a:ext>
          </a:extLst>
        </p:cNvPr>
        <p:cNvGrpSpPr/>
        <p:nvPr/>
      </p:nvGrpSpPr>
      <p:grpSpPr>
        <a:xfrm>
          <a:off x="0" y="0"/>
          <a:ext cx="0" cy="0"/>
          <a:chOff x="0" y="0"/>
          <a:chExt cx="0" cy="0"/>
        </a:xfrm>
      </p:grpSpPr>
    </p:spTree>
    <p:extLst>
      <p:ext uri="{BB962C8B-B14F-4D97-AF65-F5344CB8AC3E}">
        <p14:creationId xmlns:p14="http://schemas.microsoft.com/office/powerpoint/2010/main" val="60434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7E6AA-162D-71F9-8CB4-BE90BA850586}"/>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EEC62309-5765-24DB-9D6E-3E6B17B60FCC}"/>
              </a:ext>
            </a:extLst>
          </p:cNvPr>
          <p:cNvSpPr txBox="1">
            <a:spLocks noChangeArrowheads="1"/>
          </p:cNvSpPr>
          <p:nvPr/>
        </p:nvSpPr>
        <p:spPr bwMode="auto">
          <a:xfrm>
            <a:off x="304800" y="1295401"/>
            <a:ext cx="11537430" cy="3016210"/>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20 </a:t>
            </a:r>
            <a:r>
              <a:rPr lang="en-US" sz="3800" dirty="0">
                <a:solidFill>
                  <a:schemeClr val="bg1"/>
                </a:solidFill>
                <a:effectLst/>
                <a:latin typeface="Aptos Display" panose="020B0004020202020204" pitchFamily="34" charset="0"/>
                <a:ea typeface="Cambria" panose="02040503050406030204" pitchFamily="18" charset="0"/>
              </a:rPr>
              <a:t>The rest of mankind who were not killed by these plagues still did not repent of the work of their hands; they did not stop worshiping idols that cannot see or hear or walk. </a:t>
            </a:r>
            <a:r>
              <a:rPr lang="en-US" sz="3800" baseline="30000" dirty="0">
                <a:solidFill>
                  <a:schemeClr val="bg1"/>
                </a:solidFill>
                <a:effectLst/>
                <a:latin typeface="Aptos Display" panose="020B0004020202020204" pitchFamily="34" charset="0"/>
                <a:ea typeface="Cambria" panose="02040503050406030204" pitchFamily="18" charset="0"/>
              </a:rPr>
              <a:t>21 </a:t>
            </a:r>
            <a:r>
              <a:rPr lang="en-US" sz="3800" dirty="0">
                <a:solidFill>
                  <a:schemeClr val="bg1"/>
                </a:solidFill>
                <a:effectLst/>
                <a:latin typeface="Aptos Display" panose="020B0004020202020204" pitchFamily="34" charset="0"/>
                <a:ea typeface="Cambria" panose="02040503050406030204" pitchFamily="18" charset="0"/>
              </a:rPr>
              <a:t>Nor did they repent of their murders, their occult practices, their sexual immorality or their thefts. </a:t>
            </a:r>
          </a:p>
        </p:txBody>
      </p:sp>
      <p:sp>
        <p:nvSpPr>
          <p:cNvPr id="8" name="TextBox 7">
            <a:extLst>
              <a:ext uri="{FF2B5EF4-FFF2-40B4-BE49-F238E27FC236}">
                <a16:creationId xmlns:a16="http://schemas.microsoft.com/office/drawing/2014/main" id="{1C054CA7-11DE-A9A6-C493-EA00B07E8676}"/>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876662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27EB-28FD-DED7-5531-6E460289855B}"/>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04C0B9A9-97D1-70EB-ABF1-286CA796D0A0}"/>
              </a:ext>
            </a:extLst>
          </p:cNvPr>
          <p:cNvSpPr txBox="1">
            <a:spLocks noChangeArrowheads="1"/>
          </p:cNvSpPr>
          <p:nvPr/>
        </p:nvSpPr>
        <p:spPr bwMode="auto">
          <a:xfrm>
            <a:off x="304800" y="1295401"/>
            <a:ext cx="11537430" cy="1261884"/>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20 </a:t>
            </a:r>
            <a:r>
              <a:rPr lang="en-US" sz="3800" dirty="0">
                <a:solidFill>
                  <a:schemeClr val="bg1"/>
                </a:solidFill>
                <a:effectLst/>
                <a:latin typeface="Aptos Display" panose="020B0004020202020204" pitchFamily="34" charset="0"/>
                <a:ea typeface="Cambria" panose="02040503050406030204" pitchFamily="18" charset="0"/>
              </a:rPr>
              <a:t>The rest of mankind who were not killed by these plagues still did not repent of the work of their hands</a:t>
            </a:r>
          </a:p>
        </p:txBody>
      </p:sp>
      <p:sp>
        <p:nvSpPr>
          <p:cNvPr id="8" name="TextBox 7">
            <a:extLst>
              <a:ext uri="{FF2B5EF4-FFF2-40B4-BE49-F238E27FC236}">
                <a16:creationId xmlns:a16="http://schemas.microsoft.com/office/drawing/2014/main" id="{F40D3216-5E4C-DB44-3208-A1405299181F}"/>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9</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2" name="Rectangle 1">
            <a:extLst>
              <a:ext uri="{FF2B5EF4-FFF2-40B4-BE49-F238E27FC236}">
                <a16:creationId xmlns:a16="http://schemas.microsoft.com/office/drawing/2014/main" id="{77747538-BF96-229E-73C1-9E70B460B4AF}"/>
              </a:ext>
            </a:extLst>
          </p:cNvPr>
          <p:cNvSpPr>
            <a:spLocks noChangeArrowheads="1"/>
          </p:cNvSpPr>
          <p:nvPr/>
        </p:nvSpPr>
        <p:spPr bwMode="auto">
          <a:xfrm>
            <a:off x="394740" y="1374854"/>
            <a:ext cx="11492460" cy="3620056"/>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id="{172C4D6E-6AB2-7694-55BC-66318A0FB162}"/>
              </a:ext>
            </a:extLst>
          </p:cNvPr>
          <p:cNvSpPr txBox="1">
            <a:spLocks noChangeArrowheads="1"/>
          </p:cNvSpPr>
          <p:nvPr/>
        </p:nvSpPr>
        <p:spPr bwMode="auto">
          <a:xfrm>
            <a:off x="493069" y="1374854"/>
            <a:ext cx="11394131" cy="3046988"/>
          </a:xfrm>
          <a:prstGeom prst="rect">
            <a:avLst/>
          </a:prstGeom>
          <a:noFill/>
          <a:ln w="38100">
            <a:noFill/>
            <a:miter lim="800000"/>
            <a:headEnd/>
            <a:tailEnd/>
          </a:ln>
        </p:spPr>
        <p:txBody>
          <a:bodyPr wrap="square">
            <a:spAutoFit/>
          </a:bodyPr>
          <a:lstStyle/>
          <a:p>
            <a:pPr marL="12700" lvl="3">
              <a:spcBef>
                <a:spcPts val="0"/>
              </a:spcBef>
              <a:spcAft>
                <a:spcPts val="1000"/>
              </a:spcAft>
              <a:buSzPct val="100000"/>
            </a:pPr>
            <a:r>
              <a:rPr lang="en-US" sz="3200" dirty="0">
                <a:solidFill>
                  <a:prstClr val="white"/>
                </a:solidFill>
                <a:latin typeface="Aptos Display" panose="020B0004020202020204" pitchFamily="34" charset="0"/>
                <a:cs typeface="Calibri Light" panose="020F0302020204030204" pitchFamily="34" charset="0"/>
              </a:rPr>
              <a:t>George Ladd: “Throughout the course of the age, men have been able to pursue a path of sin and to defy God with impunity and apparent safety. As the end approaches and the time of judgment draws near, God pours out on men a taste of his judgment and wrath; but this is not because he takes pleasure in wrath but in order to warn men that the way of sin and defiance of God can lead only to disaster.” </a:t>
            </a:r>
          </a:p>
        </p:txBody>
      </p:sp>
      <p:sp>
        <p:nvSpPr>
          <p:cNvPr id="4" name="Rectangle 3">
            <a:extLst>
              <a:ext uri="{FF2B5EF4-FFF2-40B4-BE49-F238E27FC236}">
                <a16:creationId xmlns:a16="http://schemas.microsoft.com/office/drawing/2014/main" id="{E487304C-9CFC-B550-AF34-C4AAF272F8B9}"/>
              </a:ext>
            </a:extLst>
          </p:cNvPr>
          <p:cNvSpPr>
            <a:spLocks noChangeArrowheads="1"/>
          </p:cNvSpPr>
          <p:nvPr/>
        </p:nvSpPr>
        <p:spPr bwMode="auto">
          <a:xfrm>
            <a:off x="493069" y="5352615"/>
            <a:ext cx="11492460" cy="1395629"/>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3BF2E3DE-8665-EECB-501F-D1C8B9A28620}"/>
              </a:ext>
            </a:extLst>
          </p:cNvPr>
          <p:cNvSpPr txBox="1">
            <a:spLocks noChangeArrowheads="1"/>
          </p:cNvSpPr>
          <p:nvPr/>
        </p:nvSpPr>
        <p:spPr bwMode="auto">
          <a:xfrm>
            <a:off x="591398" y="5352615"/>
            <a:ext cx="11394131" cy="1200329"/>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Proverbs 19:3: “A man’s own folly ruins his life, yet his heart rages against the LORD.”</a:t>
            </a:r>
          </a:p>
        </p:txBody>
      </p:sp>
    </p:spTree>
    <p:extLst>
      <p:ext uri="{BB962C8B-B14F-4D97-AF65-F5344CB8AC3E}">
        <p14:creationId xmlns:p14="http://schemas.microsoft.com/office/powerpoint/2010/main" val="31138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5C28-2749-46D1-9645-37BC5016C5A2}"/>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E38AACD-0791-6945-0B24-B14F37123357}"/>
              </a:ext>
            </a:extLst>
          </p:cNvPr>
          <p:cNvSpPr txBox="1">
            <a:spLocks noChangeArrowheads="1"/>
          </p:cNvSpPr>
          <p:nvPr/>
        </p:nvSpPr>
        <p:spPr bwMode="auto">
          <a:xfrm>
            <a:off x="304800" y="1295401"/>
            <a:ext cx="11537430" cy="677108"/>
          </a:xfrm>
          <a:prstGeom prst="rect">
            <a:avLst/>
          </a:prstGeom>
          <a:noFill/>
          <a:ln w="9525">
            <a:noFill/>
            <a:miter lim="800000"/>
            <a:headEnd/>
            <a:tailEnd/>
          </a:ln>
        </p:spPr>
        <p:txBody>
          <a:bodyPr wrap="square">
            <a:spAutoFit/>
          </a:bodyPr>
          <a:lstStyle/>
          <a:p>
            <a:pPr marL="571500" marR="0" indent="-571500">
              <a:spcAft>
                <a:spcPts val="0"/>
              </a:spcAft>
              <a:buFont typeface="Arial" panose="020B0604020202020204" pitchFamily="34" charset="0"/>
              <a:buChar char="•"/>
              <a:tabLst>
                <a:tab pos="-2457450" algn="l"/>
              </a:tabLst>
            </a:pPr>
            <a:r>
              <a:rPr lang="en-US" sz="3800" dirty="0">
                <a:solidFill>
                  <a:schemeClr val="bg1"/>
                </a:solidFill>
                <a:latin typeface="Aptos Display" panose="020B0004020202020204" pitchFamily="34" charset="0"/>
                <a:ea typeface="Cambria" panose="02040503050406030204" pitchFamily="18" charset="0"/>
              </a:rPr>
              <a:t>Because it reveals the outcome of human history.</a:t>
            </a:r>
            <a:endParaRPr lang="en-US" sz="3800" dirty="0">
              <a:solidFill>
                <a:schemeClr val="bg1"/>
              </a:solidFill>
              <a:effectLst/>
              <a:latin typeface="Aptos Display" panose="020B0004020202020204" pitchFamily="34" charset="0"/>
              <a:ea typeface="Cambria" panose="02040503050406030204" pitchFamily="18" charset="0"/>
            </a:endParaRPr>
          </a:p>
        </p:txBody>
      </p:sp>
      <p:sp>
        <p:nvSpPr>
          <p:cNvPr id="8" name="TextBox 7">
            <a:extLst>
              <a:ext uri="{FF2B5EF4-FFF2-40B4-BE49-F238E27FC236}">
                <a16:creationId xmlns:a16="http://schemas.microsoft.com/office/drawing/2014/main" id="{488B7A68-A155-24D2-FDF8-3A16B57B4F72}"/>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Why study prophecy?</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47C37682-54A2-C9B1-2F63-C25990DD9F64}"/>
              </a:ext>
            </a:extLst>
          </p:cNvPr>
          <p:cNvSpPr>
            <a:spLocks noChangeArrowheads="1"/>
          </p:cNvSpPr>
          <p:nvPr/>
        </p:nvSpPr>
        <p:spPr bwMode="auto">
          <a:xfrm>
            <a:off x="349770" y="2024227"/>
            <a:ext cx="11492460" cy="3059837"/>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E1222863-70BC-194D-5935-CD918832A506}"/>
              </a:ext>
            </a:extLst>
          </p:cNvPr>
          <p:cNvSpPr txBox="1">
            <a:spLocks noChangeArrowheads="1"/>
          </p:cNvSpPr>
          <p:nvPr/>
        </p:nvSpPr>
        <p:spPr bwMode="auto">
          <a:xfrm>
            <a:off x="384002" y="2101262"/>
            <a:ext cx="11394131" cy="2862322"/>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600" dirty="0">
                <a:solidFill>
                  <a:prstClr val="white"/>
                </a:solidFill>
                <a:latin typeface="Aptos Display" panose="020B0004020202020204" pitchFamily="34" charset="0"/>
                <a:cs typeface="Calibri Light" panose="020F0302020204030204" pitchFamily="34" charset="0"/>
              </a:rPr>
              <a:t>Hebrews 9:27-28: “Man is destined to die once, and after that to face judgment, so Christ was sacrificed once to take away the sins of many people; and he will appear a second time, not to bear sin, but to bring salvation to those who are waiting for him.”</a:t>
            </a:r>
          </a:p>
        </p:txBody>
      </p:sp>
    </p:spTree>
    <p:extLst>
      <p:ext uri="{BB962C8B-B14F-4D97-AF65-F5344CB8AC3E}">
        <p14:creationId xmlns:p14="http://schemas.microsoft.com/office/powerpoint/2010/main" val="4243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24A88-8DAC-1B29-735F-1AA85D83D92B}"/>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D99E20CD-8879-4DF9-B12A-63E98C0DDD63}"/>
              </a:ext>
            </a:extLst>
          </p:cNvPr>
          <p:cNvSpPr txBox="1">
            <a:spLocks noChangeArrowheads="1"/>
          </p:cNvSpPr>
          <p:nvPr/>
        </p:nvSpPr>
        <p:spPr bwMode="auto">
          <a:xfrm>
            <a:off x="304800" y="1295401"/>
            <a:ext cx="11537430" cy="1261884"/>
          </a:xfrm>
          <a:prstGeom prst="rect">
            <a:avLst/>
          </a:prstGeom>
          <a:noFill/>
          <a:ln w="9525">
            <a:noFill/>
            <a:miter lim="800000"/>
            <a:headEnd/>
            <a:tailEnd/>
          </a:ln>
        </p:spPr>
        <p:txBody>
          <a:bodyPr wrap="square">
            <a:spAutoFit/>
          </a:bodyPr>
          <a:lstStyle/>
          <a:p>
            <a:pPr marL="571500" marR="0" indent="-571500">
              <a:spcAft>
                <a:spcPts val="0"/>
              </a:spcAft>
              <a:buFont typeface="Arial" panose="020B0604020202020204" pitchFamily="34" charset="0"/>
              <a:buChar char="•"/>
              <a:tabLst>
                <a:tab pos="-2457450" algn="l"/>
              </a:tabLst>
            </a:pPr>
            <a:r>
              <a:rPr lang="en-US" sz="3800" dirty="0">
                <a:solidFill>
                  <a:schemeClr val="bg1"/>
                </a:solidFill>
                <a:latin typeface="Aptos Display" panose="020B0004020202020204" pitchFamily="34" charset="0"/>
                <a:ea typeface="Cambria" panose="02040503050406030204" pitchFamily="18" charset="0"/>
              </a:rPr>
              <a:t>Because it reveals the outcome of human history.</a:t>
            </a:r>
          </a:p>
          <a:p>
            <a:pPr marL="571500" marR="0" indent="-571500">
              <a:spcAft>
                <a:spcPts val="0"/>
              </a:spcAft>
              <a:buFont typeface="Arial" panose="020B0604020202020204" pitchFamily="34" charset="0"/>
              <a:buChar char="•"/>
              <a:tabLst>
                <a:tab pos="-2457450" algn="l"/>
              </a:tabLst>
            </a:pPr>
            <a:r>
              <a:rPr lang="en-US" sz="3800" dirty="0">
                <a:solidFill>
                  <a:schemeClr val="bg1"/>
                </a:solidFill>
                <a:effectLst/>
                <a:latin typeface="Aptos Display" panose="020B0004020202020204" pitchFamily="34" charset="0"/>
                <a:ea typeface="Cambria" panose="02040503050406030204" pitchFamily="18" charset="0"/>
              </a:rPr>
              <a:t>It reminds us that the world is passing away. </a:t>
            </a:r>
          </a:p>
        </p:txBody>
      </p:sp>
      <p:sp>
        <p:nvSpPr>
          <p:cNvPr id="8" name="TextBox 7">
            <a:extLst>
              <a:ext uri="{FF2B5EF4-FFF2-40B4-BE49-F238E27FC236}">
                <a16:creationId xmlns:a16="http://schemas.microsoft.com/office/drawing/2014/main" id="{AE27172C-10E6-56E2-C018-D3D6C35EE43F}"/>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Why study prophecy?</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
        <p:nvSpPr>
          <p:cNvPr id="4" name="Rectangle 3">
            <a:extLst>
              <a:ext uri="{FF2B5EF4-FFF2-40B4-BE49-F238E27FC236}">
                <a16:creationId xmlns:a16="http://schemas.microsoft.com/office/drawing/2014/main" id="{3A1B3934-9A2D-BA5D-308D-94A730E797DB}"/>
              </a:ext>
            </a:extLst>
          </p:cNvPr>
          <p:cNvSpPr>
            <a:spLocks noChangeArrowheads="1"/>
          </p:cNvSpPr>
          <p:nvPr/>
        </p:nvSpPr>
        <p:spPr bwMode="auto">
          <a:xfrm>
            <a:off x="395490" y="2582011"/>
            <a:ext cx="11492460" cy="3946805"/>
          </a:xfrm>
          <a:prstGeom prst="rect">
            <a:avLst/>
          </a:prstGeom>
          <a:solidFill>
            <a:schemeClr val="tx2">
              <a:lumMod val="50000"/>
            </a:schemeClr>
          </a:solidFill>
          <a:ln w="9525">
            <a:solidFill>
              <a:schemeClr val="bg1"/>
            </a:solidFill>
            <a:round/>
            <a:headEnd/>
            <a:tailEnd/>
          </a:ln>
        </p:spPr>
        <p:txBody>
          <a:bodyPr/>
          <a:lstStyle/>
          <a:p>
            <a:pPr algn="ctr" eaLnBrk="0" fontAlgn="auto" hangingPunct="0">
              <a:spcBef>
                <a:spcPts val="0"/>
              </a:spcBef>
              <a:spcAft>
                <a:spcPts val="0"/>
              </a:spcAft>
              <a:defRPr/>
            </a:pPr>
            <a:endParaRPr lang="en-US" sz="3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id="{FD0976C0-044B-7D90-0DEA-A4984032AA12}"/>
              </a:ext>
            </a:extLst>
          </p:cNvPr>
          <p:cNvSpPr txBox="1">
            <a:spLocks noChangeArrowheads="1"/>
          </p:cNvSpPr>
          <p:nvPr/>
        </p:nvSpPr>
        <p:spPr bwMode="auto">
          <a:xfrm>
            <a:off x="429722" y="2659046"/>
            <a:ext cx="11394131" cy="3754874"/>
          </a:xfrm>
          <a:prstGeom prst="rect">
            <a:avLst/>
          </a:prstGeom>
          <a:noFill/>
          <a:ln w="38100">
            <a:noFill/>
            <a:miter lim="800000"/>
            <a:headEnd/>
            <a:tailEnd/>
          </a:ln>
        </p:spPr>
        <p:txBody>
          <a:bodyPr wrap="square">
            <a:spAutoFit/>
          </a:bodyPr>
          <a:lstStyle/>
          <a:p>
            <a:pPr marL="15875" lvl="3">
              <a:spcBef>
                <a:spcPts val="0"/>
              </a:spcBef>
              <a:spcAft>
                <a:spcPts val="0"/>
              </a:spcAft>
              <a:buSzPct val="100000"/>
            </a:pPr>
            <a:r>
              <a:rPr lang="en-US" sz="3400" dirty="0">
                <a:solidFill>
                  <a:prstClr val="white"/>
                </a:solidFill>
                <a:latin typeface="Aptos Display" panose="020B0004020202020204" pitchFamily="34" charset="0"/>
                <a:cs typeface="Calibri Light" panose="020F0302020204030204" pitchFamily="34" charset="0"/>
              </a:rPr>
              <a:t>Chuck Smith: “Believers gain a proper perspective as far as materialism is concerned. When the end of all things and the return of Jesus are right at the door, the obvious question is, "What person ought you to be in conduct and godliness?" (2 Peter 3:11). When it is obvious that this world is passing away, it is much easier to obey the command that tells us, "Love not the world, neither the things that are in the world" (1 John 2:15)”</a:t>
            </a:r>
          </a:p>
        </p:txBody>
      </p:sp>
    </p:spTree>
    <p:extLst>
      <p:ext uri="{BB962C8B-B14F-4D97-AF65-F5344CB8AC3E}">
        <p14:creationId xmlns:p14="http://schemas.microsoft.com/office/powerpoint/2010/main" val="56572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994D4-5C68-48E2-BA6A-8B54B2ED17F4}"/>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31B4A848-CCCF-B28A-7674-E964FEF6ECF7}"/>
              </a:ext>
            </a:extLst>
          </p:cNvPr>
          <p:cNvSpPr txBox="1">
            <a:spLocks noChangeArrowheads="1"/>
          </p:cNvSpPr>
          <p:nvPr/>
        </p:nvSpPr>
        <p:spPr bwMode="auto">
          <a:xfrm>
            <a:off x="304800" y="1295401"/>
            <a:ext cx="11537430" cy="2431435"/>
          </a:xfrm>
          <a:prstGeom prst="rect">
            <a:avLst/>
          </a:prstGeom>
          <a:noFill/>
          <a:ln w="9525">
            <a:noFill/>
            <a:miter lim="800000"/>
            <a:headEnd/>
            <a:tailEnd/>
          </a:ln>
        </p:spPr>
        <p:txBody>
          <a:bodyPr wrap="square">
            <a:spAutoFit/>
          </a:bodyPr>
          <a:lstStyle/>
          <a:p>
            <a:pPr marL="571500" marR="0" indent="-571500">
              <a:spcAft>
                <a:spcPts val="0"/>
              </a:spcAft>
              <a:buFont typeface="Arial" panose="020B0604020202020204" pitchFamily="34" charset="0"/>
              <a:buChar char="•"/>
              <a:tabLst>
                <a:tab pos="-2457450" algn="l"/>
              </a:tabLst>
            </a:pPr>
            <a:r>
              <a:rPr lang="en-US" sz="3800" dirty="0">
                <a:solidFill>
                  <a:schemeClr val="bg1"/>
                </a:solidFill>
                <a:latin typeface="Aptos Display" panose="020B0004020202020204" pitchFamily="34" charset="0"/>
                <a:ea typeface="Cambria" panose="02040503050406030204" pitchFamily="18" charset="0"/>
              </a:rPr>
              <a:t>Because it reveals the outcome of human history.</a:t>
            </a:r>
          </a:p>
          <a:p>
            <a:pPr marL="571500" marR="0" indent="-571500">
              <a:spcAft>
                <a:spcPts val="0"/>
              </a:spcAft>
              <a:buFont typeface="Arial" panose="020B0604020202020204" pitchFamily="34" charset="0"/>
              <a:buChar char="•"/>
              <a:tabLst>
                <a:tab pos="-2457450" algn="l"/>
              </a:tabLst>
            </a:pPr>
            <a:r>
              <a:rPr lang="en-US" sz="3800" dirty="0">
                <a:solidFill>
                  <a:schemeClr val="bg1"/>
                </a:solidFill>
                <a:effectLst/>
                <a:latin typeface="Aptos Display" panose="020B0004020202020204" pitchFamily="34" charset="0"/>
                <a:ea typeface="Cambria" panose="02040503050406030204" pitchFamily="18" charset="0"/>
              </a:rPr>
              <a:t>It reminds us that the world is passing away.</a:t>
            </a:r>
          </a:p>
          <a:p>
            <a:pPr marL="571500" marR="0" indent="-571500">
              <a:spcAft>
                <a:spcPts val="0"/>
              </a:spcAft>
              <a:buFont typeface="Arial" panose="020B0604020202020204" pitchFamily="34" charset="0"/>
              <a:buChar char="•"/>
              <a:tabLst>
                <a:tab pos="-2457450" algn="l"/>
              </a:tabLst>
            </a:pPr>
            <a:r>
              <a:rPr lang="en-US" sz="3800" dirty="0">
                <a:solidFill>
                  <a:schemeClr val="bg1"/>
                </a:solidFill>
                <a:effectLst/>
                <a:latin typeface="Aptos Display" panose="020B0004020202020204" pitchFamily="34" charset="0"/>
                <a:ea typeface="Cambria" panose="02040503050406030204" pitchFamily="18" charset="0"/>
              </a:rPr>
              <a:t>It points to a time when we will never again experience suffering or evil. </a:t>
            </a:r>
          </a:p>
        </p:txBody>
      </p:sp>
      <p:sp>
        <p:nvSpPr>
          <p:cNvPr id="8" name="TextBox 7">
            <a:extLst>
              <a:ext uri="{FF2B5EF4-FFF2-40B4-BE49-F238E27FC236}">
                <a16:creationId xmlns:a16="http://schemas.microsoft.com/office/drawing/2014/main" id="{7D894F8D-2FFB-F847-B630-B73EFE359CF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Why study prophecy?</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583617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DF84-2462-4D97-42CE-27A31A09048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54E667B-D101-44DF-9443-2725E55C720D}"/>
              </a:ext>
            </a:extLst>
          </p:cNvPr>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REVELATION</a:t>
            </a:r>
          </a:p>
        </p:txBody>
      </p:sp>
      <p:sp>
        <p:nvSpPr>
          <p:cNvPr id="5" name="TextBox 4">
            <a:extLst>
              <a:ext uri="{FF2B5EF4-FFF2-40B4-BE49-F238E27FC236}">
                <a16:creationId xmlns:a16="http://schemas.microsoft.com/office/drawing/2014/main" id="{DAC62C5D-5F68-8688-3F5C-F59C96E4A106}"/>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40602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BD8F0-B8A9-E018-2DA6-38D93C5E6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DD7508-AAC3-550E-0364-D6CD99BBF464}"/>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Aptos Display" panose="020B0004020202020204" pitchFamily="34" charset="0"/>
            </a:endParaRPr>
          </a:p>
        </p:txBody>
      </p:sp>
      <p:sp>
        <p:nvSpPr>
          <p:cNvPr id="6" name="TextBox 5">
            <a:extLst>
              <a:ext uri="{FF2B5EF4-FFF2-40B4-BE49-F238E27FC236}">
                <a16:creationId xmlns:a16="http://schemas.microsoft.com/office/drawing/2014/main" id="{AD83ECAC-0730-3BEE-DE8A-4CD2A3C7A776}"/>
              </a:ext>
            </a:extLst>
          </p:cNvPr>
          <p:cNvSpPr txBox="1"/>
          <p:nvPr/>
        </p:nvSpPr>
        <p:spPr>
          <a:xfrm>
            <a:off x="76200" y="70009"/>
            <a:ext cx="7772398" cy="27699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Jeffrey A. Trachtenberg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(Journalist)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Jeffrey A. Trachtenberg, “Sales of Bibles Are Booming, </a:t>
            </a:r>
            <a:r>
              <a:rPr kumimoji="0" lang="en-GB" sz="2400" u="none" strike="noStrike" kern="1200" cap="none" spc="0" normalizeH="0" baseline="0" noProof="0" dirty="0" err="1">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Fueled</a:t>
            </a: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 by First-Time Buyers and New Versions.” The Wall Street Journal (December 1</a:t>
            </a:r>
            <a:r>
              <a:rPr kumimoji="0" lang="en-GB" sz="2400" u="none" strike="noStrike" kern="1200" cap="none" spc="0" normalizeH="0" baseline="3000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st</a:t>
            </a:r>
            <a:r>
              <a:rPr kumimoji="0" lang="en-GB" sz="2400" u="none" strike="noStrike" kern="1200" cap="none" spc="0" normalizeH="0" baseline="0" noProof="0" dirty="0">
                <a:ln>
                  <a:noFill/>
                </a:ln>
                <a:solidFill>
                  <a:prstClr val="white">
                    <a:lumMod val="85000"/>
                  </a:prstClr>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 2024).</a:t>
            </a:r>
          </a:p>
        </p:txBody>
      </p:sp>
      <p:sp>
        <p:nvSpPr>
          <p:cNvPr id="7" name="TextBox 6">
            <a:extLst>
              <a:ext uri="{FF2B5EF4-FFF2-40B4-BE49-F238E27FC236}">
                <a16:creationId xmlns:a16="http://schemas.microsoft.com/office/drawing/2014/main" id="{3C97FD36-0995-B103-7312-2877B9BEC0C0}"/>
              </a:ext>
            </a:extLst>
          </p:cNvPr>
          <p:cNvSpPr txBox="1"/>
          <p:nvPr/>
        </p:nvSpPr>
        <p:spPr>
          <a:xfrm>
            <a:off x="76200" y="2844452"/>
            <a:ext cx="777239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“It’s a combination of where we are in the world, general anxiety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Aptos Display" panose="020B0004020202020204" pitchFamily="34" charset="0"/>
                <a:ea typeface="+mn-ea"/>
                <a:cs typeface="Times New Roman" pitchFamily="18" charset="0"/>
              </a:rPr>
              <a:t>and the sense that meaning and comfort can be found in the Bible.”</a:t>
            </a:r>
          </a:p>
        </p:txBody>
      </p:sp>
    </p:spTree>
    <p:extLst>
      <p:ext uri="{BB962C8B-B14F-4D97-AF65-F5344CB8AC3E}">
        <p14:creationId xmlns:p14="http://schemas.microsoft.com/office/powerpoint/2010/main" val="4142890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198BB-C806-4210-8B15-455B3BCB490D}"/>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CDA0E33A-3189-6EC8-57DE-3B4266AF6ADF}"/>
              </a:ext>
            </a:extLst>
          </p:cNvPr>
          <p:cNvSpPr txBox="1">
            <a:spLocks noChangeArrowheads="1"/>
          </p:cNvSpPr>
          <p:nvPr/>
        </p:nvSpPr>
        <p:spPr bwMode="auto">
          <a:xfrm>
            <a:off x="304800" y="1295401"/>
            <a:ext cx="11537430" cy="1261884"/>
          </a:xfrm>
          <a:prstGeom prst="rect">
            <a:avLst/>
          </a:prstGeom>
          <a:noFill/>
          <a:ln w="9525">
            <a:noFill/>
            <a:miter lim="800000"/>
            <a:headEnd/>
            <a:tailEnd/>
          </a:ln>
        </p:spPr>
        <p:txBody>
          <a:bodyPr wrap="square">
            <a:spAutoFit/>
          </a:bodyPr>
          <a:lstStyle/>
          <a:p>
            <a:pPr marL="0" marR="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1</a:t>
            </a:r>
            <a:r>
              <a:rPr lang="en-US" sz="3800" dirty="0">
                <a:solidFill>
                  <a:schemeClr val="bg1"/>
                </a:solidFill>
                <a:effectLst/>
                <a:latin typeface="Aptos Display" panose="020B0004020202020204" pitchFamily="34" charset="0"/>
                <a:ea typeface="Cambria" panose="02040503050406030204" pitchFamily="18" charset="0"/>
              </a:rPr>
              <a:t> When he opened the seventh seal, there was silence in heaven for about half an hour. </a:t>
            </a:r>
          </a:p>
        </p:txBody>
      </p:sp>
      <p:sp>
        <p:nvSpPr>
          <p:cNvPr id="8" name="TextBox 7">
            <a:extLst>
              <a:ext uri="{FF2B5EF4-FFF2-40B4-BE49-F238E27FC236}">
                <a16:creationId xmlns:a16="http://schemas.microsoft.com/office/drawing/2014/main" id="{79EF0367-3071-6ADA-DCB9-39A621DE4FFC}"/>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23072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F4C63-3BD9-6594-39FD-33F0F62661AF}"/>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05FF89AC-5CC8-5A99-2EF3-CC7E939A0DF3}"/>
              </a:ext>
            </a:extLst>
          </p:cNvPr>
          <p:cNvSpPr txBox="1">
            <a:spLocks noChangeArrowheads="1"/>
          </p:cNvSpPr>
          <p:nvPr/>
        </p:nvSpPr>
        <p:spPr bwMode="auto">
          <a:xfrm>
            <a:off x="304800" y="1295401"/>
            <a:ext cx="11537430" cy="3600986"/>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2 </a:t>
            </a:r>
            <a:r>
              <a:rPr lang="en-US" sz="3800" dirty="0">
                <a:solidFill>
                  <a:schemeClr val="bg1"/>
                </a:solidFill>
                <a:effectLst/>
                <a:latin typeface="Aptos Display" panose="020B0004020202020204" pitchFamily="34" charset="0"/>
                <a:ea typeface="Cambria" panose="02040503050406030204" pitchFamily="18" charset="0"/>
              </a:rPr>
              <a:t>And I saw the seven angels who stand before God, and seven trumpets were given to them. </a:t>
            </a:r>
          </a:p>
          <a:p>
            <a:pPr marL="0" marR="0" indent="228600">
              <a:spcAft>
                <a:spcPts val="0"/>
              </a:spcAft>
            </a:pPr>
            <a:r>
              <a:rPr lang="en-US" sz="3800" baseline="30000" dirty="0">
                <a:solidFill>
                  <a:schemeClr val="bg1"/>
                </a:solidFill>
                <a:effectLst/>
                <a:latin typeface="Aptos Display" panose="020B0004020202020204" pitchFamily="34" charset="0"/>
                <a:ea typeface="Cambria" panose="02040503050406030204" pitchFamily="18" charset="0"/>
              </a:rPr>
              <a:t>3 </a:t>
            </a:r>
            <a:r>
              <a:rPr lang="en-US" sz="3800" dirty="0">
                <a:solidFill>
                  <a:schemeClr val="bg1"/>
                </a:solidFill>
                <a:effectLst/>
                <a:latin typeface="Aptos Display" panose="020B0004020202020204" pitchFamily="34" charset="0"/>
                <a:ea typeface="Cambria" panose="02040503050406030204" pitchFamily="18" charset="0"/>
              </a:rPr>
              <a:t>Another angel, who had a golden censer, came and stood at the altar. He was given much incense to offer, with the prayers of all God’s people, on the golden altar in front of the throne. </a:t>
            </a:r>
          </a:p>
        </p:txBody>
      </p:sp>
      <p:sp>
        <p:nvSpPr>
          <p:cNvPr id="8" name="TextBox 7">
            <a:extLst>
              <a:ext uri="{FF2B5EF4-FFF2-40B4-BE49-F238E27FC236}">
                <a16:creationId xmlns:a16="http://schemas.microsoft.com/office/drawing/2014/main" id="{C298CB39-0B85-E59D-9C42-80F830CCEBE5}"/>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22843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41E3-329F-BD31-D747-BC6472A9468B}"/>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E309DE15-5257-904D-316A-CD3A377027C0}"/>
              </a:ext>
            </a:extLst>
          </p:cNvPr>
          <p:cNvSpPr txBox="1">
            <a:spLocks noChangeArrowheads="1"/>
          </p:cNvSpPr>
          <p:nvPr/>
        </p:nvSpPr>
        <p:spPr bwMode="auto">
          <a:xfrm>
            <a:off x="304800" y="1295401"/>
            <a:ext cx="11537430" cy="3600986"/>
          </a:xfrm>
          <a:prstGeom prst="rect">
            <a:avLst/>
          </a:prstGeom>
          <a:noFill/>
          <a:ln w="9525">
            <a:noFill/>
            <a:miter lim="800000"/>
            <a:headEnd/>
            <a:tailEnd/>
          </a:ln>
        </p:spPr>
        <p:txBody>
          <a:bodyPr wrap="square">
            <a:spAutoFit/>
          </a:bodyPr>
          <a:lstStyle/>
          <a:p>
            <a:pPr marL="0" marR="0" indent="228600">
              <a:spcAft>
                <a:spcPts val="0"/>
              </a:spcAft>
            </a:pPr>
            <a:r>
              <a:rPr lang="en-US" sz="3800" baseline="30000" dirty="0">
                <a:solidFill>
                  <a:schemeClr val="tx1">
                    <a:lumMod val="50000"/>
                    <a:lumOff val="50000"/>
                  </a:schemeClr>
                </a:solidFill>
                <a:effectLst/>
                <a:latin typeface="Aptos Display" panose="020B0004020202020204" pitchFamily="34" charset="0"/>
                <a:ea typeface="Cambria" panose="02040503050406030204" pitchFamily="18" charset="0"/>
              </a:rPr>
              <a:t>2 </a:t>
            </a:r>
            <a:r>
              <a:rPr lang="en-US" sz="3800" dirty="0">
                <a:solidFill>
                  <a:schemeClr val="tx1">
                    <a:lumMod val="50000"/>
                    <a:lumOff val="50000"/>
                  </a:schemeClr>
                </a:solidFill>
                <a:effectLst/>
                <a:latin typeface="Aptos Display" panose="020B0004020202020204" pitchFamily="34" charset="0"/>
                <a:ea typeface="Cambria" panose="02040503050406030204" pitchFamily="18" charset="0"/>
              </a:rPr>
              <a:t>And I saw the seven angels who stand before God, and </a:t>
            </a:r>
            <a:r>
              <a:rPr lang="en-US" sz="3800" dirty="0">
                <a:solidFill>
                  <a:schemeClr val="bg1"/>
                </a:solidFill>
                <a:effectLst/>
                <a:latin typeface="Aptos Display" panose="020B0004020202020204" pitchFamily="34" charset="0"/>
                <a:ea typeface="Cambria" panose="02040503050406030204" pitchFamily="18" charset="0"/>
              </a:rPr>
              <a:t>seven trumpets </a:t>
            </a:r>
            <a:r>
              <a:rPr lang="en-US" sz="3800" dirty="0">
                <a:solidFill>
                  <a:schemeClr val="tx1">
                    <a:lumMod val="50000"/>
                    <a:lumOff val="50000"/>
                  </a:schemeClr>
                </a:solidFill>
                <a:effectLst/>
                <a:latin typeface="Aptos Display" panose="020B0004020202020204" pitchFamily="34" charset="0"/>
                <a:ea typeface="Cambria" panose="02040503050406030204" pitchFamily="18" charset="0"/>
              </a:rPr>
              <a:t>were given to them. </a:t>
            </a:r>
          </a:p>
          <a:p>
            <a:pPr marL="0" marR="0" indent="228600">
              <a:spcAft>
                <a:spcPts val="0"/>
              </a:spcAft>
            </a:pPr>
            <a:r>
              <a:rPr lang="en-US" sz="3800" baseline="30000" dirty="0">
                <a:solidFill>
                  <a:schemeClr val="tx1">
                    <a:lumMod val="50000"/>
                    <a:lumOff val="50000"/>
                  </a:schemeClr>
                </a:solidFill>
                <a:effectLst/>
                <a:latin typeface="Aptos Display" panose="020B0004020202020204" pitchFamily="34" charset="0"/>
                <a:ea typeface="Cambria" panose="02040503050406030204" pitchFamily="18" charset="0"/>
              </a:rPr>
              <a:t>3 </a:t>
            </a:r>
            <a:r>
              <a:rPr lang="en-US" sz="3800" dirty="0">
                <a:solidFill>
                  <a:schemeClr val="tx1">
                    <a:lumMod val="50000"/>
                    <a:lumOff val="50000"/>
                  </a:schemeClr>
                </a:solidFill>
                <a:effectLst/>
                <a:latin typeface="Aptos Display" panose="020B0004020202020204" pitchFamily="34" charset="0"/>
                <a:ea typeface="Cambria" panose="02040503050406030204" pitchFamily="18" charset="0"/>
              </a:rPr>
              <a:t>Another angel, who had a golden censer, came and stood at the altar. He was given much incense to offer, with the prayers of all God’s people, on the golden altar in front of the throne. </a:t>
            </a:r>
          </a:p>
        </p:txBody>
      </p:sp>
      <p:sp>
        <p:nvSpPr>
          <p:cNvPr id="8" name="TextBox 7">
            <a:extLst>
              <a:ext uri="{FF2B5EF4-FFF2-40B4-BE49-F238E27FC236}">
                <a16:creationId xmlns:a16="http://schemas.microsoft.com/office/drawing/2014/main" id="{0571EF2C-DC9B-3126-A554-424B73C98039}"/>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342241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20F0A-B774-E796-04A9-B491C38E0547}"/>
            </a:ext>
          </a:extLst>
        </p:cNvPr>
        <p:cNvGrpSpPr/>
        <p:nvPr/>
      </p:nvGrpSpPr>
      <p:grpSpPr>
        <a:xfrm>
          <a:off x="0" y="0"/>
          <a:ext cx="0" cy="0"/>
          <a:chOff x="0" y="0"/>
          <a:chExt cx="0" cy="0"/>
        </a:xfrm>
      </p:grpSpPr>
      <p:sp>
        <p:nvSpPr>
          <p:cNvPr id="19458" name="Text Box 8">
            <a:extLst>
              <a:ext uri="{FF2B5EF4-FFF2-40B4-BE49-F238E27FC236}">
                <a16:creationId xmlns:a16="http://schemas.microsoft.com/office/drawing/2014/main" id="{ED64B6EE-A96E-0DE4-EAAA-A0BD47DC0E6F}"/>
              </a:ext>
            </a:extLst>
          </p:cNvPr>
          <p:cNvSpPr txBox="1">
            <a:spLocks noChangeArrowheads="1"/>
          </p:cNvSpPr>
          <p:nvPr/>
        </p:nvSpPr>
        <p:spPr bwMode="auto">
          <a:xfrm>
            <a:off x="304800" y="1295401"/>
            <a:ext cx="11537430" cy="3600986"/>
          </a:xfrm>
          <a:prstGeom prst="rect">
            <a:avLst/>
          </a:prstGeom>
          <a:noFill/>
          <a:ln w="9525">
            <a:noFill/>
            <a:miter lim="800000"/>
            <a:headEnd/>
            <a:tailEnd/>
          </a:ln>
        </p:spPr>
        <p:txBody>
          <a:bodyPr wrap="square">
            <a:spAutoFit/>
          </a:bodyPr>
          <a:lstStyle/>
          <a:p>
            <a:pPr marL="0" marR="0" indent="228600">
              <a:spcAft>
                <a:spcPts val="0"/>
              </a:spcAft>
            </a:pPr>
            <a:r>
              <a:rPr lang="en-US" sz="3800" baseline="30000">
                <a:solidFill>
                  <a:schemeClr val="tx1">
                    <a:lumMod val="50000"/>
                    <a:lumOff val="50000"/>
                  </a:schemeClr>
                </a:solidFill>
                <a:effectLst/>
                <a:latin typeface="Aptos Display" panose="020B0004020202020204" pitchFamily="34" charset="0"/>
                <a:ea typeface="Cambria" panose="02040503050406030204" pitchFamily="18" charset="0"/>
              </a:rPr>
              <a:t>2 </a:t>
            </a:r>
            <a:r>
              <a:rPr lang="en-US" sz="3800">
                <a:solidFill>
                  <a:schemeClr val="tx1">
                    <a:lumMod val="50000"/>
                    <a:lumOff val="50000"/>
                  </a:schemeClr>
                </a:solidFill>
                <a:effectLst/>
                <a:latin typeface="Aptos Display" panose="020B0004020202020204" pitchFamily="34" charset="0"/>
                <a:ea typeface="Cambria" panose="02040503050406030204" pitchFamily="18" charset="0"/>
              </a:rPr>
              <a:t>And I saw the seven angels who stand before God, and seven trumpets were given to them. </a:t>
            </a:r>
          </a:p>
          <a:p>
            <a:pPr marL="0" marR="0" indent="228600">
              <a:spcAft>
                <a:spcPts val="0"/>
              </a:spcAft>
            </a:pPr>
            <a:r>
              <a:rPr lang="en-US" sz="3800" baseline="30000">
                <a:solidFill>
                  <a:schemeClr val="tx1">
                    <a:lumMod val="50000"/>
                    <a:lumOff val="50000"/>
                  </a:schemeClr>
                </a:solidFill>
                <a:effectLst/>
                <a:latin typeface="Aptos Display" panose="020B0004020202020204" pitchFamily="34" charset="0"/>
                <a:ea typeface="Cambria" panose="02040503050406030204" pitchFamily="18" charset="0"/>
              </a:rPr>
              <a:t>3 </a:t>
            </a:r>
            <a:r>
              <a:rPr lang="en-US" sz="3800">
                <a:solidFill>
                  <a:schemeClr val="tx1">
                    <a:lumMod val="50000"/>
                    <a:lumOff val="50000"/>
                  </a:schemeClr>
                </a:solidFill>
                <a:effectLst/>
                <a:latin typeface="Aptos Display" panose="020B0004020202020204" pitchFamily="34" charset="0"/>
                <a:ea typeface="Cambria" panose="02040503050406030204" pitchFamily="18" charset="0"/>
              </a:rPr>
              <a:t>Another angel, who had a </a:t>
            </a:r>
            <a:r>
              <a:rPr lang="en-US" sz="3800">
                <a:solidFill>
                  <a:schemeClr val="bg1"/>
                </a:solidFill>
                <a:effectLst/>
                <a:latin typeface="Aptos Display" panose="020B0004020202020204" pitchFamily="34" charset="0"/>
                <a:ea typeface="Cambria" panose="02040503050406030204" pitchFamily="18" charset="0"/>
              </a:rPr>
              <a:t>golden censer</a:t>
            </a:r>
            <a:r>
              <a:rPr lang="en-US" sz="3800">
                <a:solidFill>
                  <a:schemeClr val="tx1">
                    <a:lumMod val="50000"/>
                    <a:lumOff val="50000"/>
                  </a:schemeClr>
                </a:solidFill>
                <a:effectLst/>
                <a:latin typeface="Aptos Display" panose="020B0004020202020204" pitchFamily="34" charset="0"/>
                <a:ea typeface="Cambria" panose="02040503050406030204" pitchFamily="18" charset="0"/>
              </a:rPr>
              <a:t>, came and stood at the altar. He was given much incense to offer, with the prayers of all God’s people, on the golden altar in front of the throne. </a:t>
            </a:r>
            <a:endParaRPr lang="en-US" sz="3800" dirty="0">
              <a:solidFill>
                <a:schemeClr val="tx1">
                  <a:lumMod val="50000"/>
                  <a:lumOff val="50000"/>
                </a:schemeClr>
              </a:solidFill>
              <a:effectLst/>
              <a:latin typeface="Aptos Display" panose="020B0004020202020204" pitchFamily="34" charset="0"/>
              <a:ea typeface="Cambria" panose="02040503050406030204" pitchFamily="18" charset="0"/>
            </a:endParaRPr>
          </a:p>
        </p:txBody>
      </p:sp>
      <p:sp>
        <p:nvSpPr>
          <p:cNvPr id="8" name="TextBox 7">
            <a:extLst>
              <a:ext uri="{FF2B5EF4-FFF2-40B4-BE49-F238E27FC236}">
                <a16:creationId xmlns:a16="http://schemas.microsoft.com/office/drawing/2014/main" id="{A5038593-3658-38DC-B444-51AA0D7C2961}"/>
              </a:ext>
            </a:extLst>
          </p:cNvPr>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a:solidFill>
                  <a:prstClr val="white"/>
                </a:solidFill>
                <a:latin typeface="Aptos Display" panose="020B0004020202020204" pitchFamily="34" charset="0"/>
                <a:cs typeface="Arial" charset="0"/>
              </a:rPr>
              <a:t>Revelation 8</a:t>
            </a:r>
            <a:endParaRPr kumimoji="0" lang="en-US" sz="4400" u="none" strike="noStrike" kern="1200" spc="0" normalizeH="0" baseline="0" noProof="0" dirty="0">
              <a:ln>
                <a:noFill/>
              </a:ln>
              <a:solidFill>
                <a:prstClr val="white"/>
              </a:solidFill>
              <a:effectLst/>
              <a:uLnTx/>
              <a:uFillTx/>
              <a:latin typeface="Aptos Display" panose="020B0004020202020204" pitchFamily="34" charset="0"/>
              <a:cs typeface="Arial" charset="0"/>
            </a:endParaRPr>
          </a:p>
        </p:txBody>
      </p:sp>
    </p:spTree>
    <p:extLst>
      <p:ext uri="{BB962C8B-B14F-4D97-AF65-F5344CB8AC3E}">
        <p14:creationId xmlns:p14="http://schemas.microsoft.com/office/powerpoint/2010/main" val="495328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3465</Words>
  <Application>Microsoft Office PowerPoint</Application>
  <PresentationFormat>Widescreen</PresentationFormat>
  <Paragraphs>239</Paragraphs>
  <Slides>49</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ＭＳ Ｐゴシック</vt:lpstr>
      <vt:lpstr>Aptos Display</vt:lpstr>
      <vt:lpstr>Arial</vt:lpstr>
      <vt:lpstr>Calibri</vt:lpstr>
      <vt:lpstr>Calibri Light</vt:lpstr>
      <vt:lpstr>Cambria</vt:lpstr>
      <vt:lpstr>Century Gothic</vt:lpstr>
      <vt:lpstr>Times New Roman</vt:lpstr>
      <vt:lpstr>Office Theme</vt:lpstr>
      <vt:lpstr>2_Office Theme</vt:lpstr>
      <vt:lpstr>REVELATION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2024-12-30T15:15:34Z</dcterms:created>
  <dcterms:modified xsi:type="dcterms:W3CDTF">2024-12-30T15:15:41Z</dcterms:modified>
</cp:coreProperties>
</file>