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45"/>
  </p:notesMasterIdLst>
  <p:sldIdLst>
    <p:sldId id="1561" r:id="rId3"/>
    <p:sldId id="2029" r:id="rId4"/>
    <p:sldId id="1900" r:id="rId5"/>
    <p:sldId id="2003" r:id="rId6"/>
    <p:sldId id="1930" r:id="rId7"/>
    <p:sldId id="1931" r:id="rId8"/>
    <p:sldId id="1984" r:id="rId9"/>
    <p:sldId id="2004" r:id="rId10"/>
    <p:sldId id="2012" r:id="rId11"/>
    <p:sldId id="2005" r:id="rId12"/>
    <p:sldId id="2013" r:id="rId13"/>
    <p:sldId id="2015" r:id="rId14"/>
    <p:sldId id="2054" r:id="rId15"/>
    <p:sldId id="2016" r:id="rId16"/>
    <p:sldId id="2027" r:id="rId17"/>
    <p:sldId id="2023" r:id="rId18"/>
    <p:sldId id="2026" r:id="rId19"/>
    <p:sldId id="1536" r:id="rId20"/>
    <p:sldId id="1593" r:id="rId21"/>
    <p:sldId id="1585" r:id="rId22"/>
    <p:sldId id="1570" r:id="rId23"/>
    <p:sldId id="1599" r:id="rId24"/>
    <p:sldId id="1579" r:id="rId25"/>
    <p:sldId id="1598" r:id="rId26"/>
    <p:sldId id="1581" r:id="rId27"/>
    <p:sldId id="1571" r:id="rId28"/>
    <p:sldId id="1573" r:id="rId29"/>
    <p:sldId id="2051" r:id="rId30"/>
    <p:sldId id="2055" r:id="rId31"/>
    <p:sldId id="2008" r:id="rId32"/>
    <p:sldId id="2020" r:id="rId33"/>
    <p:sldId id="2042" r:id="rId34"/>
    <p:sldId id="2037" r:id="rId35"/>
    <p:sldId id="2038" r:id="rId36"/>
    <p:sldId id="2040" r:id="rId37"/>
    <p:sldId id="2041" r:id="rId38"/>
    <p:sldId id="2048" r:id="rId39"/>
    <p:sldId id="2047" r:id="rId40"/>
    <p:sldId id="2009" r:id="rId41"/>
    <p:sldId id="2010" r:id="rId42"/>
    <p:sldId id="1523" r:id="rId43"/>
    <p:sldId id="18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966636"/>
    <a:srgbClr val="7F916F"/>
    <a:srgbClr val="7B9967"/>
    <a:srgbClr val="647D53"/>
    <a:srgbClr val="957C61"/>
    <a:srgbClr val="928364"/>
    <a:srgbClr val="777359"/>
    <a:srgbClr val="878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96B180-D43A-4F4A-BD0C-1D20541DF766}" v="1505" dt="2024-10-28T23:32:49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700" autoAdjust="0"/>
    <p:restoredTop sz="87967" autoAdjust="0"/>
  </p:normalViewPr>
  <p:slideViewPr>
    <p:cSldViewPr>
      <p:cViewPr varScale="1">
        <p:scale>
          <a:sx n="57" d="100"/>
          <a:sy n="57" d="100"/>
        </p:scale>
        <p:origin x="32" y="2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6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95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BDDF4-0E91-0497-61AF-5C6B78B1C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045947-8A93-F99C-4965-FCC1E5423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0BDAA0-DADB-9B4E-ED6C-86C30C287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FC90E-5C66-2DB7-B9FD-0AE483109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635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97A4F-86F3-2F65-4C3A-7BE104BB6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455E79-8F8E-2B76-851C-5F13C489F4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7DFFD7-BA62-A7B7-34D6-01E59B340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91A3E-3AAF-8BF2-99BD-1A4880EF35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228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E2EFD-7E9A-D0A3-06E3-BAAA08D02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B0F7E-911E-3975-9D94-EEA2252920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745C32-C0E3-90CF-BC8B-B308FB0E3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C7303-6AA9-3F19-5AE2-7A99607497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308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042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66ACB-E727-9D0E-A663-5CC8867E4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EEFAAC-F26C-D0C2-8A11-6EE5E97B9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C85BB7-5948-4DA4-096C-DBA5E5E20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B6C74-CC80-AA24-3893-70762349C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76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511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408E4-6760-79E9-24C4-1808940F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3846B6-CE9E-DA44-7E1A-F6519EC9FB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40323E-CF86-A46F-754A-71787C9DE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56F0E-D159-E34B-AD74-685DBA06D8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849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090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3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2E1AA-61D7-1837-DAED-BBEF743CF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3CA365-16A0-FBD9-0270-91A56E3FE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785B57-7A53-6F38-450D-EAAA2C382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58FBC-7B06-65D3-453A-3AF0E83D66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869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590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346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615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895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858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789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285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678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7D810-64B4-7582-F842-51C934FDE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D6D43C-38A8-F5F1-1DE0-A2F3E6D54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D18D6C-0C86-75C5-1C8F-11198DA92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74FF6-6E02-DDED-631C-00565F16E1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54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7D810-64B4-7582-F842-51C934FDE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D6D43C-38A8-F5F1-1DE0-A2F3E6D54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D18D6C-0C86-75C5-1C8F-11198DA92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74FF6-6E02-DDED-631C-00565F16E1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20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41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2286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087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2286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935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547C8-C09D-0725-C374-6FC80D085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631509-DB4F-1964-C0EC-5642B9926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8C899E-3321-9E9C-1A46-596F473EE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6F4D9-A2AA-95F3-6FB7-F643E1909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3170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D92AD-FFE4-DD0F-3394-748809E5C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C5E5B3-79A1-94D1-1C92-AAED50DE9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6BC524-06E1-8BF5-D21D-EEAE4C2E4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899A5-CAB6-30A9-BA29-691F9C44A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79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E626E-D970-70CD-6247-3CD1FE41E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F6086E-AFB0-FCE9-8A51-B143ACC90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AE210B-7505-1294-6428-75A789F68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E8251-46D5-233A-BF93-C8376212B8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7100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6D6B4-5EB8-6783-88AF-A650A5EC1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BFB9CA-BD95-4D9A-9B3B-34388989F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DACE3B-BB1A-51B8-81F9-C17AAC80F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0697F-3A2D-F376-D623-1ECE7E5E1A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3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A602F-1738-7BF4-CCA9-5DDA0FFA5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873D0A-ECA1-7D6E-AFB2-6F9B9F184B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9E8DF-1961-2936-4189-7D60C49B7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44EEF-64DC-05C3-B3D4-44FAD076B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8521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42494-C1DF-C434-2CA1-8438722FD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DBCB39-9E46-3F95-646D-10E9270CF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255AD5-D2D6-EDD3-BC0F-532E1A317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2286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E8B7F-C121-B716-3D59-F32B8DA4BD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4652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6C5E8-06E6-1BBE-5652-6593FBF78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ADD2D6-0AB5-3F43-58F9-BB41EB7C1B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002CF5-4B3F-6AB0-DF7F-E262F60A4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472C1-2ED0-406F-3DE4-BBAB31C6C7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197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2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E3158-931A-CDCE-B5D4-D00E0DC38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72B4DC-DC28-E5E0-80F1-8765569B3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8473D0-571E-66E1-9C7F-FE167BB0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A9A1B-E88D-0C75-3D84-8281F96727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7040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109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76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A9F91-DE39-DB2F-3FB5-C695E327C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2E765-1F44-FF67-3CEA-1A4F783E5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5B5D81-3388-1EBB-A287-F0108BCEC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47867-30A4-7A1A-66E1-8D51ADD12C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02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93407-126C-4312-7188-76FADBECB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065A88-2243-7EC4-70BA-F5D137F90B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3230E1-63EC-1836-524A-8C9733413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4A780-9E6C-7546-E080-5604058119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586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6A79D-19FF-360D-1AAA-BD80F439A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B35362-46F2-7EDC-A178-7AA910C38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C07E8D-52DC-F009-AFF6-3C4772092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16625-5859-000F-A212-014FE56B2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7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C691A-2D3C-C844-9D5B-40008EEBD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A869E-0D09-9180-44FE-A5C83DB92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C800BE-5A17-576E-C2F8-98190742F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E1944-479C-2852-54DC-38A872ACF3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151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2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3:15) I know your deeds,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you are neither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cold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nor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hot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wish you were either one or the other!</a:t>
            </a:r>
          </a:p>
          <a:p>
            <a:r>
              <a:rPr lang="en-US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So, because you are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lukewarm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(neither hot nor cold),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about to spit you out of my mouth.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AD7F9410-2186-F7E1-D04C-166D960E3A8D}"/>
              </a:ext>
            </a:extLst>
          </p:cNvPr>
          <p:cNvSpPr/>
          <p:nvPr/>
        </p:nvSpPr>
        <p:spPr>
          <a:xfrm>
            <a:off x="609600" y="3284358"/>
            <a:ext cx="10884408" cy="29640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cold, hot, and lukewarm?</a:t>
            </a:r>
            <a:endParaRPr kumimoji="0" lang="en-US" sz="4800" b="1" i="1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Cold = “cold hearted toward God.”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Hot = “on fire for God!”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Lukewarm = “pew sitter” or “nominal Christian.”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292D1-D8F0-ED3B-2E23-2EFFDA333890}"/>
              </a:ext>
            </a:extLst>
          </p:cNvPr>
          <p:cNvSpPr/>
          <p:nvPr/>
        </p:nvSpPr>
        <p:spPr>
          <a:xfrm>
            <a:off x="48385" y="1309815"/>
            <a:ext cx="8016458" cy="710514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032D73F4-B93F-676D-1D31-E0D3F209374A}"/>
              </a:ext>
            </a:extLst>
          </p:cNvPr>
          <p:cNvSpPr/>
          <p:nvPr/>
        </p:nvSpPr>
        <p:spPr>
          <a:xfrm>
            <a:off x="7940326" y="206973"/>
            <a:ext cx="2057400" cy="137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???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1A96F2-EA1C-C72B-54CD-BAB7685027F3}"/>
              </a:ext>
            </a:extLst>
          </p:cNvPr>
          <p:cNvCxnSpPr>
            <a:cxnSpLocks/>
          </p:cNvCxnSpPr>
          <p:nvPr/>
        </p:nvCxnSpPr>
        <p:spPr>
          <a:xfrm>
            <a:off x="838200" y="3581400"/>
            <a:ext cx="10515600" cy="2438400"/>
          </a:xfrm>
          <a:prstGeom prst="line">
            <a:avLst/>
          </a:prstGeom>
          <a:ln w="254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AB5A82-153B-2DA2-124B-B04DEB57AA01}"/>
              </a:ext>
            </a:extLst>
          </p:cNvPr>
          <p:cNvCxnSpPr>
            <a:cxnSpLocks/>
          </p:cNvCxnSpPr>
          <p:nvPr/>
        </p:nvCxnSpPr>
        <p:spPr>
          <a:xfrm flipV="1">
            <a:off x="838200" y="3581400"/>
            <a:ext cx="10515600" cy="2438400"/>
          </a:xfrm>
          <a:prstGeom prst="line">
            <a:avLst/>
          </a:prstGeom>
          <a:ln w="254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977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662229-3182-3380-8B8E-3DCB2CA7C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781635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A251AC-49A7-9B66-94CC-F8D936B7F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2CCF8159-7F7B-B2F7-0859-3467C2A8C2C7}"/>
              </a:ext>
            </a:extLst>
          </p:cNvPr>
          <p:cNvSpPr/>
          <p:nvPr/>
        </p:nvSpPr>
        <p:spPr>
          <a:xfrm>
            <a:off x="2209800" y="1524000"/>
            <a:ext cx="9906000" cy="1676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Hierapolis had volcanic, medicinal hot springs.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Colin J.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Hemer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Letters to the Seven Churches of Asia in their Local Setting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(England: Sheffield Academic Press, 1989), 182.</a:t>
            </a:r>
          </a:p>
        </p:txBody>
      </p:sp>
    </p:spTree>
    <p:extLst>
      <p:ext uri="{BB962C8B-B14F-4D97-AF65-F5344CB8AC3E}">
        <p14:creationId xmlns:p14="http://schemas.microsoft.com/office/powerpoint/2010/main" val="10984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ADC1AC-22F4-05AD-E90D-4B0F21C5F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665CC428-6333-E9BE-A771-8162D93A11F7}"/>
              </a:ext>
            </a:extLst>
          </p:cNvPr>
          <p:cNvSpPr/>
          <p:nvPr/>
        </p:nvSpPr>
        <p:spPr>
          <a:xfrm>
            <a:off x="2947416" y="4648200"/>
            <a:ext cx="9144000" cy="1676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Colossae had cold springs.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Colin J.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Hemer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Letters to the Seven Churches of Asia in their Local Setting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(England: Sheffield Academic Press, 1989), 188.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2233AFF9-295D-61A8-A74F-920CBD865B39}"/>
              </a:ext>
            </a:extLst>
          </p:cNvPr>
          <p:cNvSpPr/>
          <p:nvPr/>
        </p:nvSpPr>
        <p:spPr>
          <a:xfrm>
            <a:off x="2209800" y="1524000"/>
            <a:ext cx="9906000" cy="1676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Hierapolis had volcanic, medicinal hot springs.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Colin J.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Hemer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Letters to the Seven Churches of Asia in their Local Setting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(England: Sheffield Academic Press, 1989), 182.</a:t>
            </a:r>
          </a:p>
        </p:txBody>
      </p:sp>
    </p:spTree>
    <p:extLst>
      <p:ext uri="{BB962C8B-B14F-4D97-AF65-F5344CB8AC3E}">
        <p14:creationId xmlns:p14="http://schemas.microsoft.com/office/powerpoint/2010/main" val="13446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3:15) I know your deeds,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 you are neither cold nor hot.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wish you were either one or the other!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So, because you are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lukewarm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(neither hot nor cold),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am about to spit you out of my mouth.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AD7F9410-2186-F7E1-D04C-166D960E3A8D}"/>
              </a:ext>
            </a:extLst>
          </p:cNvPr>
          <p:cNvSpPr/>
          <p:nvPr/>
        </p:nvSpPr>
        <p:spPr>
          <a:xfrm>
            <a:off x="609600" y="3284358"/>
            <a:ext cx="10884408" cy="29640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cold, hot, and lukewarm?</a:t>
            </a:r>
            <a:endParaRPr kumimoji="0" lang="en-US" sz="4800" b="1" i="1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Cold is good.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Hot is good.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Lukewarm?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76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2F7C5-3F04-9AB6-30AA-AED7044FE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5793191-D0CA-9B85-39BC-61681043BF5E}"/>
              </a:ext>
            </a:extLst>
          </p:cNvPr>
          <p:cNvSpPr txBox="1"/>
          <p:nvPr/>
        </p:nvSpPr>
        <p:spPr>
          <a:xfrm>
            <a:off x="60742" y="59615"/>
            <a:ext cx="12042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3:15) I know your deeds,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 you are neither cold nor hot.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wish you were either one or the other!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So, because you are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lukewarm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(neither hot nor cold),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am about to spit you out of my mouth.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B21245AC-60D7-2B12-A208-DC7514214AD1}"/>
              </a:ext>
            </a:extLst>
          </p:cNvPr>
          <p:cNvSpPr/>
          <p:nvPr/>
        </p:nvSpPr>
        <p:spPr>
          <a:xfrm>
            <a:off x="609600" y="3284358"/>
            <a:ext cx="10884408" cy="29640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were they doing that was so bad??</a:t>
            </a:r>
            <a:endParaRPr kumimoji="0" lang="en-US" sz="4800" b="1" i="1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Emperor worship?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Reverting to polytheism and idolatry?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Wild sinful living?</a:t>
            </a:r>
          </a:p>
        </p:txBody>
      </p:sp>
    </p:spTree>
    <p:extLst>
      <p:ext uri="{BB962C8B-B14F-4D97-AF65-F5344CB8AC3E}">
        <p14:creationId xmlns:p14="http://schemas.microsoft.com/office/powerpoint/2010/main" val="1610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9235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3:17) You say, ‘I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am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rich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I have acquired wealth and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not need a thing.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’</a:t>
            </a: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55537023-70E1-4D63-261C-A6E34954E464}"/>
              </a:ext>
            </a:extLst>
          </p:cNvPr>
          <p:cNvSpPr/>
          <p:nvPr/>
        </p:nvSpPr>
        <p:spPr>
          <a:xfrm>
            <a:off x="140208" y="2667000"/>
            <a:ext cx="11913972" cy="4038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worst church addressed by Jesus wasn’t suffering from </a:t>
            </a: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persecution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from </a:t>
            </a:r>
            <a:r>
              <a:rPr lang="en-US" sz="96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prosperity!</a:t>
            </a:r>
            <a:endParaRPr kumimoji="0" lang="en-US" sz="9600" b="1" i="1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02DEF-96DE-1DAC-BE98-AFF99200D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B523A8-89EF-5E51-064E-CF5B8B5BF5EC}"/>
              </a:ext>
            </a:extLst>
          </p:cNvPr>
          <p:cNvSpPr txBox="1"/>
          <p:nvPr/>
        </p:nvSpPr>
        <p:spPr>
          <a:xfrm>
            <a:off x="60742" y="59615"/>
            <a:ext cx="92356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3:17) You say, ‘I am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rich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I have acquired wealth and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not need a thing.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 do not realize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that you are wretched, pitiful, poor, blind and naked.</a:t>
            </a:r>
          </a:p>
        </p:txBody>
      </p:sp>
    </p:spTree>
    <p:extLst>
      <p:ext uri="{BB962C8B-B14F-4D97-AF65-F5344CB8AC3E}">
        <p14:creationId xmlns:p14="http://schemas.microsoft.com/office/powerpoint/2010/main" val="347252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737481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020231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8B1432-6355-8FC3-D3FD-CB5E2F26B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9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C0C3FD4B-4572-162C-B2EA-82EA8F40AE51}"/>
              </a:ext>
            </a:extLst>
          </p:cNvPr>
          <p:cNvSpPr/>
          <p:nvPr/>
        </p:nvSpPr>
        <p:spPr>
          <a:xfrm>
            <a:off x="381000" y="381000"/>
            <a:ext cx="4355592" cy="2362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Meta-analysis of 175 studies using 258 distinct samples and 749 associations between materialism and personal wellbeing.</a:t>
            </a:r>
          </a:p>
        </p:txBody>
      </p:sp>
    </p:spTree>
    <p:extLst>
      <p:ext uri="{BB962C8B-B14F-4D97-AF65-F5344CB8AC3E}">
        <p14:creationId xmlns:p14="http://schemas.microsoft.com/office/powerpoint/2010/main" val="11512818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D4336A9D-DAEE-7D76-4D33-AB5A340B21EA}"/>
              </a:ext>
            </a:extLst>
          </p:cNvPr>
          <p:cNvSpPr/>
          <p:nvPr/>
        </p:nvSpPr>
        <p:spPr>
          <a:xfrm>
            <a:off x="381000" y="381000"/>
            <a:ext cx="4355592" cy="2362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Meta-analysis of 175 studies using 258 distinct samples and 749 associations between materialism and personal wellbeing.</a:t>
            </a:r>
          </a:p>
        </p:txBody>
      </p:sp>
    </p:spTree>
    <p:extLst>
      <p:ext uri="{BB962C8B-B14F-4D97-AF65-F5344CB8AC3E}">
        <p14:creationId xmlns:p14="http://schemas.microsoft.com/office/powerpoint/2010/main" val="42829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580943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692404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2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u"/>
      </p:transition>
    </mc:Choice>
    <mc:Fallback xmlns="">
      <p:transition spd="slow">
        <p:wipe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C9717B7-B2D1-4B99-B83E-54619A0C0FF0}"/>
              </a:ext>
            </a:extLst>
          </p:cNvPr>
          <p:cNvSpPr/>
          <p:nvPr/>
        </p:nvSpPr>
        <p:spPr>
          <a:xfrm>
            <a:off x="457200" y="1066800"/>
            <a:ext cx="6858000" cy="518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Top Four Environmental Problems for Youth?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Poverty.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Trauma.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Discrimination.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(4) Excessive pressure to excel.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“Adolescent Wellness: Current Perspectives and Future Opportunities in Research, Policy, and Practice.”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Robert Wood Johnson Foundation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(2018), p.20.</a:t>
            </a:r>
          </a:p>
        </p:txBody>
      </p:sp>
    </p:spTree>
    <p:extLst>
      <p:ext uri="{BB962C8B-B14F-4D97-AF65-F5344CB8AC3E}">
        <p14:creationId xmlns:p14="http://schemas.microsoft.com/office/powerpoint/2010/main" val="12060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4C824B-C06F-7BBC-4157-CA225E1BE02A}"/>
              </a:ext>
            </a:extLst>
          </p:cNvPr>
          <p:cNvSpPr txBox="1"/>
          <p:nvPr/>
        </p:nvSpPr>
        <p:spPr>
          <a:xfrm>
            <a:off x="4572000" y="1751617"/>
            <a:ext cx="73152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“People who prioritize materialistic values and goals have lower-quality romantic and friend relationships.”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Kasser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T. (2018).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Materialis</a:t>
            </a:r>
            <a:r>
              <a:rPr lang="en-US" sz="2400" b="1" dirty="0"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and living well. In E. Diener (ed.) </a:t>
            </a:r>
            <a:r>
              <a:rPr lang="en-US" sz="2400" b="1" i="1" dirty="0"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Handbook of Well-Being</a:t>
            </a:r>
            <a:r>
              <a:rPr lang="en-US" sz="2400" b="1" dirty="0"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Salt Lake City, UT: DEF Publishers, 865.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83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7E932A-2E11-EAAA-F618-6A0889B6AE2D}"/>
              </a:ext>
            </a:extLst>
          </p:cNvPr>
          <p:cNvSpPr txBox="1"/>
          <p:nvPr/>
        </p:nvSpPr>
        <p:spPr>
          <a:xfrm>
            <a:off x="4495800" y="1474619"/>
            <a:ext cx="75438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“Marriage duration is inversely associated with spending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engagement 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wedding ceremony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Francis-Tan, et al. (2014). ‘A Diamond is Forever’ and Other Fairy Tales: The Relationship between Wedding Expenses and Marriage Duration (September 15, 2014).</a:t>
            </a:r>
          </a:p>
        </p:txBody>
      </p:sp>
    </p:spTree>
    <p:extLst>
      <p:ext uri="{BB962C8B-B14F-4D97-AF65-F5344CB8AC3E}">
        <p14:creationId xmlns:p14="http://schemas.microsoft.com/office/powerpoint/2010/main" val="14826152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B819E6-65B8-40AB-C101-2E82C950F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EB632F-323C-C1DC-3651-33C58D559C4B}"/>
              </a:ext>
            </a:extLst>
          </p:cNvPr>
          <p:cNvSpPr txBox="1"/>
          <p:nvPr/>
        </p:nvSpPr>
        <p:spPr>
          <a:xfrm>
            <a:off x="4495800" y="1474619"/>
            <a:ext cx="75438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“[There is a] negative association with marital quality,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when spouses were unified in their materialistic values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Jason S. Carroll, et al., (2011). Materialism and marriage: Couple profiles of congruent and incongruent spouses.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Journal of Couple and Relationship Therapy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10, 287-308. (Studied 1,734)</a:t>
            </a:r>
          </a:p>
        </p:txBody>
      </p:sp>
    </p:spTree>
    <p:extLst>
      <p:ext uri="{BB962C8B-B14F-4D97-AF65-F5344CB8AC3E}">
        <p14:creationId xmlns:p14="http://schemas.microsoft.com/office/powerpoint/2010/main" val="32314052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B819E6-65B8-40AB-C101-2E82C950F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EB632F-323C-C1DC-3651-33C58D559C4B}"/>
              </a:ext>
            </a:extLst>
          </p:cNvPr>
          <p:cNvSpPr txBox="1"/>
          <p:nvPr/>
        </p:nvSpPr>
        <p:spPr>
          <a:xfrm>
            <a:off x="4495800" y="1474619"/>
            <a:ext cx="75438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“[There is a] negative association with marital quality,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when spouses were unified in their materialistic values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Jason S. Carroll, et al., (2011). Materialism and marriage: Couple profiles of congruent and incongruent spouses.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Journal of Couple and Relationship Therapy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10, 287-308. (Studied 1,734)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B13528C-FEBA-310E-2C23-140FA3B9CF34}"/>
              </a:ext>
            </a:extLst>
          </p:cNvPr>
          <p:cNvSpPr/>
          <p:nvPr/>
        </p:nvSpPr>
        <p:spPr>
          <a:xfrm>
            <a:off x="457200" y="533400"/>
            <a:ext cx="7391400" cy="36957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What’s the solution?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229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3:14) To the angel of the church in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Laodicea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write:</a:t>
            </a:r>
          </a:p>
        </p:txBody>
      </p:sp>
    </p:spTree>
    <p:extLst>
      <p:ext uri="{BB962C8B-B14F-4D97-AF65-F5344CB8AC3E}">
        <p14:creationId xmlns:p14="http://schemas.microsoft.com/office/powerpoint/2010/main" val="702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3:18) So I advise you to buy gold from me—gold that has been purified by fire. Then you will be rich.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Also buy white garments from me so you will not be shamed by your nakedness,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ointment for your eyes so you will be able to see.</a:t>
            </a:r>
          </a:p>
        </p:txBody>
      </p:sp>
    </p:spTree>
    <p:extLst>
      <p:ext uri="{BB962C8B-B14F-4D97-AF65-F5344CB8AC3E}">
        <p14:creationId xmlns:p14="http://schemas.microsoft.com/office/powerpoint/2010/main" val="15374967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3:18) So I advise you to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buy gold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from me—gold that has been purified by fire. Then you will be rich.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Also buy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white garments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from me so you will not be shamed by your nakedness,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ointment for your eyes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you will be able to see.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17B1534-97EB-F217-BF39-FEAF3FA4D610}"/>
              </a:ext>
            </a:extLst>
          </p:cNvPr>
          <p:cNvSpPr/>
          <p:nvPr/>
        </p:nvSpPr>
        <p:spPr>
          <a:xfrm>
            <a:off x="2362201" y="3279585"/>
            <a:ext cx="8991600" cy="243541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#1. Invest where it matters: 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eternity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Give financially and live simply.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Aknin et al. (2013). Prosocial spending and well-being.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Journal of Personality and Social Psychology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104 (4), 635-652.</a:t>
            </a:r>
          </a:p>
        </p:txBody>
      </p:sp>
    </p:spTree>
    <p:extLst>
      <p:ext uri="{BB962C8B-B14F-4D97-AF65-F5344CB8AC3E}">
        <p14:creationId xmlns:p14="http://schemas.microsoft.com/office/powerpoint/2010/main" val="20998292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9C123F-D80B-5B93-3447-7BE534E59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487063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DC6BF1-6254-B174-1D13-57AC23E36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154637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ED23E8-DE8B-3C9A-26E0-F04AD3B58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gital display with numbers and letters&#10;&#10;Description automatically generated">
            <a:extLst>
              <a:ext uri="{FF2B5EF4-FFF2-40B4-BE49-F238E27FC236}">
                <a16:creationId xmlns:a16="http://schemas.microsoft.com/office/drawing/2014/main" id="{1C3D5A94-7DA5-FFE2-C7C3-23C3871D62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" t="10684" b="20940"/>
          <a:stretch/>
        </p:blipFill>
        <p:spPr>
          <a:xfrm>
            <a:off x="5181600" y="685800"/>
            <a:ext cx="5791200" cy="2286000"/>
          </a:xfrm>
          <a:prstGeom prst="rect">
            <a:avLst/>
          </a:prstGeom>
          <a:ln w="76200">
            <a:solidFill>
              <a:srgbClr val="FFFF99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F31187-5414-FF7E-6A63-17FA8CDDF4B8}"/>
              </a:ext>
            </a:extLst>
          </p:cNvPr>
          <p:cNvSpPr/>
          <p:nvPr/>
        </p:nvSpPr>
        <p:spPr>
          <a:xfrm>
            <a:off x="5181600" y="4484914"/>
            <a:ext cx="1828800" cy="7620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6957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203842-E318-59DB-F71B-CA846DB30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195512"/>
      </p:ext>
    </p:extLst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5AA142-B958-5D90-D998-6813CDD59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115308"/>
      </p:ext>
    </p:extLst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D6045-430E-F63D-6B50-8FD95AB41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F0F67C0-B589-FCD9-3BCA-5389C4E06D4A}"/>
              </a:ext>
            </a:extLst>
          </p:cNvPr>
          <p:cNvSpPr txBox="1"/>
          <p:nvPr/>
        </p:nvSpPr>
        <p:spPr>
          <a:xfrm>
            <a:off x="60742" y="59615"/>
            <a:ext cx="12042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3:18) So I advise you to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buy gold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from me—gold that has been purified by fire. Then you will be rich.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Also buy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white garments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from me so you will not be shamed by your nakedness,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ointment for your eyes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 you will be able to see.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38956DFC-053A-C515-1B71-1AE68EB70AEE}"/>
              </a:ext>
            </a:extLst>
          </p:cNvPr>
          <p:cNvSpPr/>
          <p:nvPr/>
        </p:nvSpPr>
        <p:spPr>
          <a:xfrm>
            <a:off x="2362201" y="3279585"/>
            <a:ext cx="8991600" cy="243541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#1. Invest where it matters: 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eternity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Give financially and live simply.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Aknin et al. (2013). Prosocial spending and well-being.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Journal of Personality and Social Psychology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104 (4), 635-652.</a:t>
            </a:r>
          </a:p>
        </p:txBody>
      </p:sp>
    </p:spTree>
    <p:extLst>
      <p:ext uri="{BB962C8B-B14F-4D97-AF65-F5344CB8AC3E}">
        <p14:creationId xmlns:p14="http://schemas.microsoft.com/office/powerpoint/2010/main" val="3459153088"/>
      </p:ext>
    </p:extLst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39E08-20EE-83C6-B345-954DCBD66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BF7CB2-A53E-22A2-2688-0A6BB68CD8C7}"/>
              </a:ext>
            </a:extLst>
          </p:cNvPr>
          <p:cNvSpPr txBox="1"/>
          <p:nvPr/>
        </p:nvSpPr>
        <p:spPr>
          <a:xfrm>
            <a:off x="60742" y="59615"/>
            <a:ext cx="1204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3:19) Those whom I love I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rebuke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discipline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05782E6-A9CF-3AED-E4E2-64BA2A5888CC}"/>
              </a:ext>
            </a:extLst>
          </p:cNvPr>
          <p:cNvSpPr/>
          <p:nvPr/>
        </p:nvSpPr>
        <p:spPr>
          <a:xfrm>
            <a:off x="670342" y="815340"/>
            <a:ext cx="10835858" cy="307086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#2. Ask for input and accept correction</a:t>
            </a:r>
            <a:endParaRPr kumimoji="0" lang="en-US" sz="4800" b="1" i="1" u="none" strike="noStrike" kern="1200" cap="none" spc="-15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do you know that you’re not currently being deceived on this issue?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do not realize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you are wretched, pitiful, poor, blind and naked” (v.17).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feeling tension and struggle over financial decisions?</a:t>
            </a:r>
          </a:p>
        </p:txBody>
      </p:sp>
    </p:spTree>
    <p:extLst>
      <p:ext uri="{BB962C8B-B14F-4D97-AF65-F5344CB8AC3E}">
        <p14:creationId xmlns:p14="http://schemas.microsoft.com/office/powerpoint/2010/main" val="35913324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3:19) Those whom I love I rebuke and discipline.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be earnest and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repent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A18955A-C00D-7168-A855-ABA03473FAD0}"/>
              </a:ext>
            </a:extLst>
          </p:cNvPr>
          <p:cNvSpPr/>
          <p:nvPr/>
        </p:nvSpPr>
        <p:spPr>
          <a:xfrm>
            <a:off x="422910" y="1447800"/>
            <a:ext cx="7578090" cy="409194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#3. </a:t>
            </a:r>
            <a:r>
              <a:rPr lang="en-US" sz="48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 Repentance</a:t>
            </a:r>
            <a:endParaRPr kumimoji="0" lang="en-US" sz="4800" b="1" i="1" u="none" strike="noStrike" kern="1200" cap="none" spc="-15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unqualified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heartfelt admission of turning from God.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urning</a:t>
            </a:r>
            <a:r>
              <a:rPr kumimoji="0" lang="en-US" sz="44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back to God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hope and strengthening.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one step you need to take tonight?</a:t>
            </a:r>
          </a:p>
        </p:txBody>
      </p:sp>
    </p:spTree>
    <p:extLst>
      <p:ext uri="{BB962C8B-B14F-4D97-AF65-F5344CB8AC3E}">
        <p14:creationId xmlns:p14="http://schemas.microsoft.com/office/powerpoint/2010/main" val="1570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BC05CA-B261-6F62-E7F2-DC02FCE8A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321492"/>
      </p:ext>
    </p:extLst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3:20) Here I am! I stand at the door and knock.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anyone hears my voice and opens the door, I will come in and eat with that person, and they with me.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2340895D-AF9C-6569-7570-A317E179D72E}"/>
              </a:ext>
            </a:extLst>
          </p:cNvPr>
          <p:cNvSpPr/>
          <p:nvPr/>
        </p:nvSpPr>
        <p:spPr>
          <a:xfrm>
            <a:off x="352506" y="2057400"/>
            <a:ext cx="11459337" cy="32004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#4. Let Christ</a:t>
            </a:r>
            <a:r>
              <a:rPr kumimoji="0" lang="en-US" sz="4800" b="1" i="0" u="none" strike="noStrike" kern="1200" cap="none" spc="-15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into your life!</a:t>
            </a:r>
            <a:endParaRPr kumimoji="0" lang="en-US" sz="4800" b="1" i="1" u="none" strike="noStrike" kern="1200" cap="none" spc="-15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need to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grow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your relationship with God?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Stop seeking happiness and value from your spending.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 happiness from the relational and spiritual side of life.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need to </a:t>
            </a:r>
            <a:r>
              <a:rPr 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relationship with God?</a:t>
            </a:r>
          </a:p>
        </p:txBody>
      </p:sp>
    </p:spTree>
    <p:extLst>
      <p:ext uri="{BB962C8B-B14F-4D97-AF65-F5344CB8AC3E}">
        <p14:creationId xmlns:p14="http://schemas.microsoft.com/office/powerpoint/2010/main" val="37807678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1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9FC3F5EC-A7D9-3DE2-108E-392D11DF70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523673"/>
            <a:ext cx="6736145" cy="58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821946-B3E7-A304-3361-4E278E41C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480703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9E45A-95AD-B513-6C35-52C7CFC31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135102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DF9F02-5BC8-97A2-5587-5D6BD4D6F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00877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AF2F00-54D3-EAEC-47EE-9C3C47394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8B88BC9C-54F1-B7CB-D473-E9472329BAAC}"/>
              </a:ext>
            </a:extLst>
          </p:cNvPr>
          <p:cNvSpPr/>
          <p:nvPr/>
        </p:nvSpPr>
        <p:spPr>
          <a:xfrm>
            <a:off x="152400" y="381000"/>
            <a:ext cx="7098324" cy="609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Incredibly wealthy city.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e.g. banking, clothing manufacture, prized medical school.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Strabo, </a:t>
            </a:r>
            <a:r>
              <a:rPr kumimoji="0" lang="en-US" sz="2400" b="1" i="1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Geography</a:t>
            </a: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12.8.20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Pseudo-Aristotle, </a:t>
            </a:r>
            <a:r>
              <a:rPr 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 Marvelous Things Heard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58; Galen, </a:t>
            </a:r>
            <a:r>
              <a:rPr 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Sanitate </a:t>
            </a:r>
            <a:r>
              <a:rPr lang="en-US" sz="2400" b="1" i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Tuenda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6.12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Big earthquake in AD 60.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“Laodicea arose from the ruins by the strength of her own resources, and with no help from us” (Tacitus,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Annals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14.27.1).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AD 79, a patron named </a:t>
            </a: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Nicostratus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financed building a sports stadium! (</a:t>
            </a: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Hemer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p.194)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</a:t>
            </a:r>
            <a:r>
              <a:rPr kumimoji="0" lang="en-US" sz="4000" b="1" i="1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palatable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water supply.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Strabo,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Geography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13.4.14</a:t>
            </a:r>
          </a:p>
        </p:txBody>
      </p:sp>
    </p:spTree>
    <p:extLst>
      <p:ext uri="{BB962C8B-B14F-4D97-AF65-F5344CB8AC3E}">
        <p14:creationId xmlns:p14="http://schemas.microsoft.com/office/powerpoint/2010/main" val="38855857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3:14) To the angel of the church in Laodicea write: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are the words of the Amen, the faithful and true witness, the ruler of God’s creation.</a:t>
            </a:r>
          </a:p>
        </p:txBody>
      </p:sp>
    </p:spTree>
    <p:extLst>
      <p:ext uri="{BB962C8B-B14F-4D97-AF65-F5344CB8AC3E}">
        <p14:creationId xmlns:p14="http://schemas.microsoft.com/office/powerpoint/2010/main" val="29058972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1389</Words>
  <Application>Microsoft Office PowerPoint</Application>
  <PresentationFormat>Widescreen</PresentationFormat>
  <Paragraphs>146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2024-11-04T15:50:38Z</dcterms:created>
  <dcterms:modified xsi:type="dcterms:W3CDTF">2024-11-04T15:50:45Z</dcterms:modified>
</cp:coreProperties>
</file>