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 id="2147483665" r:id="rId3"/>
  </p:sldMasterIdLst>
  <p:notesMasterIdLst>
    <p:notesMasterId r:id="rId46"/>
  </p:notesMasterIdLst>
  <p:sldIdLst>
    <p:sldId id="1561" r:id="rId4"/>
    <p:sldId id="1953" r:id="rId5"/>
    <p:sldId id="2004" r:id="rId6"/>
    <p:sldId id="1954" r:id="rId7"/>
    <p:sldId id="2005" r:id="rId8"/>
    <p:sldId id="2006" r:id="rId9"/>
    <p:sldId id="1955" r:id="rId10"/>
    <p:sldId id="1956" r:id="rId11"/>
    <p:sldId id="2007" r:id="rId12"/>
    <p:sldId id="1957" r:id="rId13"/>
    <p:sldId id="1958" r:id="rId14"/>
    <p:sldId id="1959" r:id="rId15"/>
    <p:sldId id="1960" r:id="rId16"/>
    <p:sldId id="2018" r:id="rId17"/>
    <p:sldId id="1961" r:id="rId18"/>
    <p:sldId id="1962" r:id="rId19"/>
    <p:sldId id="2008" r:id="rId20"/>
    <p:sldId id="2019" r:id="rId21"/>
    <p:sldId id="1963" r:id="rId22"/>
    <p:sldId id="1964" r:id="rId23"/>
    <p:sldId id="1965" r:id="rId24"/>
    <p:sldId id="1969" r:id="rId25"/>
    <p:sldId id="1970" r:id="rId26"/>
    <p:sldId id="1971" r:id="rId27"/>
    <p:sldId id="2021" r:id="rId28"/>
    <p:sldId id="2009" r:id="rId29"/>
    <p:sldId id="2020" r:id="rId30"/>
    <p:sldId id="1979" r:id="rId31"/>
    <p:sldId id="1980" r:id="rId32"/>
    <p:sldId id="1981" r:id="rId33"/>
    <p:sldId id="1982" r:id="rId34"/>
    <p:sldId id="1984" r:id="rId35"/>
    <p:sldId id="1985" r:id="rId36"/>
    <p:sldId id="1986" r:id="rId37"/>
    <p:sldId id="1990" r:id="rId38"/>
    <p:sldId id="2022" r:id="rId39"/>
    <p:sldId id="2014" r:id="rId40"/>
    <p:sldId id="2015" r:id="rId41"/>
    <p:sldId id="2016" r:id="rId42"/>
    <p:sldId id="2023" r:id="rId43"/>
    <p:sldId id="1387" r:id="rId44"/>
    <p:sldId id="152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CCBA"/>
    <a:srgbClr val="FFFF99"/>
    <a:srgbClr val="927E60"/>
    <a:srgbClr val="FFFFCC"/>
    <a:srgbClr val="A48860"/>
    <a:srgbClr val="887456"/>
    <a:srgbClr val="7E6D60"/>
    <a:srgbClr val="817C65"/>
    <a:srgbClr val="602626"/>
    <a:srgbClr val="7E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DFDEBB-4396-4E60-A34B-1F84B99E7F0B}" v="1225" dt="2023-12-05T00:48:53.590"/>
    <p1510:client id="{DE101322-19D9-4494-9778-26D81B1CA168}" v="64" dt="2023-12-04T20:31:46.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33" autoAdjust="0"/>
    <p:restoredTop sz="82024" autoAdjust="0"/>
  </p:normalViewPr>
  <p:slideViewPr>
    <p:cSldViewPr>
      <p:cViewPr varScale="1">
        <p:scale>
          <a:sx n="67" d="100"/>
          <a:sy n="67" d="100"/>
        </p:scale>
        <p:origin x="76"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12/18/2023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9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val="199922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2461864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12</a:t>
            </a:fld>
            <a:endParaRPr lang="en-US"/>
          </a:p>
        </p:txBody>
      </p:sp>
    </p:spTree>
    <p:extLst>
      <p:ext uri="{BB962C8B-B14F-4D97-AF65-F5344CB8AC3E}">
        <p14:creationId xmlns:p14="http://schemas.microsoft.com/office/powerpoint/2010/main" val="1749205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13</a:t>
            </a:fld>
            <a:endParaRPr lang="en-US"/>
          </a:p>
        </p:txBody>
      </p:sp>
    </p:spTree>
    <p:extLst>
      <p:ext uri="{BB962C8B-B14F-4D97-AF65-F5344CB8AC3E}">
        <p14:creationId xmlns:p14="http://schemas.microsoft.com/office/powerpoint/2010/main" val="3273781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14</a:t>
            </a:fld>
            <a:endParaRPr lang="en-US"/>
          </a:p>
        </p:txBody>
      </p:sp>
    </p:spTree>
    <p:extLst>
      <p:ext uri="{BB962C8B-B14F-4D97-AF65-F5344CB8AC3E}">
        <p14:creationId xmlns:p14="http://schemas.microsoft.com/office/powerpoint/2010/main" val="1107394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15</a:t>
            </a:fld>
            <a:endParaRPr lang="en-US"/>
          </a:p>
        </p:txBody>
      </p:sp>
    </p:spTree>
    <p:extLst>
      <p:ext uri="{BB962C8B-B14F-4D97-AF65-F5344CB8AC3E}">
        <p14:creationId xmlns:p14="http://schemas.microsoft.com/office/powerpoint/2010/main" val="2093412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val="519530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val="961120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val="1709917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lgn="l">
              <a:defRPr/>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3525680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a:t>
            </a:fld>
            <a:endParaRPr lang="en-US"/>
          </a:p>
        </p:txBody>
      </p:sp>
    </p:spTree>
    <p:extLst>
      <p:ext uri="{BB962C8B-B14F-4D97-AF65-F5344CB8AC3E}">
        <p14:creationId xmlns:p14="http://schemas.microsoft.com/office/powerpoint/2010/main" val="3265634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4203022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val="2378689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val="1293175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3545948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193130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val="2710720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val="3403887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2689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28</a:t>
            </a:fld>
            <a:endParaRPr lang="en-US"/>
          </a:p>
        </p:txBody>
      </p:sp>
    </p:spTree>
    <p:extLst>
      <p:ext uri="{BB962C8B-B14F-4D97-AF65-F5344CB8AC3E}">
        <p14:creationId xmlns:p14="http://schemas.microsoft.com/office/powerpoint/2010/main" val="2768014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29</a:t>
            </a:fld>
            <a:endParaRPr lang="en-US"/>
          </a:p>
        </p:txBody>
      </p:sp>
    </p:spTree>
    <p:extLst>
      <p:ext uri="{BB962C8B-B14F-4D97-AF65-F5344CB8AC3E}">
        <p14:creationId xmlns:p14="http://schemas.microsoft.com/office/powerpoint/2010/main" val="360539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3855783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30</a:t>
            </a:fld>
            <a:endParaRPr lang="en-US"/>
          </a:p>
        </p:txBody>
      </p:sp>
    </p:spTree>
    <p:extLst>
      <p:ext uri="{BB962C8B-B14F-4D97-AF65-F5344CB8AC3E}">
        <p14:creationId xmlns:p14="http://schemas.microsoft.com/office/powerpoint/2010/main" val="1643092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31</a:t>
            </a:fld>
            <a:endParaRPr lang="en-US"/>
          </a:p>
        </p:txBody>
      </p:sp>
    </p:spTree>
    <p:extLst>
      <p:ext uri="{BB962C8B-B14F-4D97-AF65-F5344CB8AC3E}">
        <p14:creationId xmlns:p14="http://schemas.microsoft.com/office/powerpoint/2010/main" val="3776656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32</a:t>
            </a:fld>
            <a:endParaRPr lang="en-US"/>
          </a:p>
        </p:txBody>
      </p:sp>
    </p:spTree>
    <p:extLst>
      <p:ext uri="{BB962C8B-B14F-4D97-AF65-F5344CB8AC3E}">
        <p14:creationId xmlns:p14="http://schemas.microsoft.com/office/powerpoint/2010/main" val="3669021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33</a:t>
            </a:fld>
            <a:endParaRPr lang="en-US"/>
          </a:p>
        </p:txBody>
      </p:sp>
    </p:spTree>
    <p:extLst>
      <p:ext uri="{BB962C8B-B14F-4D97-AF65-F5344CB8AC3E}">
        <p14:creationId xmlns:p14="http://schemas.microsoft.com/office/powerpoint/2010/main" val="24657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34</a:t>
            </a:fld>
            <a:endParaRPr lang="en-US"/>
          </a:p>
        </p:txBody>
      </p:sp>
    </p:spTree>
    <p:extLst>
      <p:ext uri="{BB962C8B-B14F-4D97-AF65-F5344CB8AC3E}">
        <p14:creationId xmlns:p14="http://schemas.microsoft.com/office/powerpoint/2010/main" val="1108168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35</a:t>
            </a:fld>
            <a:endParaRPr lang="en-US"/>
          </a:p>
        </p:txBody>
      </p:sp>
    </p:spTree>
    <p:extLst>
      <p:ext uri="{BB962C8B-B14F-4D97-AF65-F5344CB8AC3E}">
        <p14:creationId xmlns:p14="http://schemas.microsoft.com/office/powerpoint/2010/main" val="1530400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36</a:t>
            </a:fld>
            <a:endParaRPr lang="en-US"/>
          </a:p>
        </p:txBody>
      </p:sp>
    </p:spTree>
    <p:extLst>
      <p:ext uri="{BB962C8B-B14F-4D97-AF65-F5344CB8AC3E}">
        <p14:creationId xmlns:p14="http://schemas.microsoft.com/office/powerpoint/2010/main" val="1882730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31775"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64B3B516-1BB5-4C80-B268-F5F2C570A7D0}" type="slidenum">
              <a:rPr lang="en-US" smtClean="0"/>
              <a:pPr/>
              <a:t>37</a:t>
            </a:fld>
            <a:endParaRPr lang="en-US"/>
          </a:p>
        </p:txBody>
      </p:sp>
    </p:spTree>
    <p:extLst>
      <p:ext uri="{BB962C8B-B14F-4D97-AF65-F5344CB8AC3E}">
        <p14:creationId xmlns:p14="http://schemas.microsoft.com/office/powerpoint/2010/main" val="1769754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38</a:t>
            </a:fld>
            <a:endParaRPr lang="en-US"/>
          </a:p>
        </p:txBody>
      </p:sp>
    </p:spTree>
    <p:extLst>
      <p:ext uri="{BB962C8B-B14F-4D97-AF65-F5344CB8AC3E}">
        <p14:creationId xmlns:p14="http://schemas.microsoft.com/office/powerpoint/2010/main" val="3540525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39</a:t>
            </a:fld>
            <a:endParaRPr lang="en-US"/>
          </a:p>
        </p:txBody>
      </p:sp>
    </p:spTree>
    <p:extLst>
      <p:ext uri="{BB962C8B-B14F-4D97-AF65-F5344CB8AC3E}">
        <p14:creationId xmlns:p14="http://schemas.microsoft.com/office/powerpoint/2010/main" val="341298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4205023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40</a:t>
            </a:fld>
            <a:endParaRPr lang="en-US"/>
          </a:p>
        </p:txBody>
      </p:sp>
    </p:spTree>
    <p:extLst>
      <p:ext uri="{BB962C8B-B14F-4D97-AF65-F5344CB8AC3E}">
        <p14:creationId xmlns:p14="http://schemas.microsoft.com/office/powerpoint/2010/main" val="2557437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2779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9219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255325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150545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526061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val="1617452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val="12188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xmlns=""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xmlns=""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12/18/2023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41168581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12377064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596411813"/>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626529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09547010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540502475"/>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40987071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912137903"/>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570029543"/>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296955780"/>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85180799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12/18/2023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12/18/2023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12/18/2023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2118766820"/>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xmlns="" id="{6D44019C-2A3B-AC22-3199-A419C9D4DF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80" y="4416805"/>
            <a:ext cx="7520320" cy="2441195"/>
          </a:xfrm>
          <a:prstGeom prst="rect">
            <a:avLst/>
          </a:prstGeom>
        </p:spPr>
      </p:pic>
    </p:spTree>
    <p:extLst>
      <p:ext uri="{BB962C8B-B14F-4D97-AF65-F5344CB8AC3E}">
        <p14:creationId xmlns:p14="http://schemas.microsoft.com/office/powerpoint/2010/main" val="251865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193899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11:6) So David sent this word to Joab: “Send me Uriah the Hittite.” And Joab sent him to David.</a:t>
            </a:r>
          </a:p>
        </p:txBody>
      </p:sp>
    </p:spTree>
    <p:extLst>
      <p:ext uri="{BB962C8B-B14F-4D97-AF65-F5344CB8AC3E}">
        <p14:creationId xmlns:p14="http://schemas.microsoft.com/office/powerpoint/2010/main" val="47323073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11:7) When Uriah came to him, David asked him how Joab was, how the soldiers were and how the war was going.</a:t>
            </a:r>
          </a:p>
        </p:txBody>
      </p:sp>
    </p:spTree>
    <p:extLst>
      <p:ext uri="{BB962C8B-B14F-4D97-AF65-F5344CB8AC3E}">
        <p14:creationId xmlns:p14="http://schemas.microsoft.com/office/powerpoint/2010/main" val="143516679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013666" cy="378565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11:8) Then David said,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“Go down to your house and wash your feet.”</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So Uriah left the palace,</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a gift from King David was sent after him.</a:t>
            </a:r>
          </a:p>
        </p:txBody>
      </p:sp>
    </p:spTree>
    <p:extLst>
      <p:ext uri="{BB962C8B-B14F-4D97-AF65-F5344CB8AC3E}">
        <p14:creationId xmlns:p14="http://schemas.microsoft.com/office/powerpoint/2010/main" val="4022744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132343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11:9) Uriah slept with his wife Bathsheba.</a:t>
            </a:r>
          </a:p>
        </p:txBody>
      </p:sp>
    </p:spTree>
    <p:extLst>
      <p:ext uri="{BB962C8B-B14F-4D97-AF65-F5344CB8AC3E}">
        <p14:creationId xmlns:p14="http://schemas.microsoft.com/office/powerpoint/2010/main" val="230204186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6247864"/>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11:9) Uriah slept</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the entrance to the palace with all his master’s servants</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did not go down to his house.</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10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David was told, “Uriah did not go home.”</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So he asked Uriah,</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“Haven’t you just come from a military campaign? Why didn’t you go home?”</a:t>
            </a:r>
          </a:p>
        </p:txBody>
      </p:sp>
    </p:spTree>
    <p:extLst>
      <p:ext uri="{BB962C8B-B14F-4D97-AF65-F5344CB8AC3E}">
        <p14:creationId xmlns:p14="http://schemas.microsoft.com/office/powerpoint/2010/main" val="32202016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699466" cy="5632311"/>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11:11) Uriah said to David,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ark and Israel and Judah are staying in tents, and my commander Joab and my lord’s men are camped in the open country.</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How could I go to my house to eat and drink and make love to my wife?</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As surely as you live, I will not do such a thing!”</a:t>
            </a:r>
          </a:p>
        </p:txBody>
      </p:sp>
    </p:spTree>
    <p:extLst>
      <p:ext uri="{BB962C8B-B14F-4D97-AF65-F5344CB8AC3E}">
        <p14:creationId xmlns:p14="http://schemas.microsoft.com/office/powerpoint/2010/main" val="10641351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17009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11:12) Then David said,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“Stay here one more day, and tomorrow I will send you back.”</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So Uriah remained in Jerusalem that day and the next.</a:t>
            </a:r>
          </a:p>
        </p:txBody>
      </p:sp>
    </p:spTree>
    <p:extLst>
      <p:ext uri="{BB962C8B-B14F-4D97-AF65-F5344CB8AC3E}">
        <p14:creationId xmlns:p14="http://schemas.microsoft.com/office/powerpoint/2010/main" val="9428784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17009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11:13) At David’s invitation, he ate and drank with him,</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David made him drunk.</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In the evening Uriah went out to sleep</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with his wife Bathsheba.</a:t>
            </a:r>
          </a:p>
        </p:txBody>
      </p:sp>
    </p:spTree>
    <p:extLst>
      <p:ext uri="{BB962C8B-B14F-4D97-AF65-F5344CB8AC3E}">
        <p14:creationId xmlns:p14="http://schemas.microsoft.com/office/powerpoint/2010/main" val="5553437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40120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11:13) At David’s invitation, he ate and drank with him,</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David made him drunk.</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In the evening Uriah went out to sleep</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on his mat among his master’s servants.</a:t>
            </a:r>
          </a:p>
          <a:p>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 did not go home.</a:t>
            </a:r>
          </a:p>
        </p:txBody>
      </p:sp>
      <p:sp>
        <p:nvSpPr>
          <p:cNvPr id="3" name="Rounded Rectangle 2">
            <a:extLst>
              <a:ext uri="{FF2B5EF4-FFF2-40B4-BE49-F238E27FC236}">
                <a16:creationId xmlns:a16="http://schemas.microsoft.com/office/drawing/2014/main" xmlns="" id="{90DB0DA9-0F61-8627-3AAA-0621740F2467}"/>
              </a:ext>
            </a:extLst>
          </p:cNvPr>
          <p:cNvSpPr/>
          <p:nvPr/>
        </p:nvSpPr>
        <p:spPr>
          <a:xfrm>
            <a:off x="5105400" y="4038600"/>
            <a:ext cx="6248400" cy="2301501"/>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6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will David choose to do?</a:t>
            </a:r>
            <a:endParaRPr lang="en-US" sz="7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747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wipe(left)">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wipe(left)">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40120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11:14) In the morning David wrote a letter to Joab,</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David sent it with Uriah.</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15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In it he wrote, “Put Uriah out in front where the fighting is fiercest.</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Then withdraw from him</a:t>
            </a:r>
          </a:p>
          <a:p>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so he will be struck down and die.”</a:t>
            </a:r>
          </a:p>
        </p:txBody>
      </p:sp>
      <p:sp>
        <p:nvSpPr>
          <p:cNvPr id="2" name="Rounded Rectangle 2">
            <a:extLst>
              <a:ext uri="{FF2B5EF4-FFF2-40B4-BE49-F238E27FC236}">
                <a16:creationId xmlns:a16="http://schemas.microsoft.com/office/drawing/2014/main" xmlns="" id="{1D5A7EDD-9FBA-143A-D9E9-631DDA70E842}"/>
              </a:ext>
            </a:extLst>
          </p:cNvPr>
          <p:cNvSpPr/>
          <p:nvPr/>
        </p:nvSpPr>
        <p:spPr>
          <a:xfrm>
            <a:off x="304800" y="4628484"/>
            <a:ext cx="8926286" cy="1973401"/>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6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carried this execution order to Joab…?</a:t>
            </a:r>
            <a:endParaRPr kumimoji="0" lang="en-US" sz="16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2016A7AA-AFF9-58E4-0DB4-C95529A35304}"/>
              </a:ext>
            </a:extLst>
          </p:cNvPr>
          <p:cNvSpPr/>
          <p:nvPr/>
        </p:nvSpPr>
        <p:spPr>
          <a:xfrm>
            <a:off x="938784" y="1295400"/>
            <a:ext cx="5081016" cy="762000"/>
          </a:xfrm>
          <a:prstGeom prst="roundRect">
            <a:avLst/>
          </a:prstGeom>
          <a:noFill/>
          <a:ln w="76200">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xmlns="" id="{4AF41D37-D345-4E75-BE6B-BC4927AD0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098864"/>
            <a:ext cx="5159526" cy="3457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15377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78565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11:1) In the spring, at the time when kings go off to war, David sent Joab out with the king’s men and the whole Israelite army. They destroyed the Ammonites and besieged Rabbah.</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But David remained in Jerusalem.</a:t>
            </a:r>
          </a:p>
        </p:txBody>
      </p:sp>
    </p:spTree>
    <p:extLst>
      <p:ext uri="{BB962C8B-B14F-4D97-AF65-F5344CB8AC3E}">
        <p14:creationId xmlns:p14="http://schemas.microsoft.com/office/powerpoint/2010/main" val="310420354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016758"/>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11:16) So while Joab had the city under siege, he put Uriah at a place where he knew the strongest defenders were.</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17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When the men of the city came out and fought against Joab, some of the men in David’s army fell.</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Moreover, Uriah the Hittite died.</a:t>
            </a:r>
          </a:p>
        </p:txBody>
      </p:sp>
    </p:spTree>
    <p:extLst>
      <p:ext uri="{BB962C8B-B14F-4D97-AF65-F5344CB8AC3E}">
        <p14:creationId xmlns:p14="http://schemas.microsoft.com/office/powerpoint/2010/main" val="27041974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17009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11:18) Joab sent David a full account of the battle.</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22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messenger set out, and when he arrived he told David everything Joab had sent him to say.</a:t>
            </a:r>
          </a:p>
        </p:txBody>
      </p:sp>
    </p:spTree>
    <p:extLst>
      <p:ext uri="{BB962C8B-B14F-4D97-AF65-F5344CB8AC3E}">
        <p14:creationId xmlns:p14="http://schemas.microsoft.com/office/powerpoint/2010/main" val="29679005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632311"/>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11:25) David told the messenger, “Say this to Joab:</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‘Don’t let this upset you.</a:t>
            </a:r>
          </a:p>
          <a:p>
            <a:r>
              <a:rPr lang="en-US" sz="6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sword devours one as well as another.</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Press the attack against the city and destroy it.’ Say this to encourage Joab.”</a:t>
            </a:r>
          </a:p>
        </p:txBody>
      </p:sp>
    </p:spTree>
    <p:extLst>
      <p:ext uri="{BB962C8B-B14F-4D97-AF65-F5344CB8AC3E}">
        <p14:creationId xmlns:p14="http://schemas.microsoft.com/office/powerpoint/2010/main" val="5039810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193899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11:26) When Uriah’s wife heard that her husband was dead,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she mourned for him.</a:t>
            </a:r>
          </a:p>
        </p:txBody>
      </p:sp>
    </p:spTree>
    <p:extLst>
      <p:ext uri="{BB962C8B-B14F-4D97-AF65-F5344CB8AC3E}">
        <p14:creationId xmlns:p14="http://schemas.microsoft.com/office/powerpoint/2010/main" val="27556242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11:27) After the time of mourning was over, David had her brought to his house, and she became his wife and bore him a son.</a:t>
            </a:r>
          </a:p>
        </p:txBody>
      </p:sp>
      <p:sp>
        <p:nvSpPr>
          <p:cNvPr id="9" name="Rounded Rectangle 2">
            <a:extLst>
              <a:ext uri="{FF2B5EF4-FFF2-40B4-BE49-F238E27FC236}">
                <a16:creationId xmlns:a16="http://schemas.microsoft.com/office/drawing/2014/main" xmlns="" id="{EE4AF9EB-A6B2-D888-3894-50DE84074688}"/>
              </a:ext>
            </a:extLst>
          </p:cNvPr>
          <p:cNvSpPr/>
          <p:nvPr/>
        </p:nvSpPr>
        <p:spPr>
          <a:xfrm>
            <a:off x="1905000" y="4343400"/>
            <a:ext cx="9957816" cy="220581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6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of David’s lying, scheming, and plotting worked!</a:t>
            </a:r>
            <a:endParaRPr lang="en-US" sz="16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1530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11:27) After the time of mourning was over, David had her brought to his house, and she became his wife and bore him a son.</a:t>
            </a:r>
          </a:p>
        </p:txBody>
      </p:sp>
      <p:sp>
        <p:nvSpPr>
          <p:cNvPr id="9" name="Rounded Rectangle 2">
            <a:extLst>
              <a:ext uri="{FF2B5EF4-FFF2-40B4-BE49-F238E27FC236}">
                <a16:creationId xmlns:a16="http://schemas.microsoft.com/office/drawing/2014/main" xmlns="" id="{EE4AF9EB-A6B2-D888-3894-50DE84074688}"/>
              </a:ext>
            </a:extLst>
          </p:cNvPr>
          <p:cNvSpPr/>
          <p:nvPr/>
        </p:nvSpPr>
        <p:spPr>
          <a:xfrm>
            <a:off x="1905000" y="4343400"/>
            <a:ext cx="9957816" cy="220581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6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of David’s lying, scheming, and plotting worked!</a:t>
            </a:r>
            <a:endParaRPr lang="en-US" sz="16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FB609A65-8190-A635-3232-FF2E705C9804}"/>
              </a:ext>
            </a:extLst>
          </p:cNvPr>
          <p:cNvCxnSpPr>
            <a:cxnSpLocks/>
          </p:cNvCxnSpPr>
          <p:nvPr/>
        </p:nvCxnSpPr>
        <p:spPr>
          <a:xfrm>
            <a:off x="2057400" y="4648200"/>
            <a:ext cx="9653016" cy="1600200"/>
          </a:xfrm>
          <a:prstGeom prst="line">
            <a:avLst/>
          </a:prstGeom>
          <a:ln w="31750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212F3BB7-54D5-5F28-931C-B71F19DAC0A2}"/>
              </a:ext>
            </a:extLst>
          </p:cNvPr>
          <p:cNvCxnSpPr>
            <a:cxnSpLocks/>
          </p:cNvCxnSpPr>
          <p:nvPr/>
        </p:nvCxnSpPr>
        <p:spPr>
          <a:xfrm flipV="1">
            <a:off x="2133600" y="4648200"/>
            <a:ext cx="9587702" cy="1600200"/>
          </a:xfrm>
          <a:prstGeom prst="line">
            <a:avLst/>
          </a:prstGeom>
          <a:ln w="3175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4209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21653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11:27) </a:t>
            </a:r>
            <a:r>
              <a:rPr lang="en-US" sz="4000" b="1" spc="-150" dirty="0">
                <a:solidFill>
                  <a:srgbClr val="927E60"/>
                </a:solidFill>
                <a:effectLst>
                  <a:outerShdw blurRad="38100" dist="38100" dir="2700000" algn="tl">
                    <a:srgbClr val="000000">
                      <a:alpha val="43137"/>
                    </a:srgbClr>
                  </a:outerShdw>
                </a:effectLst>
                <a:latin typeface="Times New Roman" pitchFamily="18" charset="0"/>
                <a:cs typeface="Times New Roman" pitchFamily="18" charset="0"/>
              </a:rPr>
              <a:t>After the time of mourning was over, David had her brought to his house, and she became his wife and bore him a son.</a:t>
            </a:r>
          </a:p>
          <a:p>
            <a:r>
              <a:rPr lang="en-US" sz="54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But the thing David had done displeased </a:t>
            </a:r>
            <a:r>
              <a:rPr lang="en-US" sz="54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Lord</a:t>
            </a:r>
            <a:r>
              <a:rPr lang="en-US" sz="54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 name="Rounded Rectangle 2">
            <a:extLst>
              <a:ext uri="{FF2B5EF4-FFF2-40B4-BE49-F238E27FC236}">
                <a16:creationId xmlns:a16="http://schemas.microsoft.com/office/drawing/2014/main" xmlns="" id="{55AE4E95-BF9B-A03E-6973-7B72C2FDF0AB}"/>
              </a:ext>
            </a:extLst>
          </p:cNvPr>
          <p:cNvSpPr/>
          <p:nvPr/>
        </p:nvSpPr>
        <p:spPr>
          <a:xfrm>
            <a:off x="1905000" y="4343400"/>
            <a:ext cx="9957816" cy="220581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David overlooked just one detail…</a:t>
            </a:r>
          </a:p>
          <a:p>
            <a:pPr lvl="0" algn="ctr">
              <a:defRPr/>
            </a:pPr>
            <a:r>
              <a:rPr kumimoji="0" lang="en-US" sz="96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LORD!</a:t>
            </a:r>
            <a:endParaRPr kumimoji="0" lang="en-US" sz="32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534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 Sam. 11:27) </a:t>
            </a:r>
            <a:r>
              <a:rPr kumimoji="0" lang="en-US" sz="4000" b="1" i="0" u="none" strike="noStrike" kern="1200" cap="none" spc="-150" normalizeH="0" baseline="0" noProof="0" dirty="0">
                <a:ln>
                  <a:noFill/>
                </a:ln>
                <a:solidFill>
                  <a:srgbClr val="927E6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After the time of mourning was over, David had her brought to his house, and she became his wife and bore him a 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But the thing David had done displeased </a:t>
            </a:r>
            <a:r>
              <a:rPr kumimoji="0" lang="en-US" sz="5400" b="1" i="0" u="sng"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Lord</a:t>
            </a:r>
            <a:r>
              <a:rPr kumimoji="0" lang="en-US" sz="54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p:txBody>
      </p:sp>
      <p:sp>
        <p:nvSpPr>
          <p:cNvPr id="2" name="Rounded Rectangle 2">
            <a:extLst>
              <a:ext uri="{FF2B5EF4-FFF2-40B4-BE49-F238E27FC236}">
                <a16:creationId xmlns:a16="http://schemas.microsoft.com/office/drawing/2014/main" xmlns="" id="{55AE4E95-BF9B-A03E-6973-7B72C2FDF0AB}"/>
              </a:ext>
            </a:extLst>
          </p:cNvPr>
          <p:cNvSpPr/>
          <p:nvPr/>
        </p:nvSpPr>
        <p:spPr>
          <a:xfrm>
            <a:off x="1905000" y="4343400"/>
            <a:ext cx="9957816" cy="220581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Nearly a year goes by…</a:t>
            </a:r>
            <a:endParaRPr kumimoji="0" lang="en-US" sz="5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0185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17009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12:1) The Lord sent Nathan the prophet to David.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When Nathan came to him, he said,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“There were two men in a certain town, one rich and the other poor.”</a:t>
            </a:r>
          </a:p>
        </p:txBody>
      </p:sp>
    </p:spTree>
    <p:extLst>
      <p:ext uri="{BB962C8B-B14F-4D97-AF65-F5344CB8AC3E}">
        <p14:creationId xmlns:p14="http://schemas.microsoft.com/office/powerpoint/2010/main" val="127963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6247864"/>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12:2) “The rich man had a very large number of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sheep</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and cattle.</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3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But the poor man had nothing except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one little ewe lamb</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he had bought.</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 raised it, and it grew up with him and his children.</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It shared his food, drank from his cup and even slept in his arms.</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It was like a daughter to him.”</a:t>
            </a:r>
          </a:p>
        </p:txBody>
      </p:sp>
    </p:spTree>
    <p:extLst>
      <p:ext uri="{BB962C8B-B14F-4D97-AF65-F5344CB8AC3E}">
        <p14:creationId xmlns:p14="http://schemas.microsoft.com/office/powerpoint/2010/main" val="3233163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78565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11:1) In the spring, at the time when kings go off to war</a:t>
            </a:r>
            <a:r>
              <a:rPr lang="en-US" sz="4000" b="1" spc="-150" dirty="0">
                <a:solidFill>
                  <a:srgbClr val="927E60"/>
                </a:solidFill>
                <a:effectLst>
                  <a:outerShdw blurRad="38100" dist="38100" dir="2700000" algn="tl">
                    <a:srgbClr val="000000">
                      <a:alpha val="43137"/>
                    </a:srgbClr>
                  </a:outerShdw>
                </a:effectLst>
                <a:latin typeface="Times New Roman" pitchFamily="18" charset="0"/>
                <a:cs typeface="Times New Roman" pitchFamily="18" charset="0"/>
              </a:rPr>
              <a:t>, David sent Joab out with the king’s men and the whole Israelite army. They destroyed the Ammonites and besieged Rabbah.</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But David remained in Jerusalem.</a:t>
            </a:r>
          </a:p>
        </p:txBody>
      </p:sp>
    </p:spTree>
    <p:extLst>
      <p:ext uri="{BB962C8B-B14F-4D97-AF65-F5344CB8AC3E}">
        <p14:creationId xmlns:p14="http://schemas.microsoft.com/office/powerpoint/2010/main" val="37208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5632311"/>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12:4) “Now a traveler came to the rich man, but the rich man didn’t take one of his own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sheep</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or cattle to prepare a meal for the traveler who had come to him.</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Instead, he took the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ewe lamb</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that belonged to the poor man and prepared it for the one who had come to him.”</a:t>
            </a:r>
          </a:p>
        </p:txBody>
      </p:sp>
      <p:sp>
        <p:nvSpPr>
          <p:cNvPr id="2" name="Rounded Rectangle 2">
            <a:extLst>
              <a:ext uri="{FF2B5EF4-FFF2-40B4-BE49-F238E27FC236}">
                <a16:creationId xmlns:a16="http://schemas.microsoft.com/office/drawing/2014/main" xmlns="" id="{5449F461-1C99-2193-A9EE-56379074FFB8}"/>
              </a:ext>
            </a:extLst>
          </p:cNvPr>
          <p:cNvSpPr/>
          <p:nvPr/>
        </p:nvSpPr>
        <p:spPr>
          <a:xfrm>
            <a:off x="7856220" y="304800"/>
            <a:ext cx="4335780" cy="5562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did Nathan pick a parable about sheep?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Samuel 16:11</a:t>
            </a:r>
            <a:endParaRPr kumimoji="0" lang="en-US"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490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6247864"/>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12:5) David burned with anger against the man and said to Nathan,</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“As surely as the Lord lives,</a:t>
            </a:r>
          </a:p>
          <a:p>
            <a:r>
              <a:rPr lang="en-US" sz="6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man who did this must die!”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3000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6 </a:t>
            </a:r>
            <a:r>
              <a:rPr kumimoji="0" lang="en-US" sz="40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must pay for that lamb four times over, because he did such a thing and had no pity.”</a:t>
            </a:r>
          </a:p>
        </p:txBody>
      </p:sp>
    </p:spTree>
    <p:extLst>
      <p:ext uri="{BB962C8B-B14F-4D97-AF65-F5344CB8AC3E}">
        <p14:creationId xmlns:p14="http://schemas.microsoft.com/office/powerpoint/2010/main" val="33853699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708981"/>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12:7) Then Nathan said,</a:t>
            </a:r>
          </a:p>
          <a:p>
            <a:r>
              <a:rPr lang="en-US" sz="6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“You are the man!</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This is what the Lord, the God of Israel, says:</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 anointed you king over Israel.</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 delivered you from the hand of Saul.”</a:t>
            </a:r>
          </a:p>
        </p:txBody>
      </p:sp>
    </p:spTree>
    <p:extLst>
      <p:ext uri="{BB962C8B-B14F-4D97-AF65-F5344CB8AC3E}">
        <p14:creationId xmlns:p14="http://schemas.microsoft.com/office/powerpoint/2010/main" val="32686122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78565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12:8) ‘I gave your master’s house to you, and your master’s wives into your arms.</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 gave you all Israel and Judah.</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if all this had been too little,</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 would have given you even more.’</a:t>
            </a:r>
          </a:p>
        </p:txBody>
      </p:sp>
    </p:spTree>
    <p:extLst>
      <p:ext uri="{BB962C8B-B14F-4D97-AF65-F5344CB8AC3E}">
        <p14:creationId xmlns:p14="http://schemas.microsoft.com/office/powerpoint/2010/main" val="21764297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40120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12:9) ‘Why did you despise the word of the Lord by doing what is evil in his eyes?</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You struck down Uriah the Hittite with the sword and took his wife to be your own. You killed him with the sword of the Ammonites.’</a:t>
            </a:r>
          </a:p>
        </p:txBody>
      </p:sp>
      <p:sp>
        <p:nvSpPr>
          <p:cNvPr id="2" name="Rounded Rectangle 2">
            <a:extLst>
              <a:ext uri="{FF2B5EF4-FFF2-40B4-BE49-F238E27FC236}">
                <a16:creationId xmlns:a16="http://schemas.microsoft.com/office/drawing/2014/main" xmlns="" id="{99E51F5C-FD5E-1F17-288C-130972AF4C41}"/>
              </a:ext>
            </a:extLst>
          </p:cNvPr>
          <p:cNvSpPr/>
          <p:nvPr/>
        </p:nvSpPr>
        <p:spPr>
          <a:xfrm>
            <a:off x="5410200" y="3946899"/>
            <a:ext cx="6248400" cy="2301501"/>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6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will David choose to do?</a:t>
            </a:r>
            <a:endParaRPr lang="en-US" sz="7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57296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DD3022B-F336-523E-955E-1B897B381448}"/>
              </a:ext>
            </a:extLst>
          </p:cNvPr>
          <p:cNvSpPr txBox="1"/>
          <p:nvPr/>
        </p:nvSpPr>
        <p:spPr>
          <a:xfrm>
            <a:off x="72934" y="83999"/>
            <a:ext cx="7783286" cy="5016758"/>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12:13) Then David said,</a:t>
            </a:r>
          </a:p>
          <a:p>
            <a:r>
              <a:rPr lang="en-US" sz="6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 have sinned against the Lord.”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Nathan replied,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Lord has</a:t>
            </a:r>
          </a:p>
          <a:p>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taken away your sin</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You are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not going to die</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40633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DD3022B-F336-523E-955E-1B897B381448}"/>
              </a:ext>
            </a:extLst>
          </p:cNvPr>
          <p:cNvSpPr txBox="1"/>
          <p:nvPr/>
        </p:nvSpPr>
        <p:spPr>
          <a:xfrm>
            <a:off x="72934" y="83999"/>
            <a:ext cx="7783286" cy="5016758"/>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12:13) Then David said,</a:t>
            </a:r>
          </a:p>
          <a:p>
            <a:r>
              <a:rPr lang="en-US" sz="6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 have sinned against the Lord.”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Nathan replied,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Lord has</a:t>
            </a:r>
          </a:p>
          <a:p>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taken away your sin</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You are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not going to die</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 name="Rounded Rectangle 2">
            <a:extLst>
              <a:ext uri="{FF2B5EF4-FFF2-40B4-BE49-F238E27FC236}">
                <a16:creationId xmlns:a16="http://schemas.microsoft.com/office/drawing/2014/main" xmlns="" id="{62B3A0C6-9741-47CF-6C4F-F3F9E8D8040E}"/>
              </a:ext>
            </a:extLst>
          </p:cNvPr>
          <p:cNvSpPr/>
          <p:nvPr/>
        </p:nvSpPr>
        <p:spPr>
          <a:xfrm>
            <a:off x="2017850" y="1335078"/>
            <a:ext cx="9829800" cy="2514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 6:23) The wages of sin is death.</a:t>
            </a:r>
          </a:p>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the free gift of God is eternal life through Christ Jesus our Lord.</a:t>
            </a:r>
          </a:p>
        </p:txBody>
      </p:sp>
    </p:spTree>
    <p:extLst>
      <p:ext uri="{BB962C8B-B14F-4D97-AF65-F5344CB8AC3E}">
        <p14:creationId xmlns:p14="http://schemas.microsoft.com/office/powerpoint/2010/main" val="353805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par>
                                <p:cTn id="37" presetID="22" presetClass="entr" presetSubtype="8" fill="hold" nodeType="with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ipe(left)">
                                      <p:cBhvr>
                                        <p:cTn id="39" dur="5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wipe(left)">
                                      <p:cBhvr>
                                        <p:cTn id="4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36358" y="71807"/>
            <a:ext cx="7851866" cy="5878532"/>
          </a:xfrm>
          <a:prstGeom prst="rect">
            <a:avLst/>
          </a:prstGeom>
          <a:noFill/>
        </p:spPr>
        <p:txBody>
          <a:bodyPr wrap="square" rtlCol="0">
            <a:spAutoFit/>
          </a:bodyPr>
          <a:lstStyle/>
          <a:p>
            <a:r>
              <a:rPr lang="en-US" sz="4800" b="1" spc="-150" dirty="0">
                <a:solidFill>
                  <a:srgbClr val="D0CCBA"/>
                </a:solidFill>
                <a:effectLst>
                  <a:outerShdw blurRad="38100" dist="38100" dir="2700000" algn="tl">
                    <a:srgbClr val="000000">
                      <a:alpha val="43137"/>
                    </a:srgbClr>
                  </a:outerShdw>
                </a:effectLst>
                <a:latin typeface="Times New Roman" pitchFamily="18" charset="0"/>
                <a:cs typeface="Times New Roman" pitchFamily="18" charset="0"/>
              </a:rPr>
              <a:t>What led to David’s moral fall?</a:t>
            </a:r>
          </a:p>
          <a:p>
            <a:pPr marL="231775"/>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David had been losing the battle with lust for years.</a:t>
            </a:r>
          </a:p>
          <a:p>
            <a:pPr marL="463550"/>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 Samuel 5:12-13; Deuteronomy 17:17</a:t>
            </a:r>
          </a:p>
          <a:p>
            <a:pPr marL="231775"/>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David was living a lazy lifestyle.</a:t>
            </a:r>
          </a:p>
          <a:p>
            <a:pPr marL="463550"/>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 Samuel 11:1-3</a:t>
            </a:r>
          </a:p>
          <a:p>
            <a:pPr marL="231775"/>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David missed his way of escape.</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463550"/>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He saw Bathsheba (2 Samuel 11:1-3).</a:t>
            </a:r>
          </a:p>
          <a:p>
            <a:pPr marL="463550"/>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He inquired about her (2 Samuel 11:3).</a:t>
            </a:r>
          </a:p>
          <a:p>
            <a:pPr marL="463550"/>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He had her over for dinner (2 Samuel 11:4).</a:t>
            </a:r>
          </a:p>
          <a:p>
            <a:pPr marL="463550"/>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 Corinthians 10:13</a:t>
            </a:r>
          </a:p>
          <a:p>
            <a:pPr marL="231775"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761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left)">
                                      <p:cBhvr>
                                        <p:cTn id="21" dur="500"/>
                                        <p:tgtEl>
                                          <p:spTgt spid="8">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left)">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wipe(left)">
                                      <p:cBhvr>
                                        <p:cTn id="30" dur="500"/>
                                        <p:tgtEl>
                                          <p:spTgt spid="8">
                                            <p:txEl>
                                              <p:pRg st="5" end="5"/>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wipe(left)">
                                      <p:cBhvr>
                                        <p:cTn id="34" dur="500"/>
                                        <p:tgtEl>
                                          <p:spTgt spid="8">
                                            <p:txEl>
                                              <p:pRg st="6" end="6"/>
                                            </p:txEl>
                                          </p:spTgt>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wipe(left)">
                                      <p:cBhvr>
                                        <p:cTn id="38" dur="500"/>
                                        <p:tgtEl>
                                          <p:spTgt spid="8">
                                            <p:txEl>
                                              <p:pRg st="7" end="7"/>
                                            </p:txEl>
                                          </p:spTgt>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wipe(left)">
                                      <p:cBhvr>
                                        <p:cTn id="42" dur="500"/>
                                        <p:tgtEl>
                                          <p:spTgt spid="8">
                                            <p:txEl>
                                              <p:pRg st="8" end="8"/>
                                            </p:txEl>
                                          </p:spTgt>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8">
                                            <p:txEl>
                                              <p:pRg st="9" end="9"/>
                                            </p:txEl>
                                          </p:spTgt>
                                        </p:tgtEl>
                                        <p:attrNameLst>
                                          <p:attrName>style.visibility</p:attrName>
                                        </p:attrNameLst>
                                      </p:cBhvr>
                                      <p:to>
                                        <p:strVal val="visible"/>
                                      </p:to>
                                    </p:set>
                                    <p:animEffect transition="in" filter="wipe(left)">
                                      <p:cBhvr>
                                        <p:cTn id="46"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36358" y="71807"/>
            <a:ext cx="7851866" cy="6494085"/>
          </a:xfrm>
          <a:prstGeom prst="rect">
            <a:avLst/>
          </a:prstGeom>
          <a:noFill/>
        </p:spPr>
        <p:txBody>
          <a:bodyPr wrap="square" rtlCol="0">
            <a:spAutoFit/>
          </a:bodyPr>
          <a:lstStyle/>
          <a:p>
            <a:r>
              <a:rPr lang="en-US" sz="4800" b="1" spc="-150" dirty="0">
                <a:solidFill>
                  <a:srgbClr val="D0CCBA"/>
                </a:solidFill>
                <a:effectLst>
                  <a:outerShdw blurRad="38100" dist="38100" dir="2700000" algn="tl">
                    <a:srgbClr val="000000">
                      <a:alpha val="43137"/>
                    </a:srgbClr>
                  </a:outerShdw>
                </a:effectLst>
                <a:latin typeface="Times New Roman" pitchFamily="18" charset="0"/>
                <a:cs typeface="Times New Roman" pitchFamily="18" charset="0"/>
              </a:rPr>
              <a:t>How did sin affect David?</a:t>
            </a:r>
          </a:p>
          <a:p>
            <a:pPr marL="231775"/>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Sin always leaves us wanting more.</a:t>
            </a:r>
          </a:p>
          <a:p>
            <a:pPr marL="463550"/>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David had concubines and wives (2 Samuel 5:12-13).</a:t>
            </a:r>
          </a:p>
          <a:p>
            <a:pPr marL="463550"/>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We become enslaved to it (John 8:34).</a:t>
            </a:r>
          </a:p>
          <a:p>
            <a:pPr marL="231775"/>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Sin distorts the future.</a:t>
            </a:r>
          </a:p>
          <a:p>
            <a:pPr marL="463550"/>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One night of sex ruined his family, friendships, leadership</a:t>
            </a:r>
            <a:r>
              <a:rPr lang="en-US" sz="2400" b="1">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nation, etc</a:t>
            </a: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231775"/>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Sin took David to places that he never could’ve imagined.</a:t>
            </a:r>
          </a:p>
          <a:p>
            <a:pPr marL="463550"/>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Adultery, murder, lying, conspiracy, etc.</a:t>
            </a:r>
          </a:p>
          <a:p>
            <a:pPr marL="463550"/>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 Samuel 24:5; 73 psalms; man after God’s own heart.</a:t>
            </a:r>
          </a:p>
          <a:p>
            <a:pPr marL="231775"/>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Sin made David self-righteous.</a:t>
            </a:r>
          </a:p>
          <a:p>
            <a:pPr marL="463550"/>
            <a:r>
              <a:rPr lang="pt-BR"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Theft wasn’t a capital crime (2 Samuel 12:5).</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5774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left)">
                                      <p:cBhvr>
                                        <p:cTn id="25" dur="500"/>
                                        <p:tgtEl>
                                          <p:spTgt spid="8">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wipe(left)">
                                      <p:cBhvr>
                                        <p:cTn id="29" dur="500"/>
                                        <p:tgtEl>
                                          <p:spTgt spid="8">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wipe(left)">
                                      <p:cBhvr>
                                        <p:cTn id="34" dur="500"/>
                                        <p:tgtEl>
                                          <p:spTgt spid="8">
                                            <p:txEl>
                                              <p:pRg st="6" end="6"/>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wipe(left)">
                                      <p:cBhvr>
                                        <p:cTn id="38" dur="500"/>
                                        <p:tgtEl>
                                          <p:spTgt spid="8">
                                            <p:txEl>
                                              <p:pRg st="7" end="7"/>
                                            </p:txEl>
                                          </p:spTgt>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wipe(left)">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wipe(left)">
                                      <p:cBhvr>
                                        <p:cTn id="47" dur="500"/>
                                        <p:tgtEl>
                                          <p:spTgt spid="8">
                                            <p:txEl>
                                              <p:pRg st="9" end="9"/>
                                            </p:txEl>
                                          </p:spTgt>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8">
                                            <p:txEl>
                                              <p:pRg st="10" end="10"/>
                                            </p:txEl>
                                          </p:spTgt>
                                        </p:tgtEl>
                                        <p:attrNameLst>
                                          <p:attrName>style.visibility</p:attrName>
                                        </p:attrNameLst>
                                      </p:cBhvr>
                                      <p:to>
                                        <p:strVal val="visible"/>
                                      </p:to>
                                    </p:set>
                                    <p:animEffect transition="in" filter="wipe(left)">
                                      <p:cBhvr>
                                        <p:cTn id="51"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97EDD4-40CA-89B2-E7F3-4FCA811A83C5}"/>
              </a:ext>
            </a:extLst>
          </p:cNvPr>
          <p:cNvSpPr txBox="1"/>
          <p:nvPr/>
        </p:nvSpPr>
        <p:spPr>
          <a:xfrm>
            <a:off x="36358" y="71807"/>
            <a:ext cx="7851866" cy="6740307"/>
          </a:xfrm>
          <a:prstGeom prst="rect">
            <a:avLst/>
          </a:prstGeom>
          <a:noFill/>
        </p:spPr>
        <p:txBody>
          <a:bodyPr wrap="square" rtlCol="0">
            <a:spAutoFit/>
          </a:bodyPr>
          <a:lstStyle/>
          <a:p>
            <a:r>
              <a:rPr lang="en-US" sz="4800" b="1" spc="-150" dirty="0">
                <a:solidFill>
                  <a:srgbClr val="D0CCBA"/>
                </a:solidFill>
                <a:effectLst>
                  <a:outerShdw blurRad="38100" dist="38100" dir="2700000" algn="tl">
                    <a:srgbClr val="000000">
                      <a:alpha val="43137"/>
                    </a:srgbClr>
                  </a:outerShdw>
                </a:effectLst>
                <a:latin typeface="Times New Roman" pitchFamily="18" charset="0"/>
                <a:cs typeface="Times New Roman" pitchFamily="18" charset="0"/>
              </a:rPr>
              <a:t>How was David restored?</a:t>
            </a:r>
          </a:p>
          <a:p>
            <a:pPr marL="231775"/>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 didn’t blame-shift, minimize, etc.</a:t>
            </a:r>
          </a:p>
          <a:p>
            <a:pPr marL="463550"/>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b="1"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 have sinned</a:t>
            </a: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against the LORD” (2 Samuel 12:13).</a:t>
            </a:r>
          </a:p>
          <a:p>
            <a:pPr marL="231775"/>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 focused on God—not people.</a:t>
            </a:r>
          </a:p>
          <a:p>
            <a:pPr marL="463550"/>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 have sinned </a:t>
            </a:r>
            <a:r>
              <a:rPr lang="en-US" sz="2400" b="1"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against the LORD</a:t>
            </a: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(2 Samuel 12:13).</a:t>
            </a:r>
          </a:p>
          <a:p>
            <a:pPr marL="231775"/>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 was finally honest.</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463550"/>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Think of how much effort, energy, and tragedy went into covering up his sin?</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accepted the consequences.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 Samuel 12:10-12,</a:t>
            </a:r>
            <a:r>
              <a:rPr kumimoji="0" lang="en-US" sz="2400" b="1" i="0" u="none" strike="noStrike" kern="1200" cap="none" spc="0" normalizeH="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14-15</a:t>
            </a:r>
            <a:r>
              <a:rPr kumimoji="0" lang="en-US" sz="2400" b="1"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231775" lvl="0">
              <a:defRPr/>
            </a:pPr>
            <a:r>
              <a:rPr lang="en-US" sz="4000" b="1" spc="-150" dirty="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He had a courageous friend who spoke the truth.</a:t>
            </a:r>
          </a:p>
          <a:p>
            <a:pPr marL="463550" lvl="0">
              <a:defRPr/>
            </a:pPr>
            <a:r>
              <a:rPr lang="en-US" sz="2400" b="1"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Nathan put himself at great risk (2 Samuel 12:1-3)</a:t>
            </a:r>
          </a:p>
        </p:txBody>
      </p:sp>
    </p:spTree>
    <p:extLst>
      <p:ext uri="{BB962C8B-B14F-4D97-AF65-F5344CB8AC3E}">
        <p14:creationId xmlns:p14="http://schemas.microsoft.com/office/powerpoint/2010/main" val="356908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
                                        <p:tgtEl>
                                          <p:spTgt spid="3">
                                            <p:txEl>
                                              <p:pRg st="7" end="7"/>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left)">
                                      <p:cBhvr>
                                        <p:cTn id="48" dur="500"/>
                                        <p:tgtEl>
                                          <p:spTgt spid="3">
                                            <p:txEl>
                                              <p:pRg st="9" end="9"/>
                                            </p:txEl>
                                          </p:spTgt>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left)">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132343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11:2) One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evening</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David got up from his bed.</a:t>
            </a:r>
          </a:p>
        </p:txBody>
      </p:sp>
    </p:spTree>
    <p:extLst>
      <p:ext uri="{BB962C8B-B14F-4D97-AF65-F5344CB8AC3E}">
        <p14:creationId xmlns:p14="http://schemas.microsoft.com/office/powerpoint/2010/main" val="517615444"/>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97EDD4-40CA-89B2-E7F3-4FCA811A83C5}"/>
              </a:ext>
            </a:extLst>
          </p:cNvPr>
          <p:cNvSpPr txBox="1"/>
          <p:nvPr/>
        </p:nvSpPr>
        <p:spPr>
          <a:xfrm>
            <a:off x="36358" y="71807"/>
            <a:ext cx="7851866" cy="6740307"/>
          </a:xfrm>
          <a:prstGeom prst="rect">
            <a:avLst/>
          </a:prstGeom>
          <a:noFill/>
        </p:spPr>
        <p:txBody>
          <a:bodyPr wrap="square" rtlCol="0">
            <a:spAutoFit/>
          </a:bodyPr>
          <a:lstStyle/>
          <a:p>
            <a:r>
              <a:rPr lang="en-US" sz="4800" b="1" spc="-150" dirty="0">
                <a:solidFill>
                  <a:srgbClr val="D0CCBA"/>
                </a:solidFill>
                <a:effectLst>
                  <a:outerShdw blurRad="38100" dist="38100" dir="2700000" algn="tl">
                    <a:srgbClr val="000000">
                      <a:alpha val="43137"/>
                    </a:srgbClr>
                  </a:outerShdw>
                </a:effectLst>
                <a:latin typeface="Times New Roman" pitchFamily="18" charset="0"/>
                <a:cs typeface="Times New Roman" pitchFamily="18" charset="0"/>
              </a:rPr>
              <a:t>How was David restored?</a:t>
            </a:r>
          </a:p>
          <a:p>
            <a:pPr marL="231775"/>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 didn’t blame-shift, minimize, etc.</a:t>
            </a:r>
          </a:p>
          <a:p>
            <a:pPr marL="463550"/>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b="1"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 have sinned</a:t>
            </a: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against the LORD” (2 Samuel 12:13).</a:t>
            </a:r>
          </a:p>
          <a:p>
            <a:pPr marL="231775"/>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 focused on God—not people.</a:t>
            </a:r>
          </a:p>
          <a:p>
            <a:pPr marL="463550"/>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 have sinned </a:t>
            </a:r>
            <a:r>
              <a:rPr lang="en-US" sz="2400" b="1"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against the LORD</a:t>
            </a: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(2 Samuel 12:13).</a:t>
            </a:r>
          </a:p>
          <a:p>
            <a:pPr marL="231775"/>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 was finally honest.</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463550"/>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Think of how much effort, energy, and tragedy went into covering up his sin?</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EEECE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accepted the consequences.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 Samuel 12:10-12,</a:t>
            </a:r>
            <a:r>
              <a:rPr kumimoji="0" lang="en-US" sz="2400" b="1" i="0" u="none" strike="noStrike" kern="1200" cap="none" spc="0" normalizeH="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14-15</a:t>
            </a:r>
            <a:r>
              <a:rPr kumimoji="0" lang="en-US" sz="2400" b="1"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231775" lvl="0">
              <a:defRPr/>
            </a:pPr>
            <a:r>
              <a:rPr lang="en-US" sz="4000" b="1" spc="-150" dirty="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He had a courageous friend who spoke the truth.</a:t>
            </a:r>
          </a:p>
          <a:p>
            <a:pPr marL="463550" lvl="0">
              <a:defRPr/>
            </a:pPr>
            <a:r>
              <a:rPr lang="en-US" sz="2400" b="1"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Nathan put himself at great risk (2 Samuel 12:1-3)</a:t>
            </a:r>
          </a:p>
        </p:txBody>
      </p:sp>
      <p:sp>
        <p:nvSpPr>
          <p:cNvPr id="5" name="Rounded Rectangle 2">
            <a:extLst>
              <a:ext uri="{FF2B5EF4-FFF2-40B4-BE49-F238E27FC236}">
                <a16:creationId xmlns:a16="http://schemas.microsoft.com/office/drawing/2014/main" xmlns="" id="{DE399997-092C-F619-6EC1-167BA0989C0E}"/>
              </a:ext>
            </a:extLst>
          </p:cNvPr>
          <p:cNvSpPr/>
          <p:nvPr/>
        </p:nvSpPr>
        <p:spPr>
          <a:xfrm>
            <a:off x="4320250" y="339525"/>
            <a:ext cx="7543800" cy="3886201"/>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Chron. 3:5) The sons born to David from Bathsheba in Jerusalem included</a:t>
            </a:r>
          </a:p>
          <a:p>
            <a:pPr lvl="0" algn="ctr">
              <a:defRPr/>
            </a:pPr>
            <a:r>
              <a:rPr lang="en-US" sz="4800" b="1" spc="-15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Shammua</a:t>
            </a: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spc="-15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Shobab</a:t>
            </a: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Solomon, and Nathan.</a:t>
            </a:r>
          </a:p>
        </p:txBody>
      </p:sp>
    </p:spTree>
    <p:extLst>
      <p:ext uri="{BB962C8B-B14F-4D97-AF65-F5344CB8AC3E}">
        <p14:creationId xmlns:p14="http://schemas.microsoft.com/office/powerpoint/2010/main" val="313899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
                                        <p:tgtEl>
                                          <p:spTgt spid="3">
                                            <p:txEl>
                                              <p:pRg st="7" end="7"/>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left)">
                                      <p:cBhvr>
                                        <p:cTn id="48" dur="500"/>
                                        <p:tgtEl>
                                          <p:spTgt spid="3">
                                            <p:txEl>
                                              <p:pRg st="9" end="9"/>
                                            </p:txEl>
                                          </p:spTgt>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left)">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2" presetClass="entr" presetSubtype="8" fill="hold" nodeType="withEffect">
                                  <p:stCondLst>
                                    <p:cond delay="0"/>
                                  </p:stCondLst>
                                  <p:childTnLst>
                                    <p:set>
                                      <p:cBhvr>
                                        <p:cTn id="59" dur="1" fill="hold">
                                          <p:stCondLst>
                                            <p:cond delay="0"/>
                                          </p:stCondLst>
                                        </p:cTn>
                                        <p:tgtEl>
                                          <p:spTgt spid="5">
                                            <p:txEl>
                                              <p:pRg st="0" end="0"/>
                                            </p:txEl>
                                          </p:spTgt>
                                        </p:tgtEl>
                                        <p:attrNameLst>
                                          <p:attrName>style.visibility</p:attrName>
                                        </p:attrNameLst>
                                      </p:cBhvr>
                                      <p:to>
                                        <p:strVal val="visible"/>
                                      </p:to>
                                    </p:set>
                                    <p:animEffect transition="in" filter="wipe(left)">
                                      <p:cBhvr>
                                        <p:cTn id="60" dur="500"/>
                                        <p:tgtEl>
                                          <p:spTgt spid="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5">
                                            <p:txEl>
                                              <p:pRg st="1" end="1"/>
                                            </p:txEl>
                                          </p:spTgt>
                                        </p:tgtEl>
                                        <p:attrNameLst>
                                          <p:attrName>style.visibility</p:attrName>
                                        </p:attrNameLst>
                                      </p:cBhvr>
                                      <p:to>
                                        <p:strVal val="visible"/>
                                      </p:to>
                                    </p:set>
                                    <p:animEffect transition="in" filter="wipe(left)">
                                      <p:cBhvr>
                                        <p:cTn id="6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57250" y="1600200"/>
            <a:ext cx="10477500" cy="5078313"/>
          </a:xfrm>
          <a:prstGeom prst="rect">
            <a:avLst/>
          </a:prstGeom>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88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a:t>
            </a:r>
            <a:r>
              <a:rPr kumimoji="0" lang="en-US" sz="8800" b="1" i="0" u="none" strike="noStrike" kern="0" cap="none" spc="-150" normalizeH="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ead</a:t>
            </a:r>
            <a:r>
              <a:rPr kumimoji="0" lang="en-US" sz="88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Psalm 51</a:t>
            </a:r>
          </a:p>
          <a:p>
            <a:pPr lvl="0" algn="ctr">
              <a:defRPr/>
            </a:pPr>
            <a:endParaRPr lang="en-US" sz="10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What do you learn about restoration from this chapter?</a:t>
            </a:r>
          </a:p>
          <a:p>
            <a:pPr lvl="0" algn="ctr">
              <a:defRPr/>
            </a:pPr>
            <a:endParaRPr lang="en-US" sz="10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Sit quietly with God and ask him to speak to you.</a:t>
            </a:r>
          </a:p>
        </p:txBody>
      </p:sp>
    </p:spTree>
    <p:extLst>
      <p:ext uri="{BB962C8B-B14F-4D97-AF65-F5344CB8AC3E}">
        <p14:creationId xmlns:p14="http://schemas.microsoft.com/office/powerpoint/2010/main" val="20605489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A black and white text on a black background&#10;&#10;Description automatically generated">
            <a:extLst>
              <a:ext uri="{FF2B5EF4-FFF2-40B4-BE49-F238E27FC236}">
                <a16:creationId xmlns:a16="http://schemas.microsoft.com/office/drawing/2014/main" xmlns="" id="{17B69B94-50D7-3E95-432E-341E538DFB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437" y="268068"/>
            <a:ext cx="6472688" cy="6321863"/>
          </a:xfrm>
          <a:prstGeom prst="rect">
            <a:avLst/>
          </a:prstGeom>
        </p:spPr>
      </p:pic>
    </p:spTree>
    <p:extLst>
      <p:ext uri="{BB962C8B-B14F-4D97-AF65-F5344CB8AC3E}">
        <p14:creationId xmlns:p14="http://schemas.microsoft.com/office/powerpoint/2010/main" val="320075722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1938992"/>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11:2) </a:t>
            </a:r>
            <a:r>
              <a:rPr lang="en-US" sz="4000" b="1" spc="-150" dirty="0">
                <a:solidFill>
                  <a:srgbClr val="927E60"/>
                </a:solidFill>
                <a:effectLst>
                  <a:outerShdw blurRad="38100" dist="38100" dir="2700000" algn="tl">
                    <a:srgbClr val="000000">
                      <a:alpha val="43137"/>
                    </a:srgbClr>
                  </a:outerShdw>
                </a:effectLst>
                <a:latin typeface="Times New Roman" pitchFamily="18" charset="0"/>
                <a:cs typeface="Times New Roman" pitchFamily="18" charset="0"/>
              </a:rPr>
              <a:t>One evening David got up from his bed.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He walked around on the roof of the palace.</a:t>
            </a:r>
          </a:p>
        </p:txBody>
      </p:sp>
    </p:spTree>
    <p:extLst>
      <p:ext uri="{BB962C8B-B14F-4D97-AF65-F5344CB8AC3E}">
        <p14:creationId xmlns:p14="http://schemas.microsoft.com/office/powerpoint/2010/main" val="231538250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4278094"/>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11:2) </a:t>
            </a:r>
            <a:r>
              <a:rPr lang="en-US" sz="4000" b="1" spc="-150" dirty="0">
                <a:solidFill>
                  <a:srgbClr val="927E60"/>
                </a:solidFill>
                <a:effectLst>
                  <a:outerShdw blurRad="38100" dist="38100" dir="2700000" algn="tl">
                    <a:srgbClr val="000000">
                      <a:alpha val="43137"/>
                    </a:srgbClr>
                  </a:outerShdw>
                </a:effectLst>
                <a:latin typeface="Times New Roman" pitchFamily="18" charset="0"/>
                <a:cs typeface="Times New Roman" pitchFamily="18" charset="0"/>
              </a:rPr>
              <a:t>One evening David got up from his bed. He walked around on the roof of the palace.</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From the roof he saw a woman</a:t>
            </a:r>
          </a:p>
          <a:p>
            <a:r>
              <a:rPr lang="en-US" sz="72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bathing.</a:t>
            </a:r>
          </a:p>
          <a:p>
            <a:r>
              <a:rPr lang="en-US" sz="4000" b="1" spc="-150" dirty="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And the woman was very beautiful.</a:t>
            </a:r>
            <a:endParaRPr lang="en-US" sz="72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ounded Rectangle 2">
            <a:extLst>
              <a:ext uri="{FF2B5EF4-FFF2-40B4-BE49-F238E27FC236}">
                <a16:creationId xmlns:a16="http://schemas.microsoft.com/office/drawing/2014/main" xmlns="" id="{DA2EBE02-D5CD-17F3-8717-3AD4F9A6C571}"/>
              </a:ext>
            </a:extLst>
          </p:cNvPr>
          <p:cNvSpPr/>
          <p:nvPr/>
        </p:nvSpPr>
        <p:spPr>
          <a:xfrm>
            <a:off x="4876800" y="4362093"/>
            <a:ext cx="6248400" cy="2301501"/>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6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will David choose to do?</a:t>
            </a:r>
            <a:endParaRPr lang="en-US" sz="7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0996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3170099"/>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11:3) David sent someone to find out about her.</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man said, “She is Bathsheba,</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daughter of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Eliam</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the wife of </a:t>
            </a:r>
            <a:r>
              <a:rPr lang="en-US" sz="4000" b="1" u="sng"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Uriah the Hittite</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 name="Rounded Rectangle 2">
            <a:extLst>
              <a:ext uri="{FF2B5EF4-FFF2-40B4-BE49-F238E27FC236}">
                <a16:creationId xmlns:a16="http://schemas.microsoft.com/office/drawing/2014/main" xmlns="" id="{2D171496-F459-1DF0-A88E-D1B2D837168B}"/>
              </a:ext>
            </a:extLst>
          </p:cNvPr>
          <p:cNvSpPr/>
          <p:nvPr/>
        </p:nvSpPr>
        <p:spPr>
          <a:xfrm>
            <a:off x="7086600" y="1447800"/>
            <a:ext cx="4953000" cy="52578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Eliam</a:t>
            </a:r>
            <a:endPar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of David’s best fighters (2 Sam. 23:34).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Uriah</a:t>
            </a:r>
            <a:endPar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One of David’s closest friends (2 Sam. 23:39).</a:t>
            </a:r>
            <a:endParaRPr kumimoji="0" lang="en-US" sz="11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Granddaughter of Ahithophel</a:t>
            </a:r>
            <a:endPar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One of David’s most trusted counselors (2 Sam. 16:23; 23:34).</a:t>
            </a:r>
            <a:endParaRPr kumimoji="0" lang="en-US" sz="11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543700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wipe(left)">
                                      <p:cBhvr>
                                        <p:cTn id="29" dur="5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wipe(left)">
                                      <p:cBhvr>
                                        <p:cTn id="34" dur="500"/>
                                        <p:tgtEl>
                                          <p:spTgt spid="2">
                                            <p:txEl>
                                              <p:pRg st="2" end="2"/>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wipe(left)">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left)">
                                      <p:cBhvr>
                                        <p:cTn id="43" dur="500"/>
                                        <p:tgtEl>
                                          <p:spTgt spid="2">
                                            <p:txEl>
                                              <p:pRg st="4" end="4"/>
                                            </p:txEl>
                                          </p:spTgt>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wipe(left)">
                                      <p:cBhvr>
                                        <p:cTn id="4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783286" cy="2554545"/>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11:4) Then David sent messengers to get her.</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She came to him.</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And he slept with her.</a:t>
            </a:r>
          </a:p>
        </p:txBody>
      </p:sp>
    </p:spTree>
    <p:extLst>
      <p:ext uri="{BB962C8B-B14F-4D97-AF65-F5344CB8AC3E}">
        <p14:creationId xmlns:p14="http://schemas.microsoft.com/office/powerpoint/2010/main" val="39833121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72934" y="83999"/>
            <a:ext cx="7166066" cy="4708981"/>
          </a:xfrm>
          <a:prstGeom prst="rect">
            <a:avLst/>
          </a:prstGeom>
          <a:noFill/>
        </p:spPr>
        <p:txBody>
          <a:bodyPr wrap="square" rtlCol="0">
            <a:spAutoFit/>
          </a:bodyPr>
          <a:lstStyle/>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Sam. 11:4) Bathsheba had just completed the purification rites after having her menstrual period.</a:t>
            </a:r>
          </a:p>
          <a:p>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Then she returned home.</a:t>
            </a:r>
          </a:p>
          <a:p>
            <a:r>
              <a:rPr lang="en-US" sz="4000" b="1" spc="-150" baseline="30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5 </a:t>
            </a:r>
            <a:r>
              <a:rPr lang="en-US" sz="4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 woman conceived and sent word to David, saying,</a:t>
            </a:r>
          </a:p>
          <a:p>
            <a:r>
              <a:rPr lang="en-US" sz="6000" b="1" spc="-15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 am pregnant.”</a:t>
            </a:r>
          </a:p>
        </p:txBody>
      </p:sp>
      <p:sp>
        <p:nvSpPr>
          <p:cNvPr id="3" name="Rounded Rectangle 2">
            <a:extLst>
              <a:ext uri="{FF2B5EF4-FFF2-40B4-BE49-F238E27FC236}">
                <a16:creationId xmlns:a16="http://schemas.microsoft.com/office/drawing/2014/main" xmlns="" id="{1CB8A601-83A7-9018-D18C-DAC28505E9CC}"/>
              </a:ext>
            </a:extLst>
          </p:cNvPr>
          <p:cNvSpPr/>
          <p:nvPr/>
        </p:nvSpPr>
        <p:spPr>
          <a:xfrm>
            <a:off x="5626608" y="4239768"/>
            <a:ext cx="6248400" cy="2301501"/>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6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will David choose to do?</a:t>
            </a:r>
            <a:endParaRPr lang="en-US" sz="7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5057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2090</Words>
  <Application>Microsoft Office PowerPoint</Application>
  <PresentationFormat>Widescreen</PresentationFormat>
  <Paragraphs>221</Paragraphs>
  <Slides>42</Slides>
  <Notes>42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Calibri</vt:lpstr>
      <vt:lpstr>Calibri Light</vt:lpstr>
      <vt:lpstr>Lao UI</vt:lpstr>
      <vt:lpstr>Times New Roman</vt:lpstr>
      <vt:lpstr>Office Theme</vt:lpstr>
      <vt:lpstr>DwellDark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2023-12-18T16:26:17Z</dcterms:created>
  <dcterms:modified xsi:type="dcterms:W3CDTF">2023-12-18T16:26:26Z</dcterms:modified>
</cp:coreProperties>
</file>