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45"/>
  </p:notesMasterIdLst>
  <p:sldIdLst>
    <p:sldId id="1561" r:id="rId3"/>
    <p:sldId id="2781" r:id="rId4"/>
    <p:sldId id="2782" r:id="rId5"/>
    <p:sldId id="2783" r:id="rId6"/>
    <p:sldId id="2784" r:id="rId7"/>
    <p:sldId id="2789" r:id="rId8"/>
    <p:sldId id="2790" r:id="rId9"/>
    <p:sldId id="2791" r:id="rId10"/>
    <p:sldId id="2792" r:id="rId11"/>
    <p:sldId id="2793" r:id="rId12"/>
    <p:sldId id="2777" r:id="rId13"/>
    <p:sldId id="2778" r:id="rId14"/>
    <p:sldId id="2754" r:id="rId15"/>
    <p:sldId id="2755" r:id="rId16"/>
    <p:sldId id="2756" r:id="rId17"/>
    <p:sldId id="2796" r:id="rId18"/>
    <p:sldId id="2795" r:id="rId19"/>
    <p:sldId id="2757" r:id="rId20"/>
    <p:sldId id="2760" r:id="rId21"/>
    <p:sldId id="2758" r:id="rId22"/>
    <p:sldId id="2738" r:id="rId23"/>
    <p:sldId id="2747" r:id="rId24"/>
    <p:sldId id="2771" r:id="rId25"/>
    <p:sldId id="2773" r:id="rId26"/>
    <p:sldId id="2797" r:id="rId27"/>
    <p:sldId id="2772" r:id="rId28"/>
    <p:sldId id="2774" r:id="rId29"/>
    <p:sldId id="2739" r:id="rId30"/>
    <p:sldId id="2799" r:id="rId31"/>
    <p:sldId id="2740" r:id="rId32"/>
    <p:sldId id="2798" r:id="rId33"/>
    <p:sldId id="2794" r:id="rId34"/>
    <p:sldId id="2741" r:id="rId35"/>
    <p:sldId id="2742" r:id="rId36"/>
    <p:sldId id="2743" r:id="rId37"/>
    <p:sldId id="2776" r:id="rId38"/>
    <p:sldId id="2801" r:id="rId39"/>
    <p:sldId id="2802" r:id="rId40"/>
    <p:sldId id="2800" r:id="rId41"/>
    <p:sldId id="2775" r:id="rId42"/>
    <p:sldId id="1387" r:id="rId43"/>
    <p:sldId id="280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79F"/>
    <a:srgbClr val="84AEB6"/>
    <a:srgbClr val="6A959E"/>
    <a:srgbClr val="6C9EA8"/>
    <a:srgbClr val="BEDEE2"/>
    <a:srgbClr val="9ECFDA"/>
    <a:srgbClr val="80A1B2"/>
    <a:srgbClr val="344B56"/>
    <a:srgbClr val="A2C4CE"/>
    <a:srgbClr val="A4C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291340-C54C-4E15-BAEA-97AA0B6750BB}" v="99" dt="2024-04-25T19:14:15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685" autoAdjust="0"/>
    <p:restoredTop sz="78465" autoAdjust="0"/>
  </p:normalViewPr>
  <p:slideViewPr>
    <p:cSldViewPr>
      <p:cViewPr varScale="1">
        <p:scale>
          <a:sx n="55" d="100"/>
          <a:sy n="55" d="100"/>
        </p:scale>
        <p:origin x="44" y="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04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777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757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44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85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21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88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57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0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82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21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05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5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0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119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13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4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3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201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845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0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611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147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625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318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120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555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058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13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322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25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9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8831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779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392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96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83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4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80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3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F645368-E361-3FDF-84A8-7114A799B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20" y="4003936"/>
            <a:ext cx="6542180" cy="285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8:11) “No one, sir,” she said. 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“Then neither do I condemn you,” Jesus declared.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“Go now and leave your life of sin.”</a:t>
            </a:r>
          </a:p>
        </p:txBody>
      </p:sp>
    </p:spTree>
    <p:extLst>
      <p:ext uri="{BB962C8B-B14F-4D97-AF65-F5344CB8AC3E}">
        <p14:creationId xmlns:p14="http://schemas.microsoft.com/office/powerpoint/2010/main" val="32397750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4D6CA0-81BE-5A16-8BAA-6DE40EF20355}"/>
              </a:ext>
            </a:extLst>
          </p:cNvPr>
          <p:cNvSpPr/>
          <p:nvPr/>
        </p:nvSpPr>
        <p:spPr>
          <a:xfrm>
            <a:off x="2590800" y="1219200"/>
            <a:ext cx="685800" cy="762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723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80E6E2-A37C-BDE9-D8A2-F739D42FAD31}"/>
              </a:ext>
            </a:extLst>
          </p:cNvPr>
          <p:cNvSpPr/>
          <p:nvPr/>
        </p:nvSpPr>
        <p:spPr>
          <a:xfrm>
            <a:off x="2590800" y="1219200"/>
            <a:ext cx="685800" cy="762000"/>
          </a:xfrm>
          <a:prstGeom prst="rect">
            <a:avLst/>
          </a:prstGeom>
          <a:noFill/>
          <a:ln w="7620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627821-2D93-D34E-EB2E-8978AEABF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267" y="252152"/>
            <a:ext cx="6909654" cy="193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31D97E2A-FD3F-51DA-2FFA-0B427A385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76018"/>
            <a:ext cx="6705600" cy="210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97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253EDC-3CF5-7F27-0293-B3AF292EC604}"/>
              </a:ext>
            </a:extLst>
          </p:cNvPr>
          <p:cNvSpPr txBox="1"/>
          <p:nvPr/>
        </p:nvSpPr>
        <p:spPr>
          <a:xfrm>
            <a:off x="72934" y="83999"/>
            <a:ext cx="86138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this Scripture?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Early manuscripts leave a space at 7:53.</a:t>
            </a:r>
            <a:endParaRPr lang="en-US" sz="4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James Montgomery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Boice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Gospel of John: Volume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(5:1-8:59) (Grand Rapids, MI: Zondervan, 1980), p.307.</a:t>
            </a:r>
          </a:p>
        </p:txBody>
      </p:sp>
    </p:spTree>
    <p:extLst>
      <p:ext uri="{BB962C8B-B14F-4D97-AF65-F5344CB8AC3E}">
        <p14:creationId xmlns:p14="http://schemas.microsoft.com/office/powerpoint/2010/main" val="30641467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253EDC-3CF5-7F27-0293-B3AF292EC604}"/>
              </a:ext>
            </a:extLst>
          </p:cNvPr>
          <p:cNvSpPr txBox="1"/>
          <p:nvPr/>
        </p:nvSpPr>
        <p:spPr>
          <a:xfrm>
            <a:off x="72934" y="83999"/>
            <a:ext cx="861386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 this Scripture?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Early manuscripts leave a space at 7:53.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84A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James Montgomery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Boice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Gospel of John: Volume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(5:1-8:59) (Grand Rapids, MI: Zondervan, 1980), p.307.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This narrative appears in other places.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Luke 21:38; John 7:36, 44; John 21:25 (Carson, 333).</a:t>
            </a:r>
          </a:p>
        </p:txBody>
      </p:sp>
    </p:spTree>
    <p:extLst>
      <p:ext uri="{BB962C8B-B14F-4D97-AF65-F5344CB8AC3E}">
        <p14:creationId xmlns:p14="http://schemas.microsoft.com/office/powerpoint/2010/main" val="236655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253EDC-3CF5-7F27-0293-B3AF292EC604}"/>
              </a:ext>
            </a:extLst>
          </p:cNvPr>
          <p:cNvSpPr txBox="1"/>
          <p:nvPr/>
        </p:nvSpPr>
        <p:spPr>
          <a:xfrm>
            <a:off x="72934" y="83999"/>
            <a:ext cx="86138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this Scripture?</a:t>
            </a:r>
          </a:p>
          <a:p>
            <a:r>
              <a:rPr lang="en-US" sz="40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Early manuscripts leave a space at 7:53.</a:t>
            </a:r>
            <a:endParaRPr lang="en-US" sz="4400" b="1" spc="-150" dirty="0">
              <a:solidFill>
                <a:srgbClr val="84A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James Montgomery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Boice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Gospel of John: Volume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(5:1-8:59) (Grand Rapids, MI: Zondervan, 1980), p.307.</a:t>
            </a:r>
          </a:p>
          <a:p>
            <a:r>
              <a:rPr lang="en-US" sz="40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This narrative appears in other places.</a:t>
            </a:r>
            <a:endParaRPr lang="en-US" sz="4400" b="1" spc="-150" dirty="0">
              <a:solidFill>
                <a:srgbClr val="84A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Luke 21:38; John 7:36, 44; John 21:25 (Carson, 333).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Early Christian authors mention it.</a:t>
            </a:r>
            <a:endParaRPr lang="en-US" sz="4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Papias (AD 110),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Didascalia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(3rd century), Ambrose (4th century), Augustine (4th century), Jerome (AD 400).</a:t>
            </a:r>
          </a:p>
        </p:txBody>
      </p:sp>
    </p:spTree>
    <p:extLst>
      <p:ext uri="{BB962C8B-B14F-4D97-AF65-F5344CB8AC3E}">
        <p14:creationId xmlns:p14="http://schemas.microsoft.com/office/powerpoint/2010/main" val="329246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253EDC-3CF5-7F27-0293-B3AF292EC604}"/>
              </a:ext>
            </a:extLst>
          </p:cNvPr>
          <p:cNvSpPr txBox="1"/>
          <p:nvPr/>
        </p:nvSpPr>
        <p:spPr>
          <a:xfrm>
            <a:off x="72934" y="83999"/>
            <a:ext cx="86138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this Scripture?</a:t>
            </a:r>
          </a:p>
          <a:p>
            <a:r>
              <a:rPr lang="en-US" sz="40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Early manuscripts leave a space at 7:53.</a:t>
            </a:r>
            <a:endParaRPr lang="en-US" sz="4400" b="1" spc="-150" dirty="0">
              <a:solidFill>
                <a:srgbClr val="84A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James Montgomery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Boice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Gospel of John: Volume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(5:1-8:59) (Grand Rapids, MI: Zondervan, 1980), p.307.</a:t>
            </a:r>
          </a:p>
          <a:p>
            <a:r>
              <a:rPr lang="en-US" sz="40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This narrative appears in other places.</a:t>
            </a:r>
            <a:endParaRPr lang="en-US" sz="4400" b="1" spc="-150" dirty="0">
              <a:solidFill>
                <a:srgbClr val="84A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Luke 21:38; John 7:36, 44; John 21:25 (Carson, 333).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Early Christian authors mention it.</a:t>
            </a:r>
            <a:endParaRPr lang="en-US" sz="4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Papias (AD 110),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Didascalia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(3rd century), Ambrose (4th century), Augustine (4th century), Jerome (AD 400).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BD954D0-476B-4D5A-2950-41DC5622318C}"/>
              </a:ext>
            </a:extLst>
          </p:cNvPr>
          <p:cNvSpPr/>
          <p:nvPr/>
        </p:nvSpPr>
        <p:spPr>
          <a:xfrm>
            <a:off x="4239768" y="100584"/>
            <a:ext cx="7848600" cy="4191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Papias (AD 110)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“Papias, the hearer of John, and a companion of Polycarp” (Tertullian, </a:t>
            </a:r>
            <a:r>
              <a:rPr lang="en-US" sz="28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Against Heretics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5.33)</a:t>
            </a:r>
            <a:endParaRPr kumimoji="0" lang="en-US" sz="2800" b="1" i="0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Papias referred to a very early story “about a woman falsely accused before the Lord of many sins.”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Cited in Eusebius, </a:t>
            </a:r>
            <a:r>
              <a:rPr lang="en-US" sz="28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Church History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3.39.</a:t>
            </a:r>
            <a:endParaRPr kumimoji="0" lang="en-US" sz="2800" b="1" i="0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5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253EDC-3CF5-7F27-0293-B3AF292EC604}"/>
              </a:ext>
            </a:extLst>
          </p:cNvPr>
          <p:cNvSpPr txBox="1"/>
          <p:nvPr/>
        </p:nvSpPr>
        <p:spPr>
          <a:xfrm>
            <a:off x="72934" y="83999"/>
            <a:ext cx="86138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this Scripture?</a:t>
            </a:r>
          </a:p>
          <a:p>
            <a:r>
              <a:rPr lang="en-US" sz="40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Early manuscripts leave a space at 7:53.</a:t>
            </a:r>
            <a:endParaRPr lang="en-US" sz="4400" b="1" spc="-150" dirty="0">
              <a:solidFill>
                <a:srgbClr val="84A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James Montgomery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Boice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Gospel of John: Volume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(5:1-8:59) (Grand Rapids, MI: Zondervan, 1980), p.307.</a:t>
            </a:r>
          </a:p>
          <a:p>
            <a:r>
              <a:rPr lang="en-US" sz="40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This narrative appears in other places.</a:t>
            </a:r>
            <a:endParaRPr lang="en-US" sz="4400" b="1" spc="-150" dirty="0">
              <a:solidFill>
                <a:srgbClr val="84A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Luke 21:38; John 7:36, 44; John 21:25 (Carson, 333).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Early Christian authors mention it.</a:t>
            </a:r>
            <a:endParaRPr lang="en-US" sz="4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Papias (AD 110),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Didascalia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(3rd century), Ambrose (4th century), Augustine (4th century), Jerome (AD 400).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BD954D0-476B-4D5A-2950-41DC5622318C}"/>
              </a:ext>
            </a:extLst>
          </p:cNvPr>
          <p:cNvSpPr/>
          <p:nvPr/>
        </p:nvSpPr>
        <p:spPr>
          <a:xfrm>
            <a:off x="4239768" y="100584"/>
            <a:ext cx="7848600" cy="4191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Papias (AD 110)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“Papias, the hearer of John, and a companion of Polycarp” (Tertullian, </a:t>
            </a:r>
            <a:r>
              <a:rPr lang="en-US" sz="28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Against Heretics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5.33)</a:t>
            </a:r>
            <a:endParaRPr kumimoji="0" lang="en-US" sz="2800" b="1" i="0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Papias referred to a very early story “about a woman falsely accused before the Lord of many sins.”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Cited in Eusebius, </a:t>
            </a:r>
            <a:r>
              <a:rPr lang="en-US" sz="28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Church History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3.39.</a:t>
            </a:r>
            <a:endParaRPr kumimoji="0" lang="en-US" sz="2800" b="1" i="0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D6E5A76C-E188-6488-AB3B-D946D041832E}"/>
              </a:ext>
            </a:extLst>
          </p:cNvPr>
          <p:cNvSpPr/>
          <p:nvPr/>
        </p:nvSpPr>
        <p:spPr>
          <a:xfrm>
            <a:off x="914400" y="2819400"/>
            <a:ext cx="10945368" cy="384395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Jerome (4</a:t>
            </a:r>
            <a:r>
              <a:rPr kumimoji="0" lang="en-US" sz="4800" b="1" i="0" u="none" strike="noStrike" kern="1200" cap="none" spc="-150" normalizeH="0" baseline="3000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century)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“In the Gospel according to John in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many manuscripts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both Greek and Latin, is found the story of the adulterous woman who was accused before the Lord.”</a:t>
            </a:r>
            <a:endParaRPr kumimoji="0" lang="en-US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Migne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Patrologiae</a:t>
            </a:r>
            <a:r>
              <a:rPr lang="en-US" sz="28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Cursus </a:t>
            </a:r>
            <a:r>
              <a:rPr lang="en-US" sz="28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Completus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(Volume 23, col. 579)</a:t>
            </a:r>
          </a:p>
        </p:txBody>
      </p:sp>
    </p:spTree>
    <p:extLst>
      <p:ext uri="{BB962C8B-B14F-4D97-AF65-F5344CB8AC3E}">
        <p14:creationId xmlns:p14="http://schemas.microsoft.com/office/powerpoint/2010/main" val="31669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253EDC-3CF5-7F27-0293-B3AF292EC604}"/>
              </a:ext>
            </a:extLst>
          </p:cNvPr>
          <p:cNvSpPr txBox="1"/>
          <p:nvPr/>
        </p:nvSpPr>
        <p:spPr>
          <a:xfrm>
            <a:off x="72934" y="83999"/>
            <a:ext cx="861386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this Scripture?</a:t>
            </a:r>
          </a:p>
          <a:p>
            <a:r>
              <a:rPr lang="en-US" sz="40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Early manuscripts leave a space at 7:53.</a:t>
            </a:r>
            <a:endParaRPr lang="en-US" sz="4400" b="1" spc="-150" dirty="0">
              <a:solidFill>
                <a:srgbClr val="84A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James Montgomery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Boice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Gospel of John: Volume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(5:1-8:59) (Grand Rapids, MI: Zondervan, 1980), p.307.</a:t>
            </a:r>
          </a:p>
          <a:p>
            <a:r>
              <a:rPr lang="en-US" sz="40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This narrative appears in other places.</a:t>
            </a:r>
            <a:endParaRPr lang="en-US" sz="4400" b="1" spc="-150" dirty="0">
              <a:solidFill>
                <a:srgbClr val="84A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Luke 21:38; John 7:36, 44; John 21:25 (Carson, 333).</a:t>
            </a:r>
          </a:p>
          <a:p>
            <a:r>
              <a:rPr lang="en-US" sz="40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Early Christian authors mention it.</a:t>
            </a:r>
            <a:endParaRPr lang="en-US" sz="4400" b="1" spc="-150" dirty="0">
              <a:solidFill>
                <a:srgbClr val="84A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Papias (AD 110),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Didascalia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(3rd century), Ambrose (4th century), Augustine (4th century), Jerome (AD 400).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Good motive for removal: Legalism!</a:t>
            </a:r>
            <a:endParaRPr lang="en-US" sz="4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Augustine,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Adulterinis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Conjugiis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2:6-7. See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Boice</a:t>
            </a:r>
            <a:r>
              <a:rPr lang="en-US" sz="2400" b="1" dirty="0"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p.308; Borchert, p.376; Morris, p.779.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6E5A76C-E188-6488-AB3B-D946D041832E}"/>
              </a:ext>
            </a:extLst>
          </p:cNvPr>
          <p:cNvSpPr/>
          <p:nvPr/>
        </p:nvSpPr>
        <p:spPr>
          <a:xfrm>
            <a:off x="1143000" y="137160"/>
            <a:ext cx="10945368" cy="447141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Augustine (4</a:t>
            </a:r>
            <a:r>
              <a:rPr kumimoji="0" lang="en-US" sz="4800" b="1" i="0" u="none" strike="noStrike" kern="1200" cap="none" spc="-150" normalizeH="0" baseline="3000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century)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Certain [men]… fearing, I suppose,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lest their wives should be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given impunity in sinning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removed from their manuscripts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Lord’s act of forgiveness toward the adulteress,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if He… had granted permission to sin.</a:t>
            </a:r>
            <a:endParaRPr kumimoji="0" lang="en-US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Augustine, </a:t>
            </a:r>
            <a:r>
              <a:rPr lang="en-US" sz="28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8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Adulterinis</a:t>
            </a:r>
            <a:r>
              <a:rPr lang="en-US" sz="28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Conjugiis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2:6-7.</a:t>
            </a:r>
            <a:endParaRPr kumimoji="0" lang="en-US" sz="2800" b="1" i="0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2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253EDC-3CF5-7F27-0293-B3AF292EC604}"/>
              </a:ext>
            </a:extLst>
          </p:cNvPr>
          <p:cNvSpPr txBox="1"/>
          <p:nvPr/>
        </p:nvSpPr>
        <p:spPr>
          <a:xfrm>
            <a:off x="72934" y="83999"/>
            <a:ext cx="861386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 this Scripture?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Early manuscripts leave a space at 7:53.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84A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James Montgomery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Boice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Gospel of John: Volume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(5:1-8:59) (Grand Rapids, MI: Zondervan, 1980), p.307.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This narrative appears in other places.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84A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Luke 21:38; John 7:36, 44; John 21:25 (Carson, 333).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Early Christian authors mention it.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84A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Papias (AD 110),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Didascalia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(3rd century), Ambrose (4th century), Augustine (4th century), Jerome (AD 400).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 Good motive for removal: Legalism!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Augustine,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Adulterinis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Conjugiis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2:6-7. See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Boice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ECF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p.308; Borchert, p.376; Morris, p.779.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6E5A76C-E188-6488-AB3B-D946D041832E}"/>
              </a:ext>
            </a:extLst>
          </p:cNvPr>
          <p:cNvSpPr/>
          <p:nvPr/>
        </p:nvSpPr>
        <p:spPr>
          <a:xfrm>
            <a:off x="1143000" y="137160"/>
            <a:ext cx="10945368" cy="447141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Shepherd of </a:t>
            </a:r>
            <a:r>
              <a:rPr kumimoji="0" lang="en-US" sz="4800" b="1" i="0" u="none" strike="noStrike" kern="1200" cap="none" spc="-15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Hermas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(AD 100-150)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“If the husband does not take her back, he sins…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ought to take back the sinner who has repented.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not frequently. For there is but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one repentance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the servants of God.”</a:t>
            </a:r>
            <a:endParaRPr kumimoji="0" lang="en-US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Shepherd of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Hermas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Mandates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4.1.6.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1CA454B7-4CD4-E3FB-D247-3CB5BA07E1F7}"/>
              </a:ext>
            </a:extLst>
          </p:cNvPr>
          <p:cNvSpPr/>
          <p:nvPr/>
        </p:nvSpPr>
        <p:spPr>
          <a:xfrm>
            <a:off x="3322102" y="3918030"/>
            <a:ext cx="8766266" cy="28956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Tertullian called the Shepherd of </a:t>
            </a:r>
            <a:r>
              <a:rPr kumimoji="0" lang="en-US" sz="4800" b="1" i="0" u="none" strike="noStrike" kern="1200" cap="none" spc="-15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Hermas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“</a:t>
            </a:r>
            <a:r>
              <a:rPr kumimoji="0" lang="en-US" sz="4800" b="1" i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lover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adulterers” and the “</a:t>
            </a:r>
            <a:r>
              <a:rPr kumimoji="0" lang="en-US" sz="4800" b="1" i="1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shepherd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adulterers”!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DB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Tertullian,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BDB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 Modesty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DB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10, 20.</a:t>
            </a:r>
          </a:p>
        </p:txBody>
      </p:sp>
    </p:spTree>
    <p:extLst>
      <p:ext uri="{BB962C8B-B14F-4D97-AF65-F5344CB8AC3E}">
        <p14:creationId xmlns:p14="http://schemas.microsoft.com/office/powerpoint/2010/main" val="16747410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8:1) They all went home, but Jesus went to the Mount of Olives.</a:t>
            </a:r>
          </a:p>
        </p:txBody>
      </p:sp>
    </p:spTree>
    <p:extLst>
      <p:ext uri="{BB962C8B-B14F-4D97-AF65-F5344CB8AC3E}">
        <p14:creationId xmlns:p14="http://schemas.microsoft.com/office/powerpoint/2010/main" val="335244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253EDC-3CF5-7F27-0293-B3AF292EC604}"/>
              </a:ext>
            </a:extLst>
          </p:cNvPr>
          <p:cNvSpPr txBox="1"/>
          <p:nvPr/>
        </p:nvSpPr>
        <p:spPr>
          <a:xfrm>
            <a:off x="72934" y="83999"/>
            <a:ext cx="861386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this Scripture?</a:t>
            </a:r>
          </a:p>
          <a:p>
            <a:r>
              <a:rPr lang="en-US" sz="40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Early manuscripts leave a space at 7:53.</a:t>
            </a:r>
            <a:endParaRPr lang="en-US" sz="4400" b="1" spc="-150" dirty="0">
              <a:solidFill>
                <a:srgbClr val="84A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James Montgomery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Boice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Gospel of John: Volume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(5:1-8:59) (Grand Rapids, MI: Zondervan, 1980), p.307.</a:t>
            </a:r>
          </a:p>
          <a:p>
            <a:r>
              <a:rPr lang="en-US" sz="40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This narrative appears in other places.</a:t>
            </a:r>
            <a:endParaRPr lang="en-US" sz="4400" b="1" spc="-150" dirty="0">
              <a:solidFill>
                <a:srgbClr val="84A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Luke 21:38; John 7:36, 44; John 21:25 (Carson, 333).</a:t>
            </a:r>
          </a:p>
          <a:p>
            <a:r>
              <a:rPr lang="en-US" sz="40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Early Christian authors mention it.</a:t>
            </a:r>
            <a:endParaRPr lang="en-US" sz="4400" b="1" spc="-150" dirty="0">
              <a:solidFill>
                <a:srgbClr val="84A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Papias (AD 110),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Didascalia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(3rd century), Ambrose (4th century), Augustine (4th century), Jerome (AD 400).</a:t>
            </a:r>
          </a:p>
          <a:p>
            <a:r>
              <a:rPr lang="en-US" sz="40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Good motive for removal: Legalism!</a:t>
            </a:r>
            <a:endParaRPr lang="en-US" sz="4400" b="1" spc="-150" dirty="0">
              <a:solidFill>
                <a:srgbClr val="84A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Augustine,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Adulterinis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Conjugiis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2:6-7. See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Boice</a:t>
            </a:r>
            <a:r>
              <a:rPr lang="en-US" sz="2400" b="1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p.308; Borchert, p.376; Morris, p.779.</a:t>
            </a:r>
          </a:p>
          <a:p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Considered genuinely historical!</a:t>
            </a:r>
            <a:endParaRPr lang="en-US" sz="44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FEE74B0-3E80-5F3C-CE97-1228F641920B}"/>
              </a:ext>
            </a:extLst>
          </p:cNvPr>
          <p:cNvSpPr/>
          <p:nvPr/>
        </p:nvSpPr>
        <p:spPr>
          <a:xfrm>
            <a:off x="476903" y="2209800"/>
            <a:ext cx="11238194" cy="331317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Passes various criteria of authenticity.</a:t>
            </a:r>
            <a:endParaRPr kumimoji="0" lang="en-US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Embarrassment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adultery),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coherence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splitting dilemmas),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eyewitness detail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writing </a:t>
            </a:r>
            <a:r>
              <a:rPr 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sand).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contains “all the earmarks of historical veracity.”</a:t>
            </a:r>
            <a:endParaRPr kumimoji="0" lang="en-US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Bruce Metzger,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Textual Commentary on the New Testament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(German Bible Society, 1994), p.188.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2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8:3) The teachers of the law and the Pharisees brought in a woman caught in adultery.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made her stand before the group.</a:t>
            </a:r>
          </a:p>
        </p:txBody>
      </p:sp>
    </p:spTree>
    <p:extLst>
      <p:ext uri="{BB962C8B-B14F-4D97-AF65-F5344CB8AC3E}">
        <p14:creationId xmlns:p14="http://schemas.microsoft.com/office/powerpoint/2010/main" val="357550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8:4) The teachers of the law said,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“Teacher, this woman was caught in the very act of adultery.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Law, Moses commanded us to stone such women.</a:t>
            </a:r>
          </a:p>
        </p:txBody>
      </p:sp>
    </p:spTree>
    <p:extLst>
      <p:ext uri="{BB962C8B-B14F-4D97-AF65-F5344CB8AC3E}">
        <p14:creationId xmlns:p14="http://schemas.microsoft.com/office/powerpoint/2010/main" val="36025856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(Jn. 8:4)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teachers of the law said,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“Teacher, this woman was caught in the very act of adultery.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the Law, Moses commanded us to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stone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such women.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84AE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2991D4D9-30F2-7921-4CC4-9001C4EFDE45}"/>
              </a:ext>
            </a:extLst>
          </p:cNvPr>
          <p:cNvSpPr/>
          <p:nvPr/>
        </p:nvSpPr>
        <p:spPr>
          <a:xfrm>
            <a:off x="4038600" y="228600"/>
            <a:ext cx="7848600" cy="633585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Adulterers put to death?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Case law wasn’t God’s ideal.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Matthew 19:8; Deuteronomy 24:1-4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Capital crimes could be reduced to a fine (except murder</a:t>
            </a:r>
            <a:r>
              <a:rPr kumimoji="0" 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rape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total capital crimes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Numbers 35:31 and Deuteronomy 22:26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Compare with Exodus 21:29-30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Walter C. Kaiser,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Toward Old Testament Ethics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(Grand Rapids: Zondervan, 1983), 91-92.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Case law was is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today.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Romans 13:1-7; Philippians 3:20; Matthew 28:19</a:t>
            </a:r>
          </a:p>
        </p:txBody>
      </p:sp>
    </p:spTree>
    <p:extLst>
      <p:ext uri="{BB962C8B-B14F-4D97-AF65-F5344CB8AC3E}">
        <p14:creationId xmlns:p14="http://schemas.microsoft.com/office/powerpoint/2010/main" val="25151668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8:4) </a:t>
            </a:r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teachers of the law said,</a:t>
            </a:r>
          </a:p>
          <a:p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“Teacher, this woman was caught in the very act of adultery. </a:t>
            </a:r>
          </a:p>
          <a:p>
            <a:r>
              <a:rPr lang="en-US" sz="4400" b="1" spc="-150" baseline="3000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Law, Moses commanded us to stone such women.</a:t>
            </a:r>
          </a:p>
          <a:p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 what do </a:t>
            </a:r>
            <a:r>
              <a:rPr lang="en-US" sz="54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say?”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were using this question as a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trap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in order to have a basis for accusing him. 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CEACE181-2B65-1657-DC23-88FFA986F253}"/>
              </a:ext>
            </a:extLst>
          </p:cNvPr>
          <p:cNvSpPr/>
          <p:nvPr/>
        </p:nvSpPr>
        <p:spPr>
          <a:xfrm>
            <a:off x="4114800" y="379165"/>
            <a:ext cx="7735824" cy="614091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It’s a trap!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 is the man??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them shall die” (Deut. 22:22).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 are the two or three witnesses required by law?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(They needed to be the ones to throw the first stones.)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Deuteronomy 17:7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3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8:4) </a:t>
            </a:r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teachers of the law said,</a:t>
            </a:r>
          </a:p>
          <a:p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“Teacher, this woman was caught in the very act of adultery. </a:t>
            </a:r>
          </a:p>
          <a:p>
            <a:r>
              <a:rPr lang="en-US" sz="4400" b="1" spc="-150" baseline="3000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Law, Moses commanded us to stone such women.</a:t>
            </a:r>
          </a:p>
          <a:p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 what do </a:t>
            </a:r>
            <a:r>
              <a:rPr lang="en-US" sz="54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say?”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were using this question as a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trap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in order to have a basis for accusing him. </a:t>
            </a:r>
          </a:p>
        </p:txBody>
      </p:sp>
    </p:spTree>
    <p:extLst>
      <p:ext uri="{BB962C8B-B14F-4D97-AF65-F5344CB8AC3E}">
        <p14:creationId xmlns:p14="http://schemas.microsoft.com/office/powerpoint/2010/main" val="238318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8:4) </a:t>
            </a:r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teachers of the law said,</a:t>
            </a:r>
          </a:p>
          <a:p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“Teacher, this woman was caught in the very act of adultery. </a:t>
            </a:r>
          </a:p>
          <a:p>
            <a:r>
              <a:rPr lang="en-US" sz="4400" b="1" spc="-150" baseline="3000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Law, Moses commanded us to stone such women.</a:t>
            </a:r>
          </a:p>
          <a:p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 what do </a:t>
            </a:r>
            <a:r>
              <a:rPr lang="en-US" sz="54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say?”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were using this question as a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trap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in order to have a basis for accusing him. 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2991D4D9-30F2-7921-4CC4-9001C4EFDE45}"/>
              </a:ext>
            </a:extLst>
          </p:cNvPr>
          <p:cNvSpPr/>
          <p:nvPr/>
        </p:nvSpPr>
        <p:spPr>
          <a:xfrm>
            <a:off x="4114800" y="379165"/>
            <a:ext cx="7735824" cy="614091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It’s a trap!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Option #1. If Jesus defends the woman, </a:t>
            </a:r>
            <a:r>
              <a:rPr kumimoji="0" lang="en-US" sz="40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would be accused of breaking the OT Law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Leviticus 20:10; Deuteronomy 22:22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Option #2. If Jesus condemns the woman, he would be accused of breaking the Roman Law.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could face death for this.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could lose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crowds (Matthew 11:19).</a:t>
            </a:r>
          </a:p>
        </p:txBody>
      </p:sp>
    </p:spTree>
    <p:extLst>
      <p:ext uri="{BB962C8B-B14F-4D97-AF65-F5344CB8AC3E}">
        <p14:creationId xmlns:p14="http://schemas.microsoft.com/office/powerpoint/2010/main" val="59314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8:4) </a:t>
            </a:r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teachers of the law said,</a:t>
            </a:r>
          </a:p>
          <a:p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“Teacher, this woman was caught in the very act of adultery. </a:t>
            </a:r>
          </a:p>
          <a:p>
            <a:r>
              <a:rPr lang="en-US" sz="4400" b="1" spc="-150" baseline="3000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Law, Moses commanded us to stone such women.</a:t>
            </a:r>
          </a:p>
          <a:p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 what do </a:t>
            </a:r>
            <a:r>
              <a:rPr lang="en-US" sz="5400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say?”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They were using this question as a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trap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in order to have a basis for accusing him. 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AADD38B9-EC6D-598C-9E29-2AEAD7B0BBD5}"/>
              </a:ext>
            </a:extLst>
          </p:cNvPr>
          <p:cNvSpPr/>
          <p:nvPr/>
        </p:nvSpPr>
        <p:spPr>
          <a:xfrm>
            <a:off x="4114800" y="379165"/>
            <a:ext cx="7735824" cy="614091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will Jesus respond to this dilemma??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4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8:6) Jesus bent down and started to write on the ground with his finger.</a:t>
            </a:r>
          </a:p>
        </p:txBody>
      </p:sp>
    </p:spTree>
    <p:extLst>
      <p:ext uri="{BB962C8B-B14F-4D97-AF65-F5344CB8AC3E}">
        <p14:creationId xmlns:p14="http://schemas.microsoft.com/office/powerpoint/2010/main" val="386436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8:6) Jesus bent down and started to write on the ground with his finger.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6CB5C35E-6BCA-E67B-3440-3546EB594EEA}"/>
              </a:ext>
            </a:extLst>
          </p:cNvPr>
          <p:cNvSpPr/>
          <p:nvPr/>
        </p:nvSpPr>
        <p:spPr>
          <a:xfrm>
            <a:off x="643467" y="1219201"/>
            <a:ext cx="11201400" cy="5562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did Jesus write?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OT Scriptures?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“You shall not murder… bear false witness” (Ex. 20:13, 16).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Where’s the 2-3 witnesses? (Deut. 17:7)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“Those who turn away from you will be written in the dust because they have forsaken the Lord, the spring of living water” (Jer. 17:13).</a:t>
            </a:r>
            <a:endParaRPr kumimoji="0" lang="en-US" sz="2800" b="1" i="0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Their personal, private sins?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Perhaps their guilt in this situation?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 Did he draw something?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de-DE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de-DE" sz="28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de-DE" sz="2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translate this as drawing a picture (Morris, p.783).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8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8:2) At dawn he appeared again in the temple courts, where all the people gathered around him, and he sat down to teach them.</a:t>
            </a:r>
          </a:p>
        </p:txBody>
      </p:sp>
    </p:spTree>
    <p:extLst>
      <p:ext uri="{BB962C8B-B14F-4D97-AF65-F5344CB8AC3E}">
        <p14:creationId xmlns:p14="http://schemas.microsoft.com/office/powerpoint/2010/main" val="3140568099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8:7) When they kept on questioning him, he straightened up and said to them,</a:t>
            </a:r>
          </a:p>
          <a:p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“Let any one of you who is without sin be the first to throw a stone at her.”</a:t>
            </a:r>
          </a:p>
        </p:txBody>
      </p:sp>
      <p:pic>
        <p:nvPicPr>
          <p:cNvPr id="6" name="Picture 2" descr="Story time Jesus - Guys, Seriously, don't judge people. - Christian Funny  Pictures - A time to laugh">
            <a:extLst>
              <a:ext uri="{FF2B5EF4-FFF2-40B4-BE49-F238E27FC236}">
                <a16:creationId xmlns:a16="http://schemas.microsoft.com/office/drawing/2014/main" id="{92D76C0E-AD05-8D88-C6EB-199926F64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422"/>
            <a:ext cx="4905375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2822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8:7) When they kept on questioning him, he straightened up and said to them,</a:t>
            </a:r>
          </a:p>
          <a:p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“Let any one of you who is without sin be the first to throw a stone at her.”</a:t>
            </a:r>
          </a:p>
        </p:txBody>
      </p:sp>
      <p:pic>
        <p:nvPicPr>
          <p:cNvPr id="6" name="Picture 2" descr="Story time Jesus - Guys, Seriously, don't judge people. - Christian Funny  Pictures - A time to laugh">
            <a:extLst>
              <a:ext uri="{FF2B5EF4-FFF2-40B4-BE49-F238E27FC236}">
                <a16:creationId xmlns:a16="http://schemas.microsoft.com/office/drawing/2014/main" id="{92D76C0E-AD05-8D88-C6EB-199926F64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422"/>
            <a:ext cx="4905375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5432C36A-AAA3-1A9F-3967-A0C45D5189D7}"/>
              </a:ext>
            </a:extLst>
          </p:cNvPr>
          <p:cNvSpPr/>
          <p:nvPr/>
        </p:nvSpPr>
        <p:spPr>
          <a:xfrm>
            <a:off x="2082447" y="1405467"/>
            <a:ext cx="10010775" cy="252604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“Judge with a righteous judgment.”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7:24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called this “sin.”</a:t>
            </a:r>
          </a:p>
          <a:p>
            <a:pPr algn="ctr">
              <a:defRPr/>
            </a:pP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Verse 11; cf.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Matthew 5:27-28, 32; 15:19; 19:9, 18; Mark 7:21</a:t>
            </a:r>
            <a:endParaRPr kumimoji="0" lang="en-US" sz="2800" b="1" i="0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808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8:7) When they kept on questioning him, he straightened up and said to them,</a:t>
            </a:r>
          </a:p>
          <a:p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“Let any one of you who is without sin be the first to throw a stone at her.”</a:t>
            </a:r>
          </a:p>
        </p:txBody>
      </p:sp>
    </p:spTree>
    <p:extLst>
      <p:ext uri="{BB962C8B-B14F-4D97-AF65-F5344CB8AC3E}">
        <p14:creationId xmlns:p14="http://schemas.microsoft.com/office/powerpoint/2010/main" val="20896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900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8:9) Now when they heard this,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began to drift away one at a time,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starting with the older ones,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until Jesus was left alone with the woman standing before him.</a:t>
            </a:r>
          </a:p>
        </p:txBody>
      </p:sp>
    </p:spTree>
    <p:extLst>
      <p:ext uri="{BB962C8B-B14F-4D97-AF65-F5344CB8AC3E}">
        <p14:creationId xmlns:p14="http://schemas.microsoft.com/office/powerpoint/2010/main" val="289866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8:10) Then Jesus stood up again and said to the woman,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“Where are your accusers? Didn’t even one of them condemn you?”</a:t>
            </a:r>
          </a:p>
        </p:txBody>
      </p:sp>
    </p:spTree>
    <p:extLst>
      <p:ext uri="{BB962C8B-B14F-4D97-AF65-F5344CB8AC3E}">
        <p14:creationId xmlns:p14="http://schemas.microsoft.com/office/powerpoint/2010/main" val="10071617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8:11) “No one, sir,” she said. 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“Then neither do I condemn you,” Jesus declared.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“Go now and leave your life of sin.”</a:t>
            </a:r>
          </a:p>
        </p:txBody>
      </p:sp>
    </p:spTree>
    <p:extLst>
      <p:ext uri="{BB962C8B-B14F-4D97-AF65-F5344CB8AC3E}">
        <p14:creationId xmlns:p14="http://schemas.microsoft.com/office/powerpoint/2010/main" val="9757979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8:11) </a:t>
            </a:r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“No one, sir,” she said. </a:t>
            </a:r>
          </a:p>
          <a:p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“Then 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neither do I condemn you,</a:t>
            </a:r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Jesus declared.</a:t>
            </a:r>
          </a:p>
          <a:p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“Go now and leave your life of sin.”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FF4F525F-6B89-383D-5A82-DCAFA1FC9753}"/>
              </a:ext>
            </a:extLst>
          </p:cNvPr>
          <p:cNvSpPr/>
          <p:nvPr/>
        </p:nvSpPr>
        <p:spPr>
          <a:xfrm>
            <a:off x="152400" y="2971800"/>
            <a:ext cx="6705600" cy="280076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“Leave your life of sin,</a:t>
            </a:r>
          </a:p>
          <a:p>
            <a:pPr lvl="0" algn="ctr">
              <a:defRPr/>
            </a:pPr>
            <a:r>
              <a:rPr lang="en-US" sz="5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then</a:t>
            </a: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will not condemn you.”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9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8:11) </a:t>
            </a:r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“No one, sir,” she said. </a:t>
            </a:r>
          </a:p>
          <a:p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“Then 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neither do I condemn you,</a:t>
            </a:r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Jesus declared.</a:t>
            </a:r>
          </a:p>
          <a:p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“Go now and leave your life of sin.”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FF4F525F-6B89-383D-5A82-DCAFA1FC9753}"/>
              </a:ext>
            </a:extLst>
          </p:cNvPr>
          <p:cNvSpPr/>
          <p:nvPr/>
        </p:nvSpPr>
        <p:spPr>
          <a:xfrm>
            <a:off x="152400" y="2971800"/>
            <a:ext cx="6705600" cy="280076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“Leave your life of sin,</a:t>
            </a:r>
          </a:p>
          <a:p>
            <a:pPr lvl="0" algn="ctr">
              <a:defRPr/>
            </a:pPr>
            <a:r>
              <a:rPr lang="en-US" sz="5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then</a:t>
            </a: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will not condemn you.”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CB9DA9-0CB2-284B-3221-C3B40E22F97A}"/>
              </a:ext>
            </a:extLst>
          </p:cNvPr>
          <p:cNvCxnSpPr>
            <a:cxnSpLocks/>
          </p:cNvCxnSpPr>
          <p:nvPr/>
        </p:nvCxnSpPr>
        <p:spPr>
          <a:xfrm>
            <a:off x="381000" y="3124200"/>
            <a:ext cx="6248400" cy="2514600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9D3D68-A253-309B-1106-0A5D707D4048}"/>
              </a:ext>
            </a:extLst>
          </p:cNvPr>
          <p:cNvCxnSpPr>
            <a:cxnSpLocks/>
          </p:cNvCxnSpPr>
          <p:nvPr/>
        </p:nvCxnSpPr>
        <p:spPr>
          <a:xfrm flipV="1">
            <a:off x="381000" y="3276600"/>
            <a:ext cx="6248400" cy="2362200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90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8:11) </a:t>
            </a:r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“No one, sir,” she said. </a:t>
            </a:r>
          </a:p>
          <a:p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“Then 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neither do I condemn you,</a:t>
            </a:r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Jesus declared.</a:t>
            </a:r>
          </a:p>
          <a:p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“Go now and leave your life of sin.”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FF4F525F-6B89-383D-5A82-DCAFA1FC9753}"/>
              </a:ext>
            </a:extLst>
          </p:cNvPr>
          <p:cNvSpPr/>
          <p:nvPr/>
        </p:nvSpPr>
        <p:spPr>
          <a:xfrm>
            <a:off x="152400" y="2971800"/>
            <a:ext cx="6705600" cy="280076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“Leave your life of sin,</a:t>
            </a:r>
          </a:p>
          <a:p>
            <a:pPr lvl="0" algn="ctr">
              <a:defRPr/>
            </a:pPr>
            <a:r>
              <a:rPr lang="en-US" sz="5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then</a:t>
            </a: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will not condemn you.”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CB9DA9-0CB2-284B-3221-C3B40E22F97A}"/>
              </a:ext>
            </a:extLst>
          </p:cNvPr>
          <p:cNvCxnSpPr>
            <a:cxnSpLocks/>
          </p:cNvCxnSpPr>
          <p:nvPr/>
        </p:nvCxnSpPr>
        <p:spPr>
          <a:xfrm>
            <a:off x="381000" y="3124200"/>
            <a:ext cx="6248400" cy="2514600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9D3D68-A253-309B-1106-0A5D707D4048}"/>
              </a:ext>
            </a:extLst>
          </p:cNvPr>
          <p:cNvCxnSpPr>
            <a:cxnSpLocks/>
          </p:cNvCxnSpPr>
          <p:nvPr/>
        </p:nvCxnSpPr>
        <p:spPr>
          <a:xfrm flipV="1">
            <a:off x="381000" y="3276600"/>
            <a:ext cx="6248400" cy="2362200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6AEE22B6-C718-AF58-F8CB-8057BF16B2DF}"/>
              </a:ext>
            </a:extLst>
          </p:cNvPr>
          <p:cNvSpPr/>
          <p:nvPr/>
        </p:nvSpPr>
        <p:spPr>
          <a:xfrm>
            <a:off x="4038600" y="152400"/>
            <a:ext cx="7815290" cy="65532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avoid sin under grace?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Sin is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damaging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BDB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Imagine a pleasure machine…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Sin is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addicting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DB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8:34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Sin is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alienating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DB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Romans 7:9-25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Sin is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discrediting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DB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Corinthians 6:6; John 13:34-35; 17:21-23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Sin is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fueled by Law!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DB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Romans 5:20; 6:14; 7:6; 1 Corinthians 15:56; Hebrews 7:18-19; 2 Corinthians 3:7</a:t>
            </a:r>
          </a:p>
        </p:txBody>
      </p:sp>
    </p:spTree>
    <p:extLst>
      <p:ext uri="{BB962C8B-B14F-4D97-AF65-F5344CB8AC3E}">
        <p14:creationId xmlns:p14="http://schemas.microsoft.com/office/powerpoint/2010/main" val="339091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8:11) </a:t>
            </a:r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“No one, sir,” she said. </a:t>
            </a:r>
          </a:p>
          <a:p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“Then 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neither do I condemn you,</a:t>
            </a:r>
            <a:r>
              <a:rPr lang="en-US" sz="4400" b="1" spc="-150" dirty="0">
                <a:solidFill>
                  <a:srgbClr val="84AE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Jesus declared.</a:t>
            </a:r>
          </a:p>
          <a:p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“Go now and leave your life of sin.”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FF4F525F-6B89-383D-5A82-DCAFA1FC9753}"/>
              </a:ext>
            </a:extLst>
          </p:cNvPr>
          <p:cNvSpPr/>
          <p:nvPr/>
        </p:nvSpPr>
        <p:spPr>
          <a:xfrm>
            <a:off x="152400" y="2971800"/>
            <a:ext cx="6705600" cy="280076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“Leave your life of sin,</a:t>
            </a:r>
          </a:p>
          <a:p>
            <a:pPr lvl="0" algn="ctr">
              <a:defRPr/>
            </a:pPr>
            <a:r>
              <a:rPr lang="en-US" sz="5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then</a:t>
            </a: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will not condemn you.”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CB9DA9-0CB2-284B-3221-C3B40E22F97A}"/>
              </a:ext>
            </a:extLst>
          </p:cNvPr>
          <p:cNvCxnSpPr>
            <a:cxnSpLocks/>
          </p:cNvCxnSpPr>
          <p:nvPr/>
        </p:nvCxnSpPr>
        <p:spPr>
          <a:xfrm>
            <a:off x="381000" y="3124200"/>
            <a:ext cx="6248400" cy="2514600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9D3D68-A253-309B-1106-0A5D707D4048}"/>
              </a:ext>
            </a:extLst>
          </p:cNvPr>
          <p:cNvCxnSpPr>
            <a:cxnSpLocks/>
          </p:cNvCxnSpPr>
          <p:nvPr/>
        </p:nvCxnSpPr>
        <p:spPr>
          <a:xfrm flipV="1">
            <a:off x="381000" y="3276600"/>
            <a:ext cx="6248400" cy="2362200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6AEE22B6-C718-AF58-F8CB-8057BF16B2DF}"/>
              </a:ext>
            </a:extLst>
          </p:cNvPr>
          <p:cNvSpPr/>
          <p:nvPr/>
        </p:nvSpPr>
        <p:spPr>
          <a:xfrm>
            <a:off x="4038600" y="152400"/>
            <a:ext cx="7815290" cy="65532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avoid sin under grace?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Sin is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damaging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BDB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Imagine a pleasure machine…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Sin is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addicting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DB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8:34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Sin is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alienating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DB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Romans 7:9-25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Sin is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discrediting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DB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Corinthians 6:6; John 13:34-35; 17:21-23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Sin is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fueled by Law!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DB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Romans 5:20; 6:14; 7:6; 1 Corinthians 15:56; Hebrews 7:18-19; 2 Corinthians 3:7</a:t>
            </a: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C329310A-3AD6-1B14-8E7C-0396F68BD5D6}"/>
              </a:ext>
            </a:extLst>
          </p:cNvPr>
          <p:cNvSpPr/>
          <p:nvPr/>
        </p:nvSpPr>
        <p:spPr>
          <a:xfrm>
            <a:off x="1416756" y="1093900"/>
            <a:ext cx="6324600" cy="294357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8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alternative?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42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8:3) The teachers of the law and the Pharisees brought in a woman caught in adultery.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made her stand before the group.</a:t>
            </a:r>
          </a:p>
        </p:txBody>
      </p:sp>
    </p:spTree>
    <p:extLst>
      <p:ext uri="{BB962C8B-B14F-4D97-AF65-F5344CB8AC3E}">
        <p14:creationId xmlns:p14="http://schemas.microsoft.com/office/powerpoint/2010/main" val="31253332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005505"/>
      </p:ext>
    </p:extLst>
  </p:cSld>
  <p:clrMapOvr>
    <a:masterClrMapping/>
  </p:clrMapOvr>
  <p:transition spd="slow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586" y="1676400"/>
            <a:ext cx="1198034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6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What regrets do you have?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60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damage have you done to yourself or your relationships?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6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What choices have you made that led to public embarrassment?</a:t>
            </a:r>
          </a:p>
        </p:txBody>
      </p:sp>
    </p:spTree>
    <p:extLst>
      <p:ext uri="{BB962C8B-B14F-4D97-AF65-F5344CB8AC3E}">
        <p14:creationId xmlns:p14="http://schemas.microsoft.com/office/powerpoint/2010/main" val="20605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586" y="1676400"/>
            <a:ext cx="1198034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6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What regrets do you have?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60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damage have you done to yourself or your relationships?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6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What choices have you made that led to public embarrassment?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484D3ECE-796E-87BC-2170-52D6B6F0B1E3}"/>
              </a:ext>
            </a:extLst>
          </p:cNvPr>
          <p:cNvSpPr/>
          <p:nvPr/>
        </p:nvSpPr>
        <p:spPr>
          <a:xfrm>
            <a:off x="1862659" y="1905000"/>
            <a:ext cx="8458200" cy="3581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9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“Neither do I condemn you.”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7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8:4) The teachers of the law said,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“Teacher, this woman was caught in the very act of adultery.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Law, Moses commanded us to stone such women.</a:t>
            </a:r>
          </a:p>
          <a:p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 what do </a:t>
            </a:r>
            <a:r>
              <a:rPr lang="en-US" sz="5400" b="1" i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5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say?”</a:t>
            </a:r>
          </a:p>
          <a:p>
            <a:pPr lvl="0">
              <a:defRPr/>
            </a:pP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were using this question as a trap, in order to have a basis for accusing him. </a:t>
            </a:r>
          </a:p>
        </p:txBody>
      </p:sp>
    </p:spTree>
    <p:extLst>
      <p:ext uri="{BB962C8B-B14F-4D97-AF65-F5344CB8AC3E}">
        <p14:creationId xmlns:p14="http://schemas.microsoft.com/office/powerpoint/2010/main" val="41190393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8:6) Jesus bent down and started to write on the ground with his finger.</a:t>
            </a:r>
          </a:p>
        </p:txBody>
      </p:sp>
    </p:spTree>
    <p:extLst>
      <p:ext uri="{BB962C8B-B14F-4D97-AF65-F5344CB8AC3E}">
        <p14:creationId xmlns:p14="http://schemas.microsoft.com/office/powerpoint/2010/main" val="250103040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61386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8:7) When they kept on questioning him, he straightened up and said to them,</a:t>
            </a:r>
          </a:p>
          <a:p>
            <a:r>
              <a:rPr lang="en-US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“Let any one of you who is without sin be the first to throw a stone at her.”</a:t>
            </a:r>
          </a:p>
        </p:txBody>
      </p:sp>
    </p:spTree>
    <p:extLst>
      <p:ext uri="{BB962C8B-B14F-4D97-AF65-F5344CB8AC3E}">
        <p14:creationId xmlns:p14="http://schemas.microsoft.com/office/powerpoint/2010/main" val="36890062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8:9) Now when they heard this, they began to drift away one at a time, starting with the older ones, until Jesus was left alone with the woman standing before him.</a:t>
            </a:r>
          </a:p>
        </p:txBody>
      </p:sp>
    </p:spTree>
    <p:extLst>
      <p:ext uri="{BB962C8B-B14F-4D97-AF65-F5344CB8AC3E}">
        <p14:creationId xmlns:p14="http://schemas.microsoft.com/office/powerpoint/2010/main" val="4290664678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8:10) Then Jesus stood up again and said to the woman,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“Where are your accusers? Didn’t even one of them condemn you?”</a:t>
            </a:r>
          </a:p>
        </p:txBody>
      </p:sp>
    </p:spTree>
    <p:extLst>
      <p:ext uri="{BB962C8B-B14F-4D97-AF65-F5344CB8AC3E}">
        <p14:creationId xmlns:p14="http://schemas.microsoft.com/office/powerpoint/2010/main" val="1567432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2899</Words>
  <Application>Microsoft Office PowerPoint</Application>
  <PresentationFormat>Widescreen</PresentationFormat>
  <Paragraphs>276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Lao UI</vt:lpstr>
      <vt:lpstr>Times New Roman</vt:lpstr>
      <vt:lpstr>Wingdings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2024-04-29T15:11:48Z</dcterms:created>
  <dcterms:modified xsi:type="dcterms:W3CDTF">2024-04-29T15:13:51Z</dcterms:modified>
</cp:coreProperties>
</file>