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1273" r:id="rId2"/>
    <p:sldId id="7535" r:id="rId3"/>
    <p:sldId id="7398" r:id="rId4"/>
    <p:sldId id="7487" r:id="rId5"/>
    <p:sldId id="7488" r:id="rId6"/>
    <p:sldId id="7489" r:id="rId7"/>
    <p:sldId id="7490" r:id="rId8"/>
    <p:sldId id="7491" r:id="rId9"/>
    <p:sldId id="7492" r:id="rId10"/>
    <p:sldId id="7493" r:id="rId11"/>
    <p:sldId id="7495" r:id="rId12"/>
    <p:sldId id="7496" r:id="rId13"/>
    <p:sldId id="7497" r:id="rId14"/>
    <p:sldId id="7509" r:id="rId15"/>
    <p:sldId id="7510" r:id="rId16"/>
    <p:sldId id="7527" r:id="rId17"/>
    <p:sldId id="7513" r:id="rId18"/>
    <p:sldId id="7528" r:id="rId19"/>
    <p:sldId id="7529" r:id="rId20"/>
    <p:sldId id="7530" r:id="rId21"/>
    <p:sldId id="7498" r:id="rId22"/>
    <p:sldId id="7520" r:id="rId23"/>
    <p:sldId id="7521" r:id="rId24"/>
    <p:sldId id="7522" r:id="rId25"/>
    <p:sldId id="7499" r:id="rId26"/>
    <p:sldId id="7501" r:id="rId27"/>
    <p:sldId id="7531" r:id="rId28"/>
    <p:sldId id="7500" r:id="rId29"/>
    <p:sldId id="7532" r:id="rId30"/>
    <p:sldId id="7502" r:id="rId31"/>
    <p:sldId id="7533" r:id="rId32"/>
    <p:sldId id="7514" r:id="rId33"/>
    <p:sldId id="7534" r:id="rId34"/>
    <p:sldId id="7504" r:id="rId35"/>
    <p:sldId id="7505" r:id="rId36"/>
    <p:sldId id="7506" r:id="rId37"/>
    <p:sldId id="7507" r:id="rId38"/>
    <p:sldId id="7512" r:id="rId39"/>
    <p:sldId id="7508" r:id="rId40"/>
    <p:sldId id="7518" r:id="rId41"/>
    <p:sldId id="7519" r:id="rId42"/>
    <p:sldId id="7523" r:id="rId43"/>
    <p:sldId id="7524" r:id="rId44"/>
    <p:sldId id="7511" r:id="rId45"/>
    <p:sldId id="7525" r:id="rId46"/>
    <p:sldId id="7526" r:id="rId47"/>
    <p:sldId id="6665" r:id="rId48"/>
  </p:sldIdLst>
  <p:sldSz cx="10160000" cy="5715000"/>
  <p:notesSz cx="7010400" cy="92964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9E2"/>
    <a:srgbClr val="F0F0DC"/>
    <a:srgbClr val="FFFFCC"/>
    <a:srgbClr val="000000"/>
    <a:srgbClr val="A85400"/>
    <a:srgbClr val="B85C00"/>
    <a:srgbClr val="C06000"/>
    <a:srgbClr val="005AB4"/>
    <a:srgbClr val="4D4D4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5" autoAdjust="0"/>
    <p:restoredTop sz="84142" autoAdjust="0"/>
  </p:normalViewPr>
  <p:slideViewPr>
    <p:cSldViewPr>
      <p:cViewPr varScale="1">
        <p:scale>
          <a:sx n="72" d="100"/>
          <a:sy n="72" d="100"/>
        </p:scale>
        <p:origin x="68" y="184"/>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6374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0850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3476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5595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4701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623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2400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17</a:t>
            </a:fld>
            <a:endParaRPr lang="en-US" dirty="0"/>
          </a:p>
        </p:txBody>
      </p:sp>
    </p:spTree>
    <p:extLst>
      <p:ext uri="{BB962C8B-B14F-4D97-AF65-F5344CB8AC3E}">
        <p14:creationId xmlns:p14="http://schemas.microsoft.com/office/powerpoint/2010/main" val="145439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18</a:t>
            </a:fld>
            <a:endParaRPr lang="en-US" dirty="0"/>
          </a:p>
        </p:txBody>
      </p:sp>
    </p:spTree>
    <p:extLst>
      <p:ext uri="{BB962C8B-B14F-4D97-AF65-F5344CB8AC3E}">
        <p14:creationId xmlns:p14="http://schemas.microsoft.com/office/powerpoint/2010/main" val="2633690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5622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32270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20</a:t>
            </a:fld>
            <a:endParaRPr lang="en-US" dirty="0"/>
          </a:p>
        </p:txBody>
      </p:sp>
    </p:spTree>
    <p:extLst>
      <p:ext uri="{BB962C8B-B14F-4D97-AF65-F5344CB8AC3E}">
        <p14:creationId xmlns:p14="http://schemas.microsoft.com/office/powerpoint/2010/main" val="3571988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3199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37201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23</a:t>
            </a:fld>
            <a:endParaRPr lang="en-US" dirty="0"/>
          </a:p>
        </p:txBody>
      </p:sp>
    </p:spTree>
    <p:extLst>
      <p:ext uri="{BB962C8B-B14F-4D97-AF65-F5344CB8AC3E}">
        <p14:creationId xmlns:p14="http://schemas.microsoft.com/office/powerpoint/2010/main" val="517843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87990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97405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26</a:t>
            </a:fld>
            <a:endParaRPr lang="en-US" dirty="0"/>
          </a:p>
        </p:txBody>
      </p:sp>
    </p:spTree>
    <p:extLst>
      <p:ext uri="{BB962C8B-B14F-4D97-AF65-F5344CB8AC3E}">
        <p14:creationId xmlns:p14="http://schemas.microsoft.com/office/powerpoint/2010/main" val="810555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19930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28</a:t>
            </a:fld>
            <a:endParaRPr lang="en-US" dirty="0"/>
          </a:p>
        </p:txBody>
      </p:sp>
    </p:spTree>
    <p:extLst>
      <p:ext uri="{BB962C8B-B14F-4D97-AF65-F5344CB8AC3E}">
        <p14:creationId xmlns:p14="http://schemas.microsoft.com/office/powerpoint/2010/main" val="979937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3344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30</a:t>
            </a:fld>
            <a:endParaRPr lang="en-US" dirty="0"/>
          </a:p>
        </p:txBody>
      </p:sp>
    </p:spTree>
    <p:extLst>
      <p:ext uri="{BB962C8B-B14F-4D97-AF65-F5344CB8AC3E}">
        <p14:creationId xmlns:p14="http://schemas.microsoft.com/office/powerpoint/2010/main" val="2402965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96938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32</a:t>
            </a:fld>
            <a:endParaRPr lang="en-US" dirty="0"/>
          </a:p>
        </p:txBody>
      </p:sp>
    </p:spTree>
    <p:extLst>
      <p:ext uri="{BB962C8B-B14F-4D97-AF65-F5344CB8AC3E}">
        <p14:creationId xmlns:p14="http://schemas.microsoft.com/office/powerpoint/2010/main" val="812937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15739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08278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171450" indent="-171450">
              <a:buFontTx/>
              <a:buChar char="-"/>
            </a:pP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24693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41074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52730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39989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8548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93900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16668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48024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59967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93882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7746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27497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pPr marL="0" indent="0">
              <a:buFontTx/>
              <a:buNone/>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91506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47</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406400" y="696913"/>
            <a:ext cx="6197600" cy="348615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4186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7378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3928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897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78552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2400" i="1"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Calibri Light" panose="020F0302020204030204" pitchFamily="34" charset="0"/>
          <a:ea typeface="ＭＳ Ｐゴシック" charset="-128"/>
          <a:cs typeface="Calibri Light" panose="020F0302020204030204" pitchFamily="34" charset="0"/>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Calibri Light" panose="020F0302020204030204" pitchFamily="34" charset="0"/>
          <a:ea typeface="ＭＳ Ｐゴシック" charset="-128"/>
          <a:cs typeface="Calibri Light" panose="020F0302020204030204" pitchFamily="34" charset="0"/>
        </a:defRPr>
      </a:lvl1pPr>
      <a:lvl2pPr marL="742950" indent="-285750" algn="l" rtl="0" eaLnBrk="0" fontAlgn="base" hangingPunct="0">
        <a:lnSpc>
          <a:spcPct val="95000"/>
        </a:lnSpc>
        <a:spcBef>
          <a:spcPct val="20000"/>
        </a:spcBef>
        <a:spcAft>
          <a:spcPct val="0"/>
        </a:spcAft>
        <a:buChar char="–"/>
        <a:defRPr sz="3200">
          <a:solidFill>
            <a:schemeClr val="bg1"/>
          </a:solidFill>
          <a:latin typeface="Calibri Light" panose="020F0302020204030204" pitchFamily="34" charset="0"/>
          <a:ea typeface="ＭＳ Ｐゴシック" charset="-128"/>
          <a:cs typeface="Calibri Light" panose="020F0302020204030204" pitchFamily="34" charset="0"/>
        </a:defRPr>
      </a:lvl2pPr>
      <a:lvl3pPr marL="1143000" indent="-228600" algn="l" rtl="0" eaLnBrk="0" fontAlgn="base" hangingPunct="0">
        <a:lnSpc>
          <a:spcPct val="95000"/>
        </a:lnSpc>
        <a:spcBef>
          <a:spcPct val="20000"/>
        </a:spcBef>
        <a:spcAft>
          <a:spcPct val="0"/>
        </a:spcAft>
        <a:buChar char="•"/>
        <a:defRPr sz="2800">
          <a:solidFill>
            <a:schemeClr val="bg1"/>
          </a:solidFill>
          <a:latin typeface="Calibri Light" panose="020F0302020204030204" pitchFamily="34" charset="0"/>
          <a:ea typeface="ＭＳ Ｐゴシック" charset="-128"/>
          <a:cs typeface="Calibri Light" panose="020F0302020204030204" pitchFamily="34" charset="0"/>
        </a:defRPr>
      </a:lvl3pPr>
      <a:lvl4pPr marL="1600200" indent="-228600" algn="l" rtl="0" eaLnBrk="0" fontAlgn="base" hangingPunct="0">
        <a:lnSpc>
          <a:spcPct val="95000"/>
        </a:lnSpc>
        <a:spcBef>
          <a:spcPct val="20000"/>
        </a:spcBef>
        <a:spcAft>
          <a:spcPct val="0"/>
        </a:spcAft>
        <a:buChar char="–"/>
        <a:defRPr sz="2400">
          <a:solidFill>
            <a:schemeClr val="bg1"/>
          </a:solidFill>
          <a:latin typeface="Calibri Light" panose="020F0302020204030204" pitchFamily="34" charset="0"/>
          <a:ea typeface="ＭＳ Ｐゴシック" charset="-128"/>
          <a:cs typeface="Calibri Light" panose="020F0302020204030204" pitchFamily="34" charset="0"/>
        </a:defRPr>
      </a:lvl4pPr>
      <a:lvl5pPr marL="2057400" indent="-228600" algn="l" rtl="0" eaLnBrk="0" fontAlgn="base" hangingPunct="0">
        <a:lnSpc>
          <a:spcPct val="95000"/>
        </a:lnSpc>
        <a:spcBef>
          <a:spcPct val="20000"/>
        </a:spcBef>
        <a:spcAft>
          <a:spcPct val="0"/>
        </a:spcAft>
        <a:buChar char="»"/>
        <a:defRPr sz="2400">
          <a:solidFill>
            <a:schemeClr val="bg1"/>
          </a:solidFill>
          <a:latin typeface="Calibri Light" panose="020F0302020204030204" pitchFamily="34" charset="0"/>
          <a:ea typeface="ＭＳ Ｐゴシック" charset="-128"/>
          <a:cs typeface="Calibri Light" panose="020F0302020204030204" pitchFamily="34"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stcompany.com/3068341/want-to-know-what-your-brain-does-when-it-hears-a-question"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exec.com/management/2017/04/neuroscience-asking-insightful-questions/137274/#:~:text=Reflection%3A%20When%20you%20ask%20a,you%20provided%20solutions%20to%20other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stcompany.com/3068341/want-to-know-what-your-brain-does-when-it-hears-a-question"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dwellcc.org/counseling/workshops"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The Curious Discipler</a:t>
            </a:r>
          </a:p>
        </p:txBody>
      </p:sp>
      <p:sp>
        <p:nvSpPr>
          <p:cNvPr id="7171" name="Subtitle 2"/>
          <p:cNvSpPr>
            <a:spLocks noGrp="1"/>
          </p:cNvSpPr>
          <p:nvPr>
            <p:ph type="subTitle" idx="1"/>
          </p:nvPr>
        </p:nvSpPr>
        <p:spPr/>
        <p:txBody>
          <a:bodyPr/>
          <a:lstStyle/>
          <a:p>
            <a:r>
              <a:rPr lang="en-US" sz="4400" i="1" dirty="0">
                <a:ea typeface="ＭＳ Ｐゴシック" pitchFamily="34" charset="-128"/>
              </a:rPr>
              <a:t>Counseling Enhancement</a:t>
            </a:r>
          </a:p>
          <a:p>
            <a:r>
              <a:rPr lang="en-US" sz="4400" i="1" dirty="0">
                <a:ea typeface="ＭＳ Ｐゴシック" pitchFamily="34" charset="-128"/>
              </a:rPr>
              <a:t>Spring 2024</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Questions in the Bible</a:t>
            </a:r>
          </a:p>
        </p:txBody>
      </p:sp>
      <p:sp>
        <p:nvSpPr>
          <p:cNvPr id="4" name="Text Placeholder 3"/>
          <p:cNvSpPr>
            <a:spLocks noGrp="1"/>
          </p:cNvSpPr>
          <p:nvPr>
            <p:ph idx="1"/>
          </p:nvPr>
        </p:nvSpPr>
        <p:spPr/>
        <p:txBody>
          <a:bodyPr/>
          <a:lstStyle/>
          <a:p>
            <a:r>
              <a:rPr lang="en-US" sz="4000" dirty="0"/>
              <a:t>Matthew 16:13-15 – “He asked his disciples, ‘Who do people say the Son of Man is?’…</a:t>
            </a:r>
          </a:p>
          <a:p>
            <a:r>
              <a:rPr lang="en-US" sz="4000" dirty="0"/>
              <a:t>‘But what about you?’ he asked. ‘Who do you say I am?’</a:t>
            </a:r>
          </a:p>
        </p:txBody>
      </p:sp>
      <p:sp>
        <p:nvSpPr>
          <p:cNvPr id="5" name="Rounded Rectangle 6">
            <a:extLst>
              <a:ext uri="{FF2B5EF4-FFF2-40B4-BE49-F238E27FC236}">
                <a16:creationId xmlns:a16="http://schemas.microsoft.com/office/drawing/2014/main" id="{3FA13DD4-3FAC-4E06-AE29-12A061E4EBE3}"/>
              </a:ext>
            </a:extLst>
          </p:cNvPr>
          <p:cNvSpPr/>
          <p:nvPr/>
        </p:nvSpPr>
        <p:spPr bwMode="auto">
          <a:xfrm>
            <a:off x="169333" y="4152900"/>
            <a:ext cx="6053667"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Questions get people thinking</a:t>
            </a:r>
          </a:p>
        </p:txBody>
      </p:sp>
    </p:spTree>
    <p:extLst>
      <p:ext uri="{BB962C8B-B14F-4D97-AF65-F5344CB8AC3E}">
        <p14:creationId xmlns:p14="http://schemas.microsoft.com/office/powerpoint/2010/main" val="17313574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Questions in the Bible</a:t>
            </a:r>
          </a:p>
        </p:txBody>
      </p:sp>
      <p:sp>
        <p:nvSpPr>
          <p:cNvPr id="4" name="Text Placeholder 3"/>
          <p:cNvSpPr>
            <a:spLocks noGrp="1"/>
          </p:cNvSpPr>
          <p:nvPr>
            <p:ph idx="1"/>
          </p:nvPr>
        </p:nvSpPr>
        <p:spPr/>
        <p:txBody>
          <a:bodyPr/>
          <a:lstStyle/>
          <a:p>
            <a:r>
              <a:rPr lang="en-US" sz="4000" dirty="0"/>
              <a:t>Genesis 3: 8b – they hid from the LORD God among the trees of the garden. 9 But the LORD God called to the man, “Where are you?” </a:t>
            </a:r>
          </a:p>
        </p:txBody>
      </p:sp>
    </p:spTree>
    <p:extLst>
      <p:ext uri="{BB962C8B-B14F-4D97-AF65-F5344CB8AC3E}">
        <p14:creationId xmlns:p14="http://schemas.microsoft.com/office/powerpoint/2010/main" val="2935809473"/>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Questions in the Bible</a:t>
            </a:r>
          </a:p>
        </p:txBody>
      </p:sp>
      <p:sp>
        <p:nvSpPr>
          <p:cNvPr id="4" name="Text Placeholder 3"/>
          <p:cNvSpPr>
            <a:spLocks noGrp="1"/>
          </p:cNvSpPr>
          <p:nvPr>
            <p:ph idx="1"/>
          </p:nvPr>
        </p:nvSpPr>
        <p:spPr/>
        <p:txBody>
          <a:bodyPr/>
          <a:lstStyle/>
          <a:p>
            <a:r>
              <a:rPr lang="en-US" sz="4000" dirty="0"/>
              <a:t>Genesis 3:10 He answered, “I heard you in the garden, and I was afraid because I was naked; so I hid.” </a:t>
            </a:r>
          </a:p>
          <a:p>
            <a:r>
              <a:rPr lang="en-US" sz="4000" dirty="0"/>
              <a:t>11 And he said, “Who told you that you were naked? Have you eaten from the tree that I commanded you not to eat from?” </a:t>
            </a:r>
          </a:p>
        </p:txBody>
      </p:sp>
      <p:sp>
        <p:nvSpPr>
          <p:cNvPr id="5" name="Rounded Rectangle 6">
            <a:extLst>
              <a:ext uri="{FF2B5EF4-FFF2-40B4-BE49-F238E27FC236}">
                <a16:creationId xmlns:a16="http://schemas.microsoft.com/office/drawing/2014/main" id="{112BD4D8-19FC-4442-A8A8-8EC7AF4C5B2B}"/>
              </a:ext>
            </a:extLst>
          </p:cNvPr>
          <p:cNvSpPr/>
          <p:nvPr/>
        </p:nvSpPr>
        <p:spPr bwMode="auto">
          <a:xfrm>
            <a:off x="169333" y="4686300"/>
            <a:ext cx="6053667"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Questions invite openness</a:t>
            </a:r>
          </a:p>
        </p:txBody>
      </p:sp>
    </p:spTree>
    <p:extLst>
      <p:ext uri="{BB962C8B-B14F-4D97-AF65-F5344CB8AC3E}">
        <p14:creationId xmlns:p14="http://schemas.microsoft.com/office/powerpoint/2010/main" val="39707715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Questions in the Bible</a:t>
            </a:r>
          </a:p>
        </p:txBody>
      </p:sp>
      <p:sp>
        <p:nvSpPr>
          <p:cNvPr id="4" name="Text Placeholder 3"/>
          <p:cNvSpPr>
            <a:spLocks noGrp="1"/>
          </p:cNvSpPr>
          <p:nvPr>
            <p:ph idx="1"/>
          </p:nvPr>
        </p:nvSpPr>
        <p:spPr/>
        <p:txBody>
          <a:bodyPr/>
          <a:lstStyle/>
          <a:p>
            <a:r>
              <a:rPr lang="en-US" sz="4000" dirty="0"/>
              <a:t>John 6:5 When Jesus looked up and saw a great crowd coming toward him, he said to Philip, “Where shall we buy bread for these people to eat?” </a:t>
            </a:r>
          </a:p>
          <a:p>
            <a:r>
              <a:rPr lang="en-US" sz="4000" dirty="0"/>
              <a:t>6 He asked this only to test him, for he already had in mind what he was going to do.</a:t>
            </a:r>
          </a:p>
        </p:txBody>
      </p:sp>
      <p:sp>
        <p:nvSpPr>
          <p:cNvPr id="5" name="Rounded Rectangle 6">
            <a:extLst>
              <a:ext uri="{FF2B5EF4-FFF2-40B4-BE49-F238E27FC236}">
                <a16:creationId xmlns:a16="http://schemas.microsoft.com/office/drawing/2014/main" id="{112BD4D8-19FC-4442-A8A8-8EC7AF4C5B2B}"/>
              </a:ext>
            </a:extLst>
          </p:cNvPr>
          <p:cNvSpPr/>
          <p:nvPr/>
        </p:nvSpPr>
        <p:spPr bwMode="auto">
          <a:xfrm>
            <a:off x="169333" y="4686300"/>
            <a:ext cx="7806267"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Questions draw people into the solution</a:t>
            </a:r>
          </a:p>
        </p:txBody>
      </p:sp>
    </p:spTree>
    <p:extLst>
      <p:ext uri="{BB962C8B-B14F-4D97-AF65-F5344CB8AC3E}">
        <p14:creationId xmlns:p14="http://schemas.microsoft.com/office/powerpoint/2010/main" val="14997118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Questions in the Bible</a:t>
            </a:r>
          </a:p>
        </p:txBody>
      </p:sp>
      <p:sp>
        <p:nvSpPr>
          <p:cNvPr id="4" name="Text Placeholder 3"/>
          <p:cNvSpPr>
            <a:spLocks noGrp="1"/>
          </p:cNvSpPr>
          <p:nvPr>
            <p:ph idx="1"/>
          </p:nvPr>
        </p:nvSpPr>
        <p:spPr/>
        <p:txBody>
          <a:bodyPr/>
          <a:lstStyle/>
          <a:p>
            <a:pPr lvl="0"/>
            <a:r>
              <a:rPr lang="en-US" sz="4000" dirty="0"/>
              <a:t>Matthew 20:32 to the 2 blind beggars: “What do you want me to do for you?”</a:t>
            </a:r>
          </a:p>
        </p:txBody>
      </p:sp>
      <p:sp>
        <p:nvSpPr>
          <p:cNvPr id="5" name="Rounded Rectangle 6">
            <a:extLst>
              <a:ext uri="{FF2B5EF4-FFF2-40B4-BE49-F238E27FC236}">
                <a16:creationId xmlns:a16="http://schemas.microsoft.com/office/drawing/2014/main" id="{112BD4D8-19FC-4442-A8A8-8EC7AF4C5B2B}"/>
              </a:ext>
            </a:extLst>
          </p:cNvPr>
          <p:cNvSpPr/>
          <p:nvPr/>
        </p:nvSpPr>
        <p:spPr bwMode="auto">
          <a:xfrm>
            <a:off x="169333" y="4686300"/>
            <a:ext cx="8949267"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Questions invite people to say what they want</a:t>
            </a:r>
          </a:p>
        </p:txBody>
      </p:sp>
    </p:spTree>
    <p:extLst>
      <p:ext uri="{BB962C8B-B14F-4D97-AF65-F5344CB8AC3E}">
        <p14:creationId xmlns:p14="http://schemas.microsoft.com/office/powerpoint/2010/main" val="40576641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Questions in the Bible</a:t>
            </a:r>
          </a:p>
        </p:txBody>
      </p:sp>
      <p:sp>
        <p:nvSpPr>
          <p:cNvPr id="4" name="Text Placeholder 3"/>
          <p:cNvSpPr>
            <a:spLocks noGrp="1"/>
          </p:cNvSpPr>
          <p:nvPr>
            <p:ph idx="1"/>
          </p:nvPr>
        </p:nvSpPr>
        <p:spPr/>
        <p:txBody>
          <a:bodyPr/>
          <a:lstStyle/>
          <a:p>
            <a:pPr lvl="0"/>
            <a:r>
              <a:rPr lang="en-US" sz="4000" dirty="0"/>
              <a:t>Matthew 20:21 (to Salome): “What is it you want?” </a:t>
            </a:r>
          </a:p>
          <a:p>
            <a:pPr lvl="0"/>
            <a:r>
              <a:rPr lang="en-US" sz="4000" dirty="0"/>
              <a:t>v22 (to James and John): “Can you drink the cup I am going to drink?”</a:t>
            </a:r>
          </a:p>
        </p:txBody>
      </p:sp>
      <p:sp>
        <p:nvSpPr>
          <p:cNvPr id="5" name="Rounded Rectangle 6">
            <a:extLst>
              <a:ext uri="{FF2B5EF4-FFF2-40B4-BE49-F238E27FC236}">
                <a16:creationId xmlns:a16="http://schemas.microsoft.com/office/drawing/2014/main" id="{112BD4D8-19FC-4442-A8A8-8EC7AF4C5B2B}"/>
              </a:ext>
            </a:extLst>
          </p:cNvPr>
          <p:cNvSpPr/>
          <p:nvPr/>
        </p:nvSpPr>
        <p:spPr bwMode="auto">
          <a:xfrm>
            <a:off x="169333" y="4686300"/>
            <a:ext cx="8949267"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Questions can be a gentle challenge</a:t>
            </a:r>
          </a:p>
        </p:txBody>
      </p:sp>
    </p:spTree>
    <p:extLst>
      <p:ext uri="{BB962C8B-B14F-4D97-AF65-F5344CB8AC3E}">
        <p14:creationId xmlns:p14="http://schemas.microsoft.com/office/powerpoint/2010/main" val="17038683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Questions in the Bible</a:t>
            </a:r>
          </a:p>
        </p:txBody>
      </p:sp>
      <p:sp>
        <p:nvSpPr>
          <p:cNvPr id="4" name="Text Placeholder 3"/>
          <p:cNvSpPr>
            <a:spLocks noGrp="1"/>
          </p:cNvSpPr>
          <p:nvPr>
            <p:ph idx="1"/>
          </p:nvPr>
        </p:nvSpPr>
        <p:spPr/>
        <p:txBody>
          <a:bodyPr/>
          <a:lstStyle/>
          <a:p>
            <a:pPr lvl="0"/>
            <a:r>
              <a:rPr lang="en-US" sz="4000" dirty="0"/>
              <a:t>So God uses questions for relational reasons:</a:t>
            </a:r>
          </a:p>
          <a:p>
            <a:pPr marL="571500" lvl="0" indent="-571500">
              <a:buFontTx/>
              <a:buChar char="-"/>
            </a:pPr>
            <a:r>
              <a:rPr lang="en-US" sz="4000" dirty="0"/>
              <a:t>To get us talking or thinking</a:t>
            </a:r>
          </a:p>
          <a:p>
            <a:pPr marL="571500" lvl="0" indent="-571500">
              <a:buFontTx/>
              <a:buChar char="-"/>
            </a:pPr>
            <a:r>
              <a:rPr lang="en-US" sz="4000" dirty="0"/>
              <a:t>To invite openness and honesty</a:t>
            </a:r>
          </a:p>
          <a:p>
            <a:pPr marL="571500" lvl="0" indent="-571500">
              <a:buFontTx/>
              <a:buChar char="-"/>
            </a:pPr>
            <a:r>
              <a:rPr lang="en-US" sz="4000" dirty="0"/>
              <a:t>To gently challenge</a:t>
            </a:r>
          </a:p>
          <a:p>
            <a:pPr marL="0" lvl="0" indent="0"/>
            <a:endParaRPr lang="en-US" sz="4000" dirty="0"/>
          </a:p>
          <a:p>
            <a:pPr marL="0" lvl="0" indent="0"/>
            <a:r>
              <a:rPr lang="en-US" sz="4000" dirty="0"/>
              <a:t>We have an additional reason:</a:t>
            </a:r>
          </a:p>
          <a:p>
            <a:pPr marL="571500" lvl="0" indent="-571500">
              <a:buFontTx/>
              <a:buChar char="-"/>
            </a:pPr>
            <a:endParaRPr lang="en-US" sz="4000" dirty="0"/>
          </a:p>
          <a:p>
            <a:pPr marL="571500" lvl="0" indent="-571500">
              <a:buFontTx/>
              <a:buChar char="-"/>
            </a:pPr>
            <a:endParaRPr lang="en-US" sz="4000" dirty="0"/>
          </a:p>
        </p:txBody>
      </p:sp>
    </p:spTree>
    <p:extLst>
      <p:ext uri="{BB962C8B-B14F-4D97-AF65-F5344CB8AC3E}">
        <p14:creationId xmlns:p14="http://schemas.microsoft.com/office/powerpoint/2010/main" val="26239332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77D418-A640-44C2-9A12-452B96FA9E1A}"/>
              </a:ext>
            </a:extLst>
          </p:cNvPr>
          <p:cNvSpPr>
            <a:spLocks noGrp="1"/>
          </p:cNvSpPr>
          <p:nvPr>
            <p:ph type="body" sz="half" idx="2"/>
          </p:nvPr>
        </p:nvSpPr>
        <p:spPr>
          <a:xfrm>
            <a:off x="169335" y="79377"/>
            <a:ext cx="6891865" cy="5521324"/>
          </a:xfrm>
        </p:spPr>
        <p:txBody>
          <a:bodyPr/>
          <a:lstStyle/>
          <a:p>
            <a:r>
              <a:rPr lang="en-US" dirty="0"/>
              <a:t>When you are asking a good question, you are adopting a position of humility.</a:t>
            </a:r>
          </a:p>
          <a:p>
            <a:r>
              <a:rPr lang="en-US" dirty="0"/>
              <a:t>You’re confessing that you don’t know and you want to learn.</a:t>
            </a:r>
          </a:p>
        </p:txBody>
      </p:sp>
      <p:sp>
        <p:nvSpPr>
          <p:cNvPr id="11" name="Rounded Rectangle 6">
            <a:extLst>
              <a:ext uri="{FF2B5EF4-FFF2-40B4-BE49-F238E27FC236}">
                <a16:creationId xmlns:a16="http://schemas.microsoft.com/office/drawing/2014/main" id="{1B033076-08D5-45D2-98B3-52BCE253F160}"/>
              </a:ext>
            </a:extLst>
          </p:cNvPr>
          <p:cNvSpPr/>
          <p:nvPr/>
        </p:nvSpPr>
        <p:spPr bwMode="auto">
          <a:xfrm>
            <a:off x="151005" y="3238500"/>
            <a:ext cx="5919595"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 asks questions for relational reasons – we have those same reasons </a:t>
            </a:r>
            <a:r>
              <a:rPr lang="en-US" sz="3600" i="1" dirty="0">
                <a:solidFill>
                  <a:schemeClr val="bg1"/>
                </a:solidFill>
                <a:latin typeface="Calibri Light" panose="020F0302020204030204" pitchFamily="34" charset="0"/>
                <a:cs typeface="Calibri Light" panose="020F0302020204030204" pitchFamily="34" charset="0"/>
              </a:rPr>
              <a:t>AND</a:t>
            </a:r>
            <a:r>
              <a:rPr lang="en-US" sz="3600" dirty="0">
                <a:solidFill>
                  <a:schemeClr val="bg1"/>
                </a:solidFill>
                <a:latin typeface="Calibri Light" panose="020F0302020204030204" pitchFamily="34" charset="0"/>
                <a:cs typeface="Calibri Light" panose="020F0302020204030204" pitchFamily="34" charset="0"/>
              </a:rPr>
              <a:t> our lack of omniscience</a:t>
            </a:r>
          </a:p>
        </p:txBody>
      </p:sp>
      <p:sp>
        <p:nvSpPr>
          <p:cNvPr id="3" name="Picture Placeholder 2">
            <a:extLst>
              <a:ext uri="{FF2B5EF4-FFF2-40B4-BE49-F238E27FC236}">
                <a16:creationId xmlns:a16="http://schemas.microsoft.com/office/drawing/2014/main" id="{7D1026FD-7A8F-494F-AA20-173B8E16BB25}"/>
              </a:ext>
            </a:extLst>
          </p:cNvPr>
          <p:cNvSpPr>
            <a:spLocks noGrp="1"/>
          </p:cNvSpPr>
          <p:nvPr>
            <p:ph type="pic" idx="1"/>
          </p:nvPr>
        </p:nvSpPr>
        <p:spPr/>
      </p:sp>
    </p:spTree>
    <p:extLst>
      <p:ext uri="{BB962C8B-B14F-4D97-AF65-F5344CB8AC3E}">
        <p14:creationId xmlns:p14="http://schemas.microsoft.com/office/powerpoint/2010/main" val="20120060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77D418-A640-44C2-9A12-452B96FA9E1A}"/>
              </a:ext>
            </a:extLst>
          </p:cNvPr>
          <p:cNvSpPr>
            <a:spLocks noGrp="1"/>
          </p:cNvSpPr>
          <p:nvPr>
            <p:ph type="body" sz="half" idx="2"/>
          </p:nvPr>
        </p:nvSpPr>
        <p:spPr>
          <a:xfrm>
            <a:off x="169335" y="79377"/>
            <a:ext cx="6891865" cy="5521324"/>
          </a:xfrm>
        </p:spPr>
        <p:txBody>
          <a:bodyPr/>
          <a:lstStyle/>
          <a:p>
            <a:r>
              <a:rPr lang="en-US" dirty="0"/>
              <a:t>How good are you at reading people?</a:t>
            </a:r>
          </a:p>
          <a:p>
            <a:r>
              <a:rPr lang="en-US" dirty="0"/>
              <a:t>I probably don’t know you personally, but I can make the following statement with a high degree of confidence:</a:t>
            </a:r>
          </a:p>
          <a:p>
            <a:r>
              <a:rPr lang="en-US" dirty="0"/>
              <a:t>You’re not as good as you think you are.</a:t>
            </a:r>
          </a:p>
        </p:txBody>
      </p:sp>
      <p:sp>
        <p:nvSpPr>
          <p:cNvPr id="5" name="Rounded Rectangle 6">
            <a:extLst>
              <a:ext uri="{FF2B5EF4-FFF2-40B4-BE49-F238E27FC236}">
                <a16:creationId xmlns:a16="http://schemas.microsoft.com/office/drawing/2014/main" id="{0A947C75-7789-4B9E-998D-83053B38AFCF}"/>
              </a:ext>
            </a:extLst>
          </p:cNvPr>
          <p:cNvSpPr/>
          <p:nvPr/>
        </p:nvSpPr>
        <p:spPr bwMode="auto">
          <a:xfrm>
            <a:off x="50800" y="4587371"/>
            <a:ext cx="8423897"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Questions are a skill that can be learned</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 know because I am not a natural</a:t>
            </a:r>
          </a:p>
        </p:txBody>
      </p:sp>
      <p:sp>
        <p:nvSpPr>
          <p:cNvPr id="3" name="Picture Placeholder 2">
            <a:extLst>
              <a:ext uri="{FF2B5EF4-FFF2-40B4-BE49-F238E27FC236}">
                <a16:creationId xmlns:a16="http://schemas.microsoft.com/office/drawing/2014/main" id="{C20DA491-DA29-43BE-835A-F1398AEF4A3E}"/>
              </a:ext>
            </a:extLst>
          </p:cNvPr>
          <p:cNvSpPr>
            <a:spLocks noGrp="1"/>
          </p:cNvSpPr>
          <p:nvPr>
            <p:ph type="pic" idx="1"/>
          </p:nvPr>
        </p:nvSpPr>
        <p:spPr/>
      </p:sp>
    </p:spTree>
    <p:extLst>
      <p:ext uri="{BB962C8B-B14F-4D97-AF65-F5344CB8AC3E}">
        <p14:creationId xmlns:p14="http://schemas.microsoft.com/office/powerpoint/2010/main" val="9734333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Reasons we don’t use questions</a:t>
            </a:r>
          </a:p>
        </p:txBody>
      </p:sp>
      <p:sp>
        <p:nvSpPr>
          <p:cNvPr id="4" name="Text Placeholder 3"/>
          <p:cNvSpPr>
            <a:spLocks noGrp="1"/>
          </p:cNvSpPr>
          <p:nvPr>
            <p:ph idx="1"/>
          </p:nvPr>
        </p:nvSpPr>
        <p:spPr/>
        <p:txBody>
          <a:bodyPr/>
          <a:lstStyle/>
          <a:p>
            <a:pPr marL="742950" indent="-742950">
              <a:buAutoNum type="arabicPeriod"/>
            </a:pPr>
            <a:r>
              <a:rPr lang="en-US" sz="4000" dirty="0"/>
              <a:t>Efficiency</a:t>
            </a:r>
          </a:p>
          <a:p>
            <a:pPr marL="742950" indent="-742950">
              <a:buAutoNum type="arabicPeriod"/>
            </a:pPr>
            <a:endParaRPr lang="en-US" sz="3200" dirty="0"/>
          </a:p>
        </p:txBody>
      </p:sp>
    </p:spTree>
    <p:extLst>
      <p:ext uri="{BB962C8B-B14F-4D97-AF65-F5344CB8AC3E}">
        <p14:creationId xmlns:p14="http://schemas.microsoft.com/office/powerpoint/2010/main" val="20194062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A2BB367-C00E-4279-95BE-D2FA515B3282}"/>
              </a:ext>
            </a:extLst>
          </p:cNvPr>
          <p:cNvPicPr>
            <a:picLocks noGrp="1" noChangeAspect="1"/>
          </p:cNvPicPr>
          <p:nvPr>
            <p:ph idx="1"/>
          </p:nvPr>
        </p:nvPicPr>
        <p:blipFill rotWithShape="1">
          <a:blip r:embed="rId3"/>
          <a:srcRect r="18889"/>
          <a:stretch/>
        </p:blipFill>
        <p:spPr>
          <a:xfrm>
            <a:off x="-25401" y="1108504"/>
            <a:ext cx="10302671" cy="698500"/>
          </a:xfrm>
          <a:prstGeom prst="rect">
            <a:avLst/>
          </a:prstGeom>
        </p:spPr>
      </p:pic>
      <p:sp>
        <p:nvSpPr>
          <p:cNvPr id="3" name="Title 2">
            <a:extLst>
              <a:ext uri="{FF2B5EF4-FFF2-40B4-BE49-F238E27FC236}">
                <a16:creationId xmlns:a16="http://schemas.microsoft.com/office/drawing/2014/main" id="{65810EFD-BB8A-491D-87A9-153E005D0B72}"/>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74430783-A935-420F-B10D-F2D40B00A6D8}"/>
              </a:ext>
            </a:extLst>
          </p:cNvPr>
          <p:cNvPicPr>
            <a:picLocks noChangeAspect="1"/>
          </p:cNvPicPr>
          <p:nvPr/>
        </p:nvPicPr>
        <p:blipFill>
          <a:blip r:embed="rId4"/>
          <a:stretch>
            <a:fillRect/>
          </a:stretch>
        </p:blipFill>
        <p:spPr>
          <a:xfrm>
            <a:off x="1193800" y="1924336"/>
            <a:ext cx="6940907" cy="2883048"/>
          </a:xfrm>
          <a:prstGeom prst="rect">
            <a:avLst/>
          </a:prstGeom>
        </p:spPr>
      </p:pic>
      <p:sp>
        <p:nvSpPr>
          <p:cNvPr id="8" name="Oval 7">
            <a:extLst>
              <a:ext uri="{FF2B5EF4-FFF2-40B4-BE49-F238E27FC236}">
                <a16:creationId xmlns:a16="http://schemas.microsoft.com/office/drawing/2014/main" id="{A4D2812F-22EF-4DA8-81D0-4DF9372ABA4F}"/>
              </a:ext>
            </a:extLst>
          </p:cNvPr>
          <p:cNvSpPr/>
          <p:nvPr/>
        </p:nvSpPr>
        <p:spPr bwMode="auto">
          <a:xfrm>
            <a:off x="8128000" y="952500"/>
            <a:ext cx="1371600" cy="914400"/>
          </a:xfrm>
          <a:prstGeom prst="ellipse">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10" name="Oval 9">
            <a:extLst>
              <a:ext uri="{FF2B5EF4-FFF2-40B4-BE49-F238E27FC236}">
                <a16:creationId xmlns:a16="http://schemas.microsoft.com/office/drawing/2014/main" id="{328FF9C9-9EE8-43A4-9684-4FF05747E198}"/>
              </a:ext>
            </a:extLst>
          </p:cNvPr>
          <p:cNvSpPr/>
          <p:nvPr/>
        </p:nvSpPr>
        <p:spPr bwMode="auto">
          <a:xfrm>
            <a:off x="5125935" y="2857500"/>
            <a:ext cx="1371600" cy="762000"/>
          </a:xfrm>
          <a:prstGeom prst="ellipse">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9" name="Picture 8">
            <a:extLst>
              <a:ext uri="{FF2B5EF4-FFF2-40B4-BE49-F238E27FC236}">
                <a16:creationId xmlns:a16="http://schemas.microsoft.com/office/drawing/2014/main" id="{144F8C01-7DF7-4453-9EA2-A1A578C05848}"/>
              </a:ext>
            </a:extLst>
          </p:cNvPr>
          <p:cNvPicPr>
            <a:picLocks noChangeAspect="1"/>
          </p:cNvPicPr>
          <p:nvPr/>
        </p:nvPicPr>
        <p:blipFill rotWithShape="1">
          <a:blip r:embed="rId5"/>
          <a:srcRect t="5887"/>
          <a:stretch/>
        </p:blipFill>
        <p:spPr>
          <a:xfrm>
            <a:off x="7366000" y="4013920"/>
            <a:ext cx="2729446" cy="1434380"/>
          </a:xfrm>
          <a:prstGeom prst="rect">
            <a:avLst/>
          </a:prstGeom>
        </p:spPr>
      </p:pic>
      <p:cxnSp>
        <p:nvCxnSpPr>
          <p:cNvPr id="12" name="Straight Arrow Connector 11">
            <a:extLst>
              <a:ext uri="{FF2B5EF4-FFF2-40B4-BE49-F238E27FC236}">
                <a16:creationId xmlns:a16="http://schemas.microsoft.com/office/drawing/2014/main" id="{73649E24-7F14-4104-9F9D-57C7D48BCE14}"/>
              </a:ext>
            </a:extLst>
          </p:cNvPr>
          <p:cNvCxnSpPr/>
          <p:nvPr/>
        </p:nvCxnSpPr>
        <p:spPr bwMode="auto">
          <a:xfrm flipV="1">
            <a:off x="6497535" y="4991100"/>
            <a:ext cx="1401865" cy="596900"/>
          </a:xfrm>
          <a:prstGeom prst="straightConnector1">
            <a:avLst/>
          </a:prstGeom>
          <a:solidFill>
            <a:schemeClr val="accent1"/>
          </a:solidFill>
          <a:ln w="85725" cap="flat" cmpd="sng" algn="ctr">
            <a:solidFill>
              <a:srgbClr val="92D050"/>
            </a:solidFill>
            <a:prstDash val="solid"/>
            <a:round/>
            <a:headEnd type="none" w="med" len="med"/>
            <a:tailEnd type="triangle"/>
          </a:ln>
          <a:effectLst/>
        </p:spPr>
      </p:cxnSp>
    </p:spTree>
    <p:extLst>
      <p:ext uri="{BB962C8B-B14F-4D97-AF65-F5344CB8AC3E}">
        <p14:creationId xmlns:p14="http://schemas.microsoft.com/office/powerpoint/2010/main" val="12138085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77D418-A640-44C2-9A12-452B96FA9E1A}"/>
              </a:ext>
            </a:extLst>
          </p:cNvPr>
          <p:cNvSpPr>
            <a:spLocks noGrp="1"/>
          </p:cNvSpPr>
          <p:nvPr>
            <p:ph type="body" sz="half" idx="2"/>
          </p:nvPr>
        </p:nvSpPr>
        <p:spPr>
          <a:xfrm>
            <a:off x="169335" y="79377"/>
            <a:ext cx="6891865" cy="5521324"/>
          </a:xfrm>
        </p:spPr>
        <p:txBody>
          <a:bodyPr/>
          <a:lstStyle/>
          <a:p>
            <a:r>
              <a:rPr lang="en-US" dirty="0"/>
              <a:t>A good conversationalist controls her impatience and listens to learn, rather than to respond.</a:t>
            </a:r>
          </a:p>
          <a:p>
            <a:r>
              <a:rPr lang="en-US" dirty="0"/>
              <a:t>That means she’ll wait for the end of the other person’s comment, and then pause for a few beats to consider how to respond to what’s been said.</a:t>
            </a:r>
          </a:p>
        </p:txBody>
      </p:sp>
      <p:sp>
        <p:nvSpPr>
          <p:cNvPr id="3" name="Picture Placeholder 2">
            <a:extLst>
              <a:ext uri="{FF2B5EF4-FFF2-40B4-BE49-F238E27FC236}">
                <a16:creationId xmlns:a16="http://schemas.microsoft.com/office/drawing/2014/main" id="{95A64305-3E04-4B76-81A7-DD74862A90FD}"/>
              </a:ext>
            </a:extLst>
          </p:cNvPr>
          <p:cNvSpPr>
            <a:spLocks noGrp="1"/>
          </p:cNvSpPr>
          <p:nvPr>
            <p:ph type="pic" idx="1"/>
          </p:nvPr>
        </p:nvSpPr>
        <p:spPr/>
      </p:sp>
    </p:spTree>
    <p:extLst>
      <p:ext uri="{BB962C8B-B14F-4D97-AF65-F5344CB8AC3E}">
        <p14:creationId xmlns:p14="http://schemas.microsoft.com/office/powerpoint/2010/main" val="21527478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Reasons we don’t use questions</a:t>
            </a:r>
          </a:p>
        </p:txBody>
      </p:sp>
      <p:sp>
        <p:nvSpPr>
          <p:cNvPr id="4" name="Text Placeholder 3"/>
          <p:cNvSpPr>
            <a:spLocks noGrp="1"/>
          </p:cNvSpPr>
          <p:nvPr>
            <p:ph idx="1"/>
          </p:nvPr>
        </p:nvSpPr>
        <p:spPr/>
        <p:txBody>
          <a:bodyPr/>
          <a:lstStyle/>
          <a:p>
            <a:pPr marL="742950" indent="-742950">
              <a:buAutoNum type="arabicPeriod"/>
            </a:pPr>
            <a:r>
              <a:rPr lang="en-US" sz="4000" dirty="0"/>
              <a:t>Efficiency</a:t>
            </a:r>
          </a:p>
          <a:p>
            <a:pPr marL="742950" indent="-742950">
              <a:buAutoNum type="arabicPeriod"/>
            </a:pPr>
            <a:r>
              <a:rPr lang="en-US" sz="4000" dirty="0"/>
              <a:t>Anxiety</a:t>
            </a:r>
          </a:p>
          <a:p>
            <a:pPr marL="1143000" lvl="1" indent="-742950">
              <a:buAutoNum type="arabicPeriod"/>
            </a:pPr>
            <a:r>
              <a:rPr lang="en-US" sz="3600" dirty="0"/>
              <a:t>Too much noise in our own heads</a:t>
            </a:r>
          </a:p>
          <a:p>
            <a:pPr marL="1143000" lvl="1" indent="-742950">
              <a:buAutoNum type="arabicPeriod"/>
            </a:pPr>
            <a:r>
              <a:rPr lang="en-US" sz="3600" dirty="0"/>
              <a:t>Anxiety about our own effectiveness or about their struggles</a:t>
            </a:r>
          </a:p>
          <a:p>
            <a:pPr marL="1543050" lvl="2" indent="-742950">
              <a:buAutoNum type="arabicPeriod"/>
            </a:pPr>
            <a:r>
              <a:rPr lang="en-US" sz="3200" dirty="0"/>
              <a:t>“Tell-Sell-Yell” pattern</a:t>
            </a:r>
          </a:p>
        </p:txBody>
      </p:sp>
    </p:spTree>
    <p:extLst>
      <p:ext uri="{BB962C8B-B14F-4D97-AF65-F5344CB8AC3E}">
        <p14:creationId xmlns:p14="http://schemas.microsoft.com/office/powerpoint/2010/main" val="8643498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Reasons we don’t use questions</a:t>
            </a:r>
          </a:p>
        </p:txBody>
      </p:sp>
      <p:sp>
        <p:nvSpPr>
          <p:cNvPr id="4" name="Text Placeholder 3"/>
          <p:cNvSpPr>
            <a:spLocks noGrp="1"/>
          </p:cNvSpPr>
          <p:nvPr>
            <p:ph idx="1"/>
          </p:nvPr>
        </p:nvSpPr>
        <p:spPr/>
        <p:txBody>
          <a:bodyPr/>
          <a:lstStyle/>
          <a:p>
            <a:pPr marL="742950" indent="-742950">
              <a:buAutoNum type="arabicPeriod"/>
            </a:pPr>
            <a:r>
              <a:rPr lang="en-US" sz="4000" dirty="0"/>
              <a:t>Efficiency</a:t>
            </a:r>
          </a:p>
          <a:p>
            <a:pPr marL="742950" indent="-742950">
              <a:buAutoNum type="arabicPeriod"/>
            </a:pPr>
            <a:r>
              <a:rPr lang="en-US" sz="4000" dirty="0"/>
              <a:t>Anxiety</a:t>
            </a:r>
          </a:p>
          <a:p>
            <a:pPr marL="742950" indent="-742950">
              <a:buAutoNum type="arabicPeriod"/>
            </a:pPr>
            <a:r>
              <a:rPr lang="en-US" sz="4000" dirty="0"/>
              <a:t>Effort</a:t>
            </a:r>
          </a:p>
          <a:p>
            <a:pPr marL="742950" indent="-742950">
              <a:buAutoNum type="arabicPeriod"/>
            </a:pPr>
            <a:r>
              <a:rPr lang="en-US" sz="4000" dirty="0"/>
              <a:t>Subtle pride</a:t>
            </a:r>
          </a:p>
          <a:p>
            <a:pPr marL="1143000" lvl="1" indent="-742950">
              <a:buAutoNum type="arabicPeriod"/>
            </a:pPr>
            <a:r>
              <a:rPr lang="en-US" sz="3600" dirty="0"/>
              <a:t>I like helping and having the right answer</a:t>
            </a:r>
          </a:p>
          <a:p>
            <a:pPr marL="1143000" lvl="1" indent="-742950">
              <a:buAutoNum type="arabicPeriod"/>
            </a:pPr>
            <a:r>
              <a:rPr lang="en-US" sz="3600" dirty="0"/>
              <a:t>I have already decided what is going on</a:t>
            </a:r>
          </a:p>
        </p:txBody>
      </p:sp>
    </p:spTree>
    <p:extLst>
      <p:ext uri="{BB962C8B-B14F-4D97-AF65-F5344CB8AC3E}">
        <p14:creationId xmlns:p14="http://schemas.microsoft.com/office/powerpoint/2010/main" val="26158673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77D418-A640-44C2-9A12-452B96FA9E1A}"/>
              </a:ext>
            </a:extLst>
          </p:cNvPr>
          <p:cNvSpPr>
            <a:spLocks noGrp="1"/>
          </p:cNvSpPr>
          <p:nvPr>
            <p:ph type="body" sz="half" idx="2"/>
          </p:nvPr>
        </p:nvSpPr>
        <p:spPr>
          <a:xfrm>
            <a:off x="169335" y="79377"/>
            <a:ext cx="6891865" cy="5521324"/>
          </a:xfrm>
        </p:spPr>
        <p:txBody>
          <a:bodyPr/>
          <a:lstStyle/>
          <a:p>
            <a:r>
              <a:rPr lang="en-US" dirty="0"/>
              <a:t>If you already have your own conceptions about people you will find it difficult to take in what they say because your mind is already full of your own conclusions.</a:t>
            </a:r>
          </a:p>
        </p:txBody>
      </p:sp>
      <p:sp>
        <p:nvSpPr>
          <p:cNvPr id="3" name="Picture Placeholder 2">
            <a:extLst>
              <a:ext uri="{FF2B5EF4-FFF2-40B4-BE49-F238E27FC236}">
                <a16:creationId xmlns:a16="http://schemas.microsoft.com/office/drawing/2014/main" id="{BB9B5EFA-E623-46FB-8A4C-73BC6218DF30}"/>
              </a:ext>
            </a:extLst>
          </p:cNvPr>
          <p:cNvSpPr>
            <a:spLocks noGrp="1"/>
          </p:cNvSpPr>
          <p:nvPr>
            <p:ph type="pic" idx="1"/>
          </p:nvPr>
        </p:nvSpPr>
        <p:spPr>
          <a:xfrm>
            <a:off x="7137400" y="79376"/>
            <a:ext cx="2874433" cy="5064124"/>
          </a:xfrm>
        </p:spPr>
      </p:sp>
    </p:spTree>
    <p:extLst>
      <p:ext uri="{BB962C8B-B14F-4D97-AF65-F5344CB8AC3E}">
        <p14:creationId xmlns:p14="http://schemas.microsoft.com/office/powerpoint/2010/main" val="345188324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Reasons we don’t use questions</a:t>
            </a:r>
          </a:p>
        </p:txBody>
      </p:sp>
      <p:sp>
        <p:nvSpPr>
          <p:cNvPr id="4" name="Text Placeholder 3"/>
          <p:cNvSpPr>
            <a:spLocks noGrp="1"/>
          </p:cNvSpPr>
          <p:nvPr>
            <p:ph idx="1"/>
          </p:nvPr>
        </p:nvSpPr>
        <p:spPr/>
        <p:txBody>
          <a:bodyPr/>
          <a:lstStyle/>
          <a:p>
            <a:pPr marL="742950" indent="-742950">
              <a:buAutoNum type="arabicPeriod"/>
            </a:pPr>
            <a:r>
              <a:rPr lang="en-US" sz="4000" dirty="0"/>
              <a:t>Efficiency</a:t>
            </a:r>
          </a:p>
          <a:p>
            <a:pPr marL="742950" indent="-742950">
              <a:buAutoNum type="arabicPeriod"/>
            </a:pPr>
            <a:r>
              <a:rPr lang="en-US" sz="4000" dirty="0"/>
              <a:t>Anxiety</a:t>
            </a:r>
          </a:p>
          <a:p>
            <a:pPr marL="742950" indent="-742950">
              <a:buAutoNum type="arabicPeriod"/>
            </a:pPr>
            <a:r>
              <a:rPr lang="en-US" sz="4000" dirty="0"/>
              <a:t>Effort</a:t>
            </a:r>
          </a:p>
          <a:p>
            <a:pPr marL="742950" indent="-742950">
              <a:buAutoNum type="arabicPeriod"/>
            </a:pPr>
            <a:r>
              <a:rPr lang="en-US" sz="4000" dirty="0"/>
              <a:t>Subtle pride</a:t>
            </a:r>
          </a:p>
          <a:p>
            <a:pPr marL="742950" indent="-742950">
              <a:buAutoNum type="arabicPeriod"/>
            </a:pPr>
            <a:r>
              <a:rPr lang="en-US" sz="4000" dirty="0"/>
              <a:t>Lack of awareness </a:t>
            </a:r>
            <a:r>
              <a:rPr lang="en-US" sz="2400" dirty="0"/>
              <a:t>(statements masquerading as questions)</a:t>
            </a:r>
          </a:p>
          <a:p>
            <a:pPr marL="742950" indent="-742950">
              <a:buAutoNum type="arabicPeriod"/>
            </a:pPr>
            <a:endParaRPr lang="en-US" sz="4000" dirty="0"/>
          </a:p>
        </p:txBody>
      </p:sp>
    </p:spTree>
    <p:extLst>
      <p:ext uri="{BB962C8B-B14F-4D97-AF65-F5344CB8AC3E}">
        <p14:creationId xmlns:p14="http://schemas.microsoft.com/office/powerpoint/2010/main" val="23119697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The power of questions</a:t>
            </a:r>
          </a:p>
        </p:txBody>
      </p:sp>
      <p:sp>
        <p:nvSpPr>
          <p:cNvPr id="4" name="Text Placeholder 3"/>
          <p:cNvSpPr>
            <a:spLocks noGrp="1"/>
          </p:cNvSpPr>
          <p:nvPr>
            <p:ph idx="1"/>
          </p:nvPr>
        </p:nvSpPr>
        <p:spPr/>
        <p:txBody>
          <a:bodyPr/>
          <a:lstStyle/>
          <a:p>
            <a:pPr marL="0" indent="0"/>
            <a:endParaRPr lang="en-US" sz="4000" dirty="0"/>
          </a:p>
        </p:txBody>
      </p:sp>
      <p:sp>
        <p:nvSpPr>
          <p:cNvPr id="5" name="Rounded Rectangle 6">
            <a:extLst>
              <a:ext uri="{FF2B5EF4-FFF2-40B4-BE49-F238E27FC236}">
                <a16:creationId xmlns:a16="http://schemas.microsoft.com/office/drawing/2014/main" id="{04C0D78B-A077-4985-8FDB-6C33259EE50B}"/>
              </a:ext>
            </a:extLst>
          </p:cNvPr>
          <p:cNvSpPr/>
          <p:nvPr/>
        </p:nvSpPr>
        <p:spPr bwMode="auto">
          <a:xfrm>
            <a:off x="1346200" y="1972237"/>
            <a:ext cx="6553200" cy="70788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0" indent="0"/>
            <a:r>
              <a:rPr lang="en-US" dirty="0">
                <a:latin typeface="Calibri Light" panose="020F0302020204030204" pitchFamily="34" charset="0"/>
                <a:cs typeface="Calibri Light" panose="020F0302020204030204" pitchFamily="34" charset="0"/>
              </a:rPr>
              <a:t>What did your brain just do? </a:t>
            </a:r>
          </a:p>
        </p:txBody>
      </p:sp>
      <p:sp>
        <p:nvSpPr>
          <p:cNvPr id="6" name="Rounded Rectangle 6">
            <a:extLst>
              <a:ext uri="{FF2B5EF4-FFF2-40B4-BE49-F238E27FC236}">
                <a16:creationId xmlns:a16="http://schemas.microsoft.com/office/drawing/2014/main" id="{ECC24AE8-42BB-4CA4-95C8-4AE41272BBBB}"/>
              </a:ext>
            </a:extLst>
          </p:cNvPr>
          <p:cNvSpPr/>
          <p:nvPr/>
        </p:nvSpPr>
        <p:spPr bwMode="auto">
          <a:xfrm>
            <a:off x="431800" y="1104900"/>
            <a:ext cx="5919595" cy="70788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0" indent="0"/>
            <a:r>
              <a:rPr lang="en-US" dirty="0">
                <a:latin typeface="Calibri Light" panose="020F0302020204030204" pitchFamily="34" charset="0"/>
                <a:cs typeface="Calibri Light" panose="020F0302020204030204" pitchFamily="34" charset="0"/>
              </a:rPr>
              <a:t>“What color is your house?”</a:t>
            </a:r>
            <a:r>
              <a:rPr lang="en-US" sz="3600" dirty="0"/>
              <a:t> </a:t>
            </a:r>
          </a:p>
        </p:txBody>
      </p:sp>
    </p:spTree>
    <p:extLst>
      <p:ext uri="{BB962C8B-B14F-4D97-AF65-F5344CB8AC3E}">
        <p14:creationId xmlns:p14="http://schemas.microsoft.com/office/powerpoint/2010/main" val="10272643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7C5A8-DBC9-4857-BF01-EE704D6818DB}"/>
              </a:ext>
            </a:extLst>
          </p:cNvPr>
          <p:cNvSpPr>
            <a:spLocks noGrp="1"/>
          </p:cNvSpPr>
          <p:nvPr>
            <p:ph idx="1"/>
          </p:nvPr>
        </p:nvSpPr>
        <p:spPr>
          <a:xfrm>
            <a:off x="169334" y="190500"/>
            <a:ext cx="9821333" cy="5334000"/>
          </a:xfrm>
        </p:spPr>
        <p:txBody>
          <a:bodyPr/>
          <a:lstStyle/>
          <a:p>
            <a:pPr lvl="0"/>
            <a:r>
              <a:rPr lang="en-US" dirty="0"/>
              <a:t>Questions trigger a mental reflex known as “instinctive elaboration.” When a question is posed, it takes over the brain’s thought process. </a:t>
            </a:r>
          </a:p>
          <a:p>
            <a:pPr lvl="0"/>
            <a:r>
              <a:rPr lang="en-US" dirty="0"/>
              <a:t>And when your brain is thinking about the answer to a question, it can’t contemplate anything else.</a:t>
            </a:r>
          </a:p>
          <a:p>
            <a:endParaRPr lang="en-US" sz="1800" u="sng" dirty="0">
              <a:hlinkClick r:id="rId3"/>
            </a:endParaRPr>
          </a:p>
          <a:p>
            <a:endParaRPr lang="en-US" sz="1800" u="sng" dirty="0">
              <a:hlinkClick r:id="rId3"/>
            </a:endParaRPr>
          </a:p>
          <a:p>
            <a:endParaRPr lang="en-US" sz="1800" u="sng" dirty="0">
              <a:hlinkClick r:id="rId3"/>
            </a:endParaRPr>
          </a:p>
          <a:p>
            <a:endParaRPr lang="en-US" sz="1800" u="sng" dirty="0">
              <a:hlinkClick r:id="rId3"/>
            </a:endParaRPr>
          </a:p>
          <a:p>
            <a:endParaRPr lang="en-US" sz="1800" u="sng" dirty="0">
              <a:hlinkClick r:id="rId3"/>
            </a:endParaRPr>
          </a:p>
          <a:p>
            <a:endParaRPr lang="en-US" sz="1800" u="sng" dirty="0">
              <a:hlinkClick r:id="rId3"/>
            </a:endParaRPr>
          </a:p>
          <a:p>
            <a:endParaRPr lang="en-US" sz="1800" u="sng" dirty="0">
              <a:hlinkClick r:id="rId3"/>
            </a:endParaRPr>
          </a:p>
          <a:p>
            <a:r>
              <a:rPr lang="en-US" sz="1800" u="sng" dirty="0">
                <a:hlinkClick r:id="rId3"/>
              </a:rPr>
              <a:t>https://www.fastcompany.com/3068341/want-to-know-what-your-brain-does-when-it-hears-a-question</a:t>
            </a:r>
            <a:endParaRPr lang="en-US" sz="1800" dirty="0"/>
          </a:p>
        </p:txBody>
      </p:sp>
    </p:spTree>
    <p:extLst>
      <p:ext uri="{BB962C8B-B14F-4D97-AF65-F5344CB8AC3E}">
        <p14:creationId xmlns:p14="http://schemas.microsoft.com/office/powerpoint/2010/main" val="34261506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wipe(left)">
                                      <p:cBhvr>
                                        <p:cTn id="1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The power of questions</a:t>
            </a:r>
          </a:p>
        </p:txBody>
      </p:sp>
      <p:sp>
        <p:nvSpPr>
          <p:cNvPr id="4" name="Text Placeholder 3"/>
          <p:cNvSpPr>
            <a:spLocks noGrp="1"/>
          </p:cNvSpPr>
          <p:nvPr>
            <p:ph idx="1"/>
          </p:nvPr>
        </p:nvSpPr>
        <p:spPr/>
        <p:txBody>
          <a:bodyPr/>
          <a:lstStyle/>
          <a:p>
            <a:pPr marL="0" indent="0"/>
            <a:r>
              <a:rPr lang="en-US" sz="4000" dirty="0"/>
              <a:t>1. Questions can disrupt our thoughts</a:t>
            </a:r>
          </a:p>
        </p:txBody>
      </p:sp>
    </p:spTree>
    <p:extLst>
      <p:ext uri="{BB962C8B-B14F-4D97-AF65-F5344CB8AC3E}">
        <p14:creationId xmlns:p14="http://schemas.microsoft.com/office/powerpoint/2010/main" val="2334349660"/>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7C5A8-DBC9-4857-BF01-EE704D6818DB}"/>
              </a:ext>
            </a:extLst>
          </p:cNvPr>
          <p:cNvSpPr>
            <a:spLocks noGrp="1"/>
          </p:cNvSpPr>
          <p:nvPr>
            <p:ph idx="1"/>
          </p:nvPr>
        </p:nvSpPr>
        <p:spPr>
          <a:xfrm>
            <a:off x="169333" y="190500"/>
            <a:ext cx="9821333" cy="5334000"/>
          </a:xfrm>
        </p:spPr>
        <p:txBody>
          <a:bodyPr/>
          <a:lstStyle/>
          <a:p>
            <a:r>
              <a:rPr lang="en-US" dirty="0"/>
              <a:t>When you ask a question instead of giving the answer, the entire brain gets active as it reflects, releasing serotonin (allowing it to relax). </a:t>
            </a:r>
          </a:p>
          <a:p>
            <a:r>
              <a:rPr lang="en-US" dirty="0"/>
              <a:t>This encourages gathering intelligence from all areas of the brain, allowing for more insight than would happen if you provided solutions to others. </a:t>
            </a:r>
          </a:p>
          <a:p>
            <a:r>
              <a:rPr lang="en-US" dirty="0"/>
              <a:t>New neuronal connections begin to be made as the brain moves closer to finding solutions.</a:t>
            </a:r>
          </a:p>
          <a:p>
            <a:r>
              <a:rPr lang="en-US" sz="1800" u="sng" dirty="0">
                <a:hlinkClick r:id="rId3"/>
              </a:rPr>
              <a:t>https://www.govexec.com/management/2017/04/neuroscience-asking-insightful-questions/137274/#:~:text=Reflection%3A%20When%20you%20ask%20a,you%20provided%20solutions%20to%20others</a:t>
            </a:r>
            <a:endParaRPr lang="en-US" sz="1800" dirty="0"/>
          </a:p>
        </p:txBody>
      </p:sp>
    </p:spTree>
    <p:extLst>
      <p:ext uri="{BB962C8B-B14F-4D97-AF65-F5344CB8AC3E}">
        <p14:creationId xmlns:p14="http://schemas.microsoft.com/office/powerpoint/2010/main" val="16981884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The power of questions</a:t>
            </a:r>
          </a:p>
        </p:txBody>
      </p:sp>
      <p:sp>
        <p:nvSpPr>
          <p:cNvPr id="4" name="Text Placeholder 3"/>
          <p:cNvSpPr>
            <a:spLocks noGrp="1"/>
          </p:cNvSpPr>
          <p:nvPr>
            <p:ph idx="1"/>
          </p:nvPr>
        </p:nvSpPr>
        <p:spPr/>
        <p:txBody>
          <a:bodyPr/>
          <a:lstStyle/>
          <a:p>
            <a:pPr marL="742950" indent="-742950">
              <a:buAutoNum type="arabicPeriod"/>
            </a:pPr>
            <a:r>
              <a:rPr lang="en-US" sz="4000" dirty="0"/>
              <a:t>Questions can disrupt our thoughts</a:t>
            </a:r>
          </a:p>
          <a:p>
            <a:pPr marL="742950" indent="-742950">
              <a:buAutoNum type="arabicPeriod"/>
            </a:pPr>
            <a:r>
              <a:rPr lang="en-US" sz="4000" dirty="0"/>
              <a:t>Questions can calm and activate our minds</a:t>
            </a:r>
          </a:p>
        </p:txBody>
      </p:sp>
    </p:spTree>
    <p:extLst>
      <p:ext uri="{BB962C8B-B14F-4D97-AF65-F5344CB8AC3E}">
        <p14:creationId xmlns:p14="http://schemas.microsoft.com/office/powerpoint/2010/main" val="417451991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Goal of Discipleship</a:t>
            </a:r>
          </a:p>
        </p:txBody>
      </p:sp>
      <p:sp>
        <p:nvSpPr>
          <p:cNvPr id="4" name="Text Placeholder 3"/>
          <p:cNvSpPr>
            <a:spLocks noGrp="1"/>
          </p:cNvSpPr>
          <p:nvPr>
            <p:ph idx="1"/>
          </p:nvPr>
        </p:nvSpPr>
        <p:spPr/>
        <p:txBody>
          <a:bodyPr/>
          <a:lstStyle/>
          <a:p>
            <a:pPr marL="227013" indent="-227013"/>
            <a:r>
              <a:rPr lang="en-US" sz="4000" dirty="0"/>
              <a:t>Dwell’s specific definition:</a:t>
            </a:r>
          </a:p>
          <a:p>
            <a:pPr marL="227013" indent="-227013"/>
            <a:r>
              <a:rPr lang="en-US" dirty="0"/>
              <a:t>A discipler is one who helps willing people attain Servant Team status and the ability to replicate disciples by holding regular meetings for study, coaching, counseling, and prayer in the context of a close personal relationship.</a:t>
            </a:r>
            <a:endParaRPr lang="en-US" sz="4000" dirty="0"/>
          </a:p>
          <a:p>
            <a:pPr marL="227013" indent="-227013"/>
            <a:endParaRPr lang="en-US" sz="4000" dirty="0"/>
          </a:p>
        </p:txBody>
      </p:sp>
      <p:sp>
        <p:nvSpPr>
          <p:cNvPr id="5" name="Rounded Rectangle 6">
            <a:extLst>
              <a:ext uri="{FF2B5EF4-FFF2-40B4-BE49-F238E27FC236}">
                <a16:creationId xmlns:a16="http://schemas.microsoft.com/office/drawing/2014/main" id="{7DA671A1-7999-462E-81D6-93B69500B17B}"/>
              </a:ext>
            </a:extLst>
          </p:cNvPr>
          <p:cNvSpPr/>
          <p:nvPr/>
        </p:nvSpPr>
        <p:spPr bwMode="auto">
          <a:xfrm>
            <a:off x="850900" y="4281235"/>
            <a:ext cx="62865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Mature character</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Ministry competence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7C5A8-DBC9-4857-BF01-EE704D6818DB}"/>
              </a:ext>
            </a:extLst>
          </p:cNvPr>
          <p:cNvSpPr>
            <a:spLocks noGrp="1"/>
          </p:cNvSpPr>
          <p:nvPr>
            <p:ph idx="1"/>
          </p:nvPr>
        </p:nvSpPr>
        <p:spPr>
          <a:xfrm>
            <a:off x="169334" y="190500"/>
            <a:ext cx="9821333" cy="5334000"/>
          </a:xfrm>
        </p:spPr>
        <p:txBody>
          <a:bodyPr/>
          <a:lstStyle/>
          <a:p>
            <a:pPr lvl="0"/>
            <a:r>
              <a:rPr lang="en-US" dirty="0"/>
              <a:t>Behavioral scientists have also found that just asking people about their future decisions significantly influences those decisions, a phenomenon known as the “mere measurement effect.”  </a:t>
            </a:r>
          </a:p>
          <a:p>
            <a:pPr lvl="0"/>
            <a:r>
              <a:rPr lang="en-US" dirty="0"/>
              <a:t>According to a study published in the </a:t>
            </a:r>
            <a:r>
              <a:rPr lang="en-US" i="1" dirty="0"/>
              <a:t>Journal of Applied Psychology</a:t>
            </a:r>
            <a:r>
              <a:rPr lang="en-US" dirty="0"/>
              <a:t>, asking citizens whether they’re going to vote in an upcoming election increases the likelihood that they will by 25%. </a:t>
            </a:r>
            <a:endParaRPr lang="en-US" sz="1800" u="sng" dirty="0">
              <a:hlinkClick r:id="rId3"/>
            </a:endParaRPr>
          </a:p>
          <a:p>
            <a:endParaRPr lang="en-US" sz="1800" u="sng" dirty="0">
              <a:hlinkClick r:id="rId3"/>
            </a:endParaRPr>
          </a:p>
          <a:p>
            <a:endParaRPr lang="en-US" sz="1800" u="sng" dirty="0">
              <a:hlinkClick r:id="rId3"/>
            </a:endParaRPr>
          </a:p>
          <a:p>
            <a:r>
              <a:rPr lang="en-US" sz="1800" u="sng" dirty="0">
                <a:hlinkClick r:id="rId3"/>
              </a:rPr>
              <a:t>https://www.fastcompany.com/3068341/want-to-know-what-your-brain-does-when-it-hears-a-question</a:t>
            </a:r>
            <a:endParaRPr lang="en-US" sz="1800" dirty="0"/>
          </a:p>
        </p:txBody>
      </p:sp>
    </p:spTree>
    <p:extLst>
      <p:ext uri="{BB962C8B-B14F-4D97-AF65-F5344CB8AC3E}">
        <p14:creationId xmlns:p14="http://schemas.microsoft.com/office/powerpoint/2010/main" val="7946444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The power of questions</a:t>
            </a:r>
          </a:p>
        </p:txBody>
      </p:sp>
      <p:sp>
        <p:nvSpPr>
          <p:cNvPr id="4" name="Text Placeholder 3"/>
          <p:cNvSpPr>
            <a:spLocks noGrp="1"/>
          </p:cNvSpPr>
          <p:nvPr>
            <p:ph idx="1"/>
          </p:nvPr>
        </p:nvSpPr>
        <p:spPr/>
        <p:txBody>
          <a:bodyPr/>
          <a:lstStyle/>
          <a:p>
            <a:pPr marL="742950" indent="-742950">
              <a:buAutoNum type="arabicPeriod"/>
            </a:pPr>
            <a:r>
              <a:rPr lang="en-US" sz="4000" dirty="0"/>
              <a:t>Questions can disrupt our thoughts</a:t>
            </a:r>
          </a:p>
          <a:p>
            <a:pPr marL="742950" indent="-742950">
              <a:buAutoNum type="arabicPeriod"/>
            </a:pPr>
            <a:r>
              <a:rPr lang="en-US" sz="4000" dirty="0"/>
              <a:t>Questions can calm and activate our minds</a:t>
            </a:r>
          </a:p>
          <a:p>
            <a:pPr marL="742950" indent="-742950">
              <a:buAutoNum type="arabicPeriod"/>
            </a:pPr>
            <a:r>
              <a:rPr lang="en-US" sz="4000" dirty="0"/>
              <a:t>Questions can influence our actions</a:t>
            </a:r>
          </a:p>
        </p:txBody>
      </p:sp>
    </p:spTree>
    <p:extLst>
      <p:ext uri="{BB962C8B-B14F-4D97-AF65-F5344CB8AC3E}">
        <p14:creationId xmlns:p14="http://schemas.microsoft.com/office/powerpoint/2010/main" val="1538059899"/>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77D418-A640-44C2-9A12-452B96FA9E1A}"/>
              </a:ext>
            </a:extLst>
          </p:cNvPr>
          <p:cNvSpPr>
            <a:spLocks noGrp="1"/>
          </p:cNvSpPr>
          <p:nvPr>
            <p:ph type="body" sz="half" idx="2"/>
          </p:nvPr>
        </p:nvSpPr>
        <p:spPr>
          <a:xfrm>
            <a:off x="169335" y="79377"/>
            <a:ext cx="6891865" cy="5521324"/>
          </a:xfrm>
        </p:spPr>
        <p:txBody>
          <a:bodyPr/>
          <a:lstStyle/>
          <a:p>
            <a:r>
              <a:rPr lang="en-US" dirty="0"/>
              <a:t>You are also honoring a person. </a:t>
            </a:r>
          </a:p>
          <a:p>
            <a:r>
              <a:rPr lang="en-US" dirty="0"/>
              <a:t>We all like to think we are so clever that we can imagine what’s going on in another’s mind. But the evidence shows that this doesn’t work.</a:t>
            </a:r>
          </a:p>
          <a:p>
            <a:r>
              <a:rPr lang="en-US" dirty="0"/>
              <a:t>People are just too different from one another, too complicated, too idiosyncratic.</a:t>
            </a:r>
          </a:p>
        </p:txBody>
      </p:sp>
      <p:sp>
        <p:nvSpPr>
          <p:cNvPr id="3" name="Picture Placeholder 2">
            <a:extLst>
              <a:ext uri="{FF2B5EF4-FFF2-40B4-BE49-F238E27FC236}">
                <a16:creationId xmlns:a16="http://schemas.microsoft.com/office/drawing/2014/main" id="{A9D7A59A-08D9-4C07-8629-87B6682E0677}"/>
              </a:ext>
            </a:extLst>
          </p:cNvPr>
          <p:cNvSpPr>
            <a:spLocks noGrp="1"/>
          </p:cNvSpPr>
          <p:nvPr>
            <p:ph type="pic" idx="1"/>
          </p:nvPr>
        </p:nvSpPr>
        <p:spPr/>
      </p:sp>
    </p:spTree>
    <p:extLst>
      <p:ext uri="{BB962C8B-B14F-4D97-AF65-F5344CB8AC3E}">
        <p14:creationId xmlns:p14="http://schemas.microsoft.com/office/powerpoint/2010/main" val="10299701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The power of questions</a:t>
            </a:r>
          </a:p>
        </p:txBody>
      </p:sp>
      <p:sp>
        <p:nvSpPr>
          <p:cNvPr id="4" name="Text Placeholder 3"/>
          <p:cNvSpPr>
            <a:spLocks noGrp="1"/>
          </p:cNvSpPr>
          <p:nvPr>
            <p:ph idx="1"/>
          </p:nvPr>
        </p:nvSpPr>
        <p:spPr/>
        <p:txBody>
          <a:bodyPr/>
          <a:lstStyle/>
          <a:p>
            <a:pPr marL="742950" indent="-742950">
              <a:buAutoNum type="arabicPeriod"/>
            </a:pPr>
            <a:r>
              <a:rPr lang="en-US" sz="4000" dirty="0"/>
              <a:t>Questions can disrupt our thoughts</a:t>
            </a:r>
          </a:p>
          <a:p>
            <a:pPr marL="742950" indent="-742950">
              <a:buAutoNum type="arabicPeriod"/>
            </a:pPr>
            <a:r>
              <a:rPr lang="en-US" sz="4000" dirty="0"/>
              <a:t>Questions can calm and activate our minds</a:t>
            </a:r>
          </a:p>
          <a:p>
            <a:pPr marL="742950" indent="-742950">
              <a:buAutoNum type="arabicPeriod"/>
            </a:pPr>
            <a:r>
              <a:rPr lang="en-US" sz="4000" dirty="0"/>
              <a:t>Questions can influence our actions</a:t>
            </a:r>
          </a:p>
          <a:p>
            <a:pPr marL="742950" indent="-742950">
              <a:buAutoNum type="arabicPeriod"/>
            </a:pPr>
            <a:r>
              <a:rPr lang="en-US" sz="4000" dirty="0"/>
              <a:t>Questions communicate respect</a:t>
            </a:r>
          </a:p>
          <a:p>
            <a:pPr marL="742950" indent="-742950">
              <a:buAutoNum type="arabicPeriod"/>
            </a:pPr>
            <a:r>
              <a:rPr lang="en-US" sz="4000" dirty="0"/>
              <a:t>Questions keep people talking</a:t>
            </a:r>
          </a:p>
        </p:txBody>
      </p:sp>
    </p:spTree>
    <p:extLst>
      <p:ext uri="{BB962C8B-B14F-4D97-AF65-F5344CB8AC3E}">
        <p14:creationId xmlns:p14="http://schemas.microsoft.com/office/powerpoint/2010/main" val="24136448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General Questions We Can Ask</a:t>
            </a:r>
          </a:p>
        </p:txBody>
      </p:sp>
      <p:sp>
        <p:nvSpPr>
          <p:cNvPr id="4" name="Text Placeholder 3"/>
          <p:cNvSpPr>
            <a:spLocks noGrp="1"/>
          </p:cNvSpPr>
          <p:nvPr>
            <p:ph idx="1"/>
          </p:nvPr>
        </p:nvSpPr>
        <p:spPr/>
        <p:txBody>
          <a:bodyPr/>
          <a:lstStyle/>
          <a:p>
            <a:pPr marL="571500" indent="-571500">
              <a:buFontTx/>
              <a:buChar char="-"/>
            </a:pPr>
            <a:r>
              <a:rPr lang="en-US" sz="4000" dirty="0"/>
              <a:t>“Well, what do you think?”</a:t>
            </a:r>
          </a:p>
          <a:p>
            <a:pPr marL="571500" indent="-571500">
              <a:buFontTx/>
              <a:buChar char="-"/>
            </a:pPr>
            <a:endParaRPr lang="en-US" sz="4000" dirty="0"/>
          </a:p>
        </p:txBody>
      </p:sp>
      <p:sp>
        <p:nvSpPr>
          <p:cNvPr id="5" name="Rounded Rectangle 6">
            <a:extLst>
              <a:ext uri="{FF2B5EF4-FFF2-40B4-BE49-F238E27FC236}">
                <a16:creationId xmlns:a16="http://schemas.microsoft.com/office/drawing/2014/main" id="{C5E2A09E-CA53-453A-AB2A-2D1C82AB8264}"/>
              </a:ext>
            </a:extLst>
          </p:cNvPr>
          <p:cNvSpPr/>
          <p:nvPr/>
        </p:nvSpPr>
        <p:spPr bwMode="auto">
          <a:xfrm>
            <a:off x="169333" y="1972237"/>
            <a:ext cx="9863667" cy="193899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0" indent="0"/>
            <a:r>
              <a:rPr lang="en-US" dirty="0">
                <a:latin typeface="Calibri Light" panose="020F0302020204030204" pitchFamily="34" charset="0"/>
                <a:cs typeface="Calibri Light" panose="020F0302020204030204" pitchFamily="34" charset="0"/>
              </a:rPr>
              <a:t>Proverbs 20:5 – Though good advice lies deep within the heart, a person of  understanding will draw it out.</a:t>
            </a:r>
          </a:p>
        </p:txBody>
      </p:sp>
    </p:spTree>
    <p:extLst>
      <p:ext uri="{BB962C8B-B14F-4D97-AF65-F5344CB8AC3E}">
        <p14:creationId xmlns:p14="http://schemas.microsoft.com/office/powerpoint/2010/main" val="3024659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General Questions We Can Ask</a:t>
            </a:r>
          </a:p>
        </p:txBody>
      </p:sp>
      <p:sp>
        <p:nvSpPr>
          <p:cNvPr id="4" name="Text Placeholder 3"/>
          <p:cNvSpPr>
            <a:spLocks noGrp="1"/>
          </p:cNvSpPr>
          <p:nvPr>
            <p:ph idx="1"/>
          </p:nvPr>
        </p:nvSpPr>
        <p:spPr/>
        <p:txBody>
          <a:bodyPr/>
          <a:lstStyle/>
          <a:p>
            <a:pPr marL="571500" indent="-571500">
              <a:buFontTx/>
              <a:buChar char="-"/>
            </a:pPr>
            <a:r>
              <a:rPr lang="en-US" sz="4000" dirty="0"/>
              <a:t>“Well, what do you think?”</a:t>
            </a:r>
          </a:p>
          <a:p>
            <a:pPr marL="571500" indent="-571500">
              <a:buFontTx/>
              <a:buChar char="-"/>
            </a:pPr>
            <a:r>
              <a:rPr lang="en-US" sz="4000" dirty="0"/>
              <a:t>“What do you mean by that?”</a:t>
            </a:r>
          </a:p>
          <a:p>
            <a:pPr marL="571500" indent="-571500">
              <a:buFontTx/>
              <a:buChar char="-"/>
            </a:pPr>
            <a:endParaRPr lang="en-US" sz="4000" dirty="0"/>
          </a:p>
        </p:txBody>
      </p:sp>
    </p:spTree>
    <p:extLst>
      <p:ext uri="{BB962C8B-B14F-4D97-AF65-F5344CB8AC3E}">
        <p14:creationId xmlns:p14="http://schemas.microsoft.com/office/powerpoint/2010/main" val="985005477"/>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General Questions We Can Ask</a:t>
            </a:r>
          </a:p>
        </p:txBody>
      </p:sp>
      <p:sp>
        <p:nvSpPr>
          <p:cNvPr id="4" name="Text Placeholder 3"/>
          <p:cNvSpPr>
            <a:spLocks noGrp="1"/>
          </p:cNvSpPr>
          <p:nvPr>
            <p:ph idx="1"/>
          </p:nvPr>
        </p:nvSpPr>
        <p:spPr/>
        <p:txBody>
          <a:bodyPr/>
          <a:lstStyle/>
          <a:p>
            <a:pPr marL="571500" indent="-571500">
              <a:buFontTx/>
              <a:buChar char="-"/>
            </a:pPr>
            <a:r>
              <a:rPr lang="en-US" sz="4000" dirty="0"/>
              <a:t>“Well, what do you think?”</a:t>
            </a:r>
          </a:p>
          <a:p>
            <a:pPr marL="571500" indent="-571500">
              <a:buFontTx/>
              <a:buChar char="-"/>
            </a:pPr>
            <a:r>
              <a:rPr lang="en-US" sz="4000" dirty="0"/>
              <a:t>“What do you mean by that?”</a:t>
            </a:r>
          </a:p>
          <a:p>
            <a:pPr marL="571500" indent="-571500">
              <a:buFontTx/>
              <a:buChar char="-"/>
            </a:pPr>
            <a:r>
              <a:rPr lang="en-US" sz="4000" dirty="0"/>
              <a:t>“What’s the next step?”</a:t>
            </a:r>
          </a:p>
          <a:p>
            <a:pPr marL="971550" lvl="1" indent="-571500">
              <a:buFontTx/>
              <a:buChar char="-"/>
            </a:pPr>
            <a:r>
              <a:rPr lang="en-US" sz="3600" dirty="0"/>
              <a:t>“What have you tried so far?”</a:t>
            </a:r>
          </a:p>
          <a:p>
            <a:pPr marL="971550" lvl="1" indent="-571500">
              <a:buFontTx/>
              <a:buChar char="-"/>
            </a:pPr>
            <a:r>
              <a:rPr lang="en-US" sz="3600" dirty="0"/>
              <a:t>“What else could you do?”</a:t>
            </a:r>
          </a:p>
          <a:p>
            <a:pPr marL="971550" lvl="1" indent="-571500">
              <a:buFontTx/>
              <a:buChar char="-"/>
            </a:pPr>
            <a:r>
              <a:rPr lang="en-US" sz="3600" dirty="0"/>
              <a:t>“What will you do about this?”</a:t>
            </a:r>
          </a:p>
          <a:p>
            <a:pPr marL="571500" indent="-571500">
              <a:buFontTx/>
              <a:buChar char="-"/>
            </a:pPr>
            <a:endParaRPr lang="en-US" sz="4000" dirty="0"/>
          </a:p>
        </p:txBody>
      </p:sp>
    </p:spTree>
    <p:extLst>
      <p:ext uri="{BB962C8B-B14F-4D97-AF65-F5344CB8AC3E}">
        <p14:creationId xmlns:p14="http://schemas.microsoft.com/office/powerpoint/2010/main" val="36837966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General Questions We Can Ask</a:t>
            </a:r>
          </a:p>
        </p:txBody>
      </p:sp>
      <p:sp>
        <p:nvSpPr>
          <p:cNvPr id="4" name="Text Placeholder 3"/>
          <p:cNvSpPr>
            <a:spLocks noGrp="1"/>
          </p:cNvSpPr>
          <p:nvPr>
            <p:ph idx="1"/>
          </p:nvPr>
        </p:nvSpPr>
        <p:spPr/>
        <p:txBody>
          <a:bodyPr/>
          <a:lstStyle/>
          <a:p>
            <a:pPr marL="571500" indent="-571500">
              <a:buFontTx/>
              <a:buChar char="-"/>
            </a:pPr>
            <a:r>
              <a:rPr lang="en-US" sz="4000" dirty="0"/>
              <a:t>“Well, what do you think?”</a:t>
            </a:r>
          </a:p>
          <a:p>
            <a:pPr marL="571500" indent="-571500">
              <a:buFontTx/>
              <a:buChar char="-"/>
            </a:pPr>
            <a:r>
              <a:rPr lang="en-US" sz="4000" dirty="0"/>
              <a:t>“What do you mean by that?”</a:t>
            </a:r>
          </a:p>
          <a:p>
            <a:pPr marL="571500" indent="-571500">
              <a:buFontTx/>
              <a:buChar char="-"/>
            </a:pPr>
            <a:r>
              <a:rPr lang="en-US" sz="4000" dirty="0"/>
              <a:t>“What’s the next step?”</a:t>
            </a:r>
          </a:p>
          <a:p>
            <a:pPr marL="571500" indent="-571500">
              <a:buFontTx/>
              <a:buChar char="-"/>
            </a:pPr>
            <a:r>
              <a:rPr lang="en-US" sz="4000" dirty="0"/>
              <a:t>“What are some helpful passages?”</a:t>
            </a:r>
          </a:p>
          <a:p>
            <a:pPr marL="571500" indent="-571500">
              <a:buFontTx/>
              <a:buChar char="-"/>
            </a:pPr>
            <a:r>
              <a:rPr lang="en-US" sz="4000" dirty="0"/>
              <a:t>“How did you feel about that?”</a:t>
            </a:r>
          </a:p>
          <a:p>
            <a:pPr marL="571500" indent="-571500">
              <a:buFontTx/>
              <a:buChar char="-"/>
            </a:pPr>
            <a:r>
              <a:rPr lang="en-US" sz="4000" dirty="0"/>
              <a:t>“What do you want in this situation?”</a:t>
            </a:r>
          </a:p>
        </p:txBody>
      </p:sp>
    </p:spTree>
    <p:extLst>
      <p:ext uri="{BB962C8B-B14F-4D97-AF65-F5344CB8AC3E}">
        <p14:creationId xmlns:p14="http://schemas.microsoft.com/office/powerpoint/2010/main" val="167709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wipe(left)">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Other practical advice</a:t>
            </a:r>
          </a:p>
        </p:txBody>
      </p:sp>
      <p:sp>
        <p:nvSpPr>
          <p:cNvPr id="4" name="Text Placeholder 3"/>
          <p:cNvSpPr>
            <a:spLocks noGrp="1"/>
          </p:cNvSpPr>
          <p:nvPr>
            <p:ph idx="1"/>
          </p:nvPr>
        </p:nvSpPr>
        <p:spPr/>
        <p:txBody>
          <a:bodyPr/>
          <a:lstStyle/>
          <a:p>
            <a:pPr marL="742950" indent="-742950">
              <a:buAutoNum type="arabicPeriod"/>
            </a:pPr>
            <a:r>
              <a:rPr lang="en-US" sz="4000" dirty="0"/>
              <a:t>“Sometimes a broad, dumb question is better than a smart question (especially one meant to display how well-informed you are.)” </a:t>
            </a:r>
            <a:r>
              <a:rPr lang="en-US" sz="1800" dirty="0"/>
              <a:t>(David Brooks)</a:t>
            </a:r>
            <a:endParaRPr lang="en-US" sz="4000" dirty="0"/>
          </a:p>
          <a:p>
            <a:pPr marL="1143000" lvl="1" indent="-742950">
              <a:buFont typeface="Arial" panose="020B0604020202020204" pitchFamily="34" charset="0"/>
              <a:buChar char="•"/>
            </a:pPr>
            <a:r>
              <a:rPr lang="en-US" sz="4000" dirty="0"/>
              <a:t>You can even just reflect their words back to them</a:t>
            </a:r>
          </a:p>
        </p:txBody>
      </p:sp>
    </p:spTree>
    <p:extLst>
      <p:ext uri="{BB962C8B-B14F-4D97-AF65-F5344CB8AC3E}">
        <p14:creationId xmlns:p14="http://schemas.microsoft.com/office/powerpoint/2010/main" val="752529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Other practical advice</a:t>
            </a:r>
          </a:p>
        </p:txBody>
      </p:sp>
      <p:sp>
        <p:nvSpPr>
          <p:cNvPr id="4" name="Text Placeholder 3"/>
          <p:cNvSpPr>
            <a:spLocks noGrp="1"/>
          </p:cNvSpPr>
          <p:nvPr>
            <p:ph idx="1"/>
          </p:nvPr>
        </p:nvSpPr>
        <p:spPr/>
        <p:txBody>
          <a:bodyPr/>
          <a:lstStyle/>
          <a:p>
            <a:pPr marL="742950" indent="-742950">
              <a:buFont typeface="+mj-lt"/>
              <a:buAutoNum type="arabicPeriod" startAt="2"/>
            </a:pPr>
            <a:r>
              <a:rPr lang="en-US" sz="4000" dirty="0"/>
              <a:t>When someone is talking about a general issue (time management, marriage struggles, anxiety, anger):</a:t>
            </a:r>
          </a:p>
          <a:p>
            <a:pPr marL="1143000" lvl="1" indent="-742950">
              <a:buFont typeface="Arial" panose="020B0604020202020204" pitchFamily="34" charset="0"/>
              <a:buChar char="•"/>
            </a:pPr>
            <a:r>
              <a:rPr lang="en-US" sz="4000" dirty="0"/>
              <a:t>Ask for a specific, recent incident</a:t>
            </a:r>
          </a:p>
          <a:p>
            <a:pPr marL="1143000" lvl="1" indent="-742950">
              <a:buFont typeface="Arial" panose="020B0604020202020204" pitchFamily="34" charset="0"/>
              <a:buChar char="•"/>
            </a:pPr>
            <a:r>
              <a:rPr lang="en-US" sz="4000" dirty="0"/>
              <a:t>Ask for concrete details</a:t>
            </a:r>
            <a:endParaRPr lang="en-US" sz="3600" dirty="0"/>
          </a:p>
          <a:p>
            <a:pPr marL="1143000" lvl="1" indent="-742950">
              <a:buFont typeface="Arial" panose="020B0604020202020204" pitchFamily="34" charset="0"/>
              <a:buChar char="•"/>
            </a:pPr>
            <a:r>
              <a:rPr lang="en-US" sz="4000" dirty="0"/>
              <a:t>“And then what? And then what?”</a:t>
            </a:r>
          </a:p>
        </p:txBody>
      </p:sp>
    </p:spTree>
    <p:extLst>
      <p:ext uri="{BB962C8B-B14F-4D97-AF65-F5344CB8AC3E}">
        <p14:creationId xmlns:p14="http://schemas.microsoft.com/office/powerpoint/2010/main" val="40376070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Goal of Discipleship</a:t>
            </a:r>
          </a:p>
        </p:txBody>
      </p:sp>
      <p:sp>
        <p:nvSpPr>
          <p:cNvPr id="4" name="Text Placeholder 3"/>
          <p:cNvSpPr>
            <a:spLocks noGrp="1"/>
          </p:cNvSpPr>
          <p:nvPr>
            <p:ph idx="1"/>
          </p:nvPr>
        </p:nvSpPr>
        <p:spPr/>
        <p:txBody>
          <a:bodyPr/>
          <a:lstStyle/>
          <a:p>
            <a:pPr marL="227013" indent="-227013"/>
            <a:r>
              <a:rPr lang="en-US" sz="4000" dirty="0"/>
              <a:t>We practice discipleship because we don’t want people to be:</a:t>
            </a:r>
          </a:p>
          <a:p>
            <a:pPr marL="571500" indent="-571500">
              <a:buFontTx/>
              <a:buChar char="-"/>
            </a:pPr>
            <a:r>
              <a:rPr lang="en-US" sz="4000" dirty="0"/>
              <a:t>Ignorant and lacking wisdom</a:t>
            </a:r>
          </a:p>
          <a:p>
            <a:pPr marL="571500" indent="-571500">
              <a:buFontTx/>
              <a:buChar char="-"/>
            </a:pPr>
            <a:r>
              <a:rPr lang="en-US" sz="4000" dirty="0"/>
              <a:t>Incompetent</a:t>
            </a:r>
          </a:p>
          <a:p>
            <a:pPr marL="571500" indent="-571500">
              <a:buFontTx/>
              <a:buChar char="-"/>
            </a:pPr>
            <a:r>
              <a:rPr lang="en-US" sz="4000" dirty="0"/>
              <a:t>Passive</a:t>
            </a:r>
          </a:p>
        </p:txBody>
      </p:sp>
    </p:spTree>
    <p:extLst>
      <p:ext uri="{BB962C8B-B14F-4D97-AF65-F5344CB8AC3E}">
        <p14:creationId xmlns:p14="http://schemas.microsoft.com/office/powerpoint/2010/main" val="26698450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Other practical advice</a:t>
            </a:r>
          </a:p>
        </p:txBody>
      </p:sp>
      <p:sp>
        <p:nvSpPr>
          <p:cNvPr id="4" name="Text Placeholder 3"/>
          <p:cNvSpPr>
            <a:spLocks noGrp="1"/>
          </p:cNvSpPr>
          <p:nvPr>
            <p:ph idx="1"/>
          </p:nvPr>
        </p:nvSpPr>
        <p:spPr/>
        <p:txBody>
          <a:bodyPr/>
          <a:lstStyle/>
          <a:p>
            <a:pPr marL="742950" indent="-742950">
              <a:buFont typeface="+mj-lt"/>
              <a:buAutoNum type="arabicPeriod" startAt="3"/>
            </a:pPr>
            <a:r>
              <a:rPr lang="en-US" sz="4000" dirty="0"/>
              <a:t>Don’t fear the pause</a:t>
            </a:r>
          </a:p>
          <a:p>
            <a:pPr marL="1143000" lvl="1" indent="-742950">
              <a:buFont typeface="Arial" panose="020B0604020202020204" pitchFamily="34" charset="0"/>
              <a:buChar char="•"/>
            </a:pPr>
            <a:r>
              <a:rPr lang="en-US" sz="4000" dirty="0"/>
              <a:t>When someone stops talking, they are often thinking</a:t>
            </a:r>
          </a:p>
          <a:p>
            <a:pPr marL="1143000" lvl="1" indent="-742950">
              <a:buFont typeface="Arial" panose="020B0604020202020204" pitchFamily="34" charset="0"/>
              <a:buChar char="•"/>
            </a:pPr>
            <a:r>
              <a:rPr lang="en-US" sz="4000" dirty="0"/>
              <a:t>If </a:t>
            </a:r>
            <a:r>
              <a:rPr lang="en-US" sz="4000" i="1" dirty="0"/>
              <a:t>you </a:t>
            </a:r>
            <a:r>
              <a:rPr lang="en-US" sz="4000" dirty="0"/>
              <a:t>start talking, you both stop </a:t>
            </a:r>
            <a:r>
              <a:rPr lang="en-US" sz="4000" i="1" dirty="0"/>
              <a:t>your </a:t>
            </a:r>
            <a:r>
              <a:rPr lang="en-US" sz="4000" dirty="0"/>
              <a:t>listening and you interrupt </a:t>
            </a:r>
            <a:r>
              <a:rPr lang="en-US" sz="4000" i="1" dirty="0"/>
              <a:t>their </a:t>
            </a:r>
            <a:r>
              <a:rPr lang="en-US" sz="4000" dirty="0"/>
              <a:t>thinking</a:t>
            </a:r>
          </a:p>
          <a:p>
            <a:pPr marL="1143000" lvl="1" indent="-742950">
              <a:buFont typeface="Arial" panose="020B0604020202020204" pitchFamily="34" charset="0"/>
              <a:buChar char="•"/>
            </a:pPr>
            <a:r>
              <a:rPr lang="en-US" sz="4000" dirty="0"/>
              <a:t>Who knows what the Spirit is doing?</a:t>
            </a:r>
          </a:p>
        </p:txBody>
      </p:sp>
    </p:spTree>
    <p:extLst>
      <p:ext uri="{BB962C8B-B14F-4D97-AF65-F5344CB8AC3E}">
        <p14:creationId xmlns:p14="http://schemas.microsoft.com/office/powerpoint/2010/main" val="386443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Other practical advice</a:t>
            </a:r>
          </a:p>
        </p:txBody>
      </p:sp>
      <p:sp>
        <p:nvSpPr>
          <p:cNvPr id="4" name="Text Placeholder 3"/>
          <p:cNvSpPr>
            <a:spLocks noGrp="1"/>
          </p:cNvSpPr>
          <p:nvPr>
            <p:ph idx="1"/>
          </p:nvPr>
        </p:nvSpPr>
        <p:spPr/>
        <p:txBody>
          <a:bodyPr/>
          <a:lstStyle/>
          <a:p>
            <a:pPr marL="742950" indent="-742950">
              <a:buFont typeface="+mj-lt"/>
              <a:buAutoNum type="arabicPeriod" startAt="4"/>
            </a:pPr>
            <a:r>
              <a:rPr lang="en-US" sz="4000" dirty="0"/>
              <a:t>Check for understanding</a:t>
            </a:r>
          </a:p>
          <a:p>
            <a:pPr marL="1143000" lvl="1" indent="-742950">
              <a:buFont typeface="Arial" panose="020B0604020202020204" pitchFamily="34" charset="0"/>
              <a:buChar char="•"/>
            </a:pPr>
            <a:r>
              <a:rPr lang="en-US" sz="4000" dirty="0"/>
              <a:t>So I hear you saying…Is that right?</a:t>
            </a:r>
          </a:p>
          <a:p>
            <a:pPr marL="1143000" lvl="1" indent="-742950">
              <a:buFont typeface="Arial" panose="020B0604020202020204" pitchFamily="34" charset="0"/>
              <a:buChar char="•"/>
            </a:pPr>
            <a:r>
              <a:rPr lang="en-US" sz="4000" dirty="0"/>
              <a:t>Do you mean…?</a:t>
            </a:r>
          </a:p>
          <a:p>
            <a:pPr marL="1143000" lvl="1" indent="-742950">
              <a:buFont typeface="Arial" panose="020B0604020202020204" pitchFamily="34" charset="0"/>
              <a:buChar char="•"/>
            </a:pPr>
            <a:r>
              <a:rPr lang="en-US" sz="4000" dirty="0"/>
              <a:t>You sound….Am I reading that correctly?</a:t>
            </a:r>
          </a:p>
        </p:txBody>
      </p:sp>
    </p:spTree>
    <p:extLst>
      <p:ext uri="{BB962C8B-B14F-4D97-AF65-F5344CB8AC3E}">
        <p14:creationId xmlns:p14="http://schemas.microsoft.com/office/powerpoint/2010/main" val="37276670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Other practical advice</a:t>
            </a:r>
          </a:p>
        </p:txBody>
      </p:sp>
      <p:sp>
        <p:nvSpPr>
          <p:cNvPr id="4" name="Text Placeholder 3"/>
          <p:cNvSpPr>
            <a:spLocks noGrp="1"/>
          </p:cNvSpPr>
          <p:nvPr>
            <p:ph idx="1"/>
          </p:nvPr>
        </p:nvSpPr>
        <p:spPr/>
        <p:txBody>
          <a:bodyPr/>
          <a:lstStyle/>
          <a:p>
            <a:pPr marL="742950" indent="-742950">
              <a:buFont typeface="+mj-lt"/>
              <a:buAutoNum type="arabicPeriod" startAt="5"/>
            </a:pPr>
            <a:r>
              <a:rPr lang="en-US" sz="4000" dirty="0"/>
              <a:t>Two types of questions to (usually) avoid:</a:t>
            </a:r>
          </a:p>
          <a:p>
            <a:pPr marL="1143000" lvl="1" indent="-742950">
              <a:buFont typeface="Arial" panose="020B0604020202020204" pitchFamily="34" charset="0"/>
              <a:buChar char="•"/>
            </a:pPr>
            <a:r>
              <a:rPr lang="en-US" sz="4000" dirty="0"/>
              <a:t>The closed-end question: These can be answered “yes” or “no”</a:t>
            </a:r>
          </a:p>
        </p:txBody>
      </p:sp>
      <p:sp>
        <p:nvSpPr>
          <p:cNvPr id="6" name="Rounded Rectangle 6">
            <a:extLst>
              <a:ext uri="{FF2B5EF4-FFF2-40B4-BE49-F238E27FC236}">
                <a16:creationId xmlns:a16="http://schemas.microsoft.com/office/drawing/2014/main" id="{DB68491A-BFD8-4A47-9B2F-518053BEA12A}"/>
              </a:ext>
            </a:extLst>
          </p:cNvPr>
          <p:cNvSpPr/>
          <p:nvPr/>
        </p:nvSpPr>
        <p:spPr bwMode="auto">
          <a:xfrm>
            <a:off x="279400" y="4076700"/>
            <a:ext cx="9296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Did you get time with God this week?</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Did that make you feel hurt?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Could you initiate with him?</a:t>
            </a:r>
          </a:p>
        </p:txBody>
      </p:sp>
    </p:spTree>
    <p:extLst>
      <p:ext uri="{BB962C8B-B14F-4D97-AF65-F5344CB8AC3E}">
        <p14:creationId xmlns:p14="http://schemas.microsoft.com/office/powerpoint/2010/main" val="19597619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500"/>
                                        <p:tgtEl>
                                          <p:spTgt spid="6">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Other practical advice</a:t>
            </a:r>
          </a:p>
        </p:txBody>
      </p:sp>
      <p:sp>
        <p:nvSpPr>
          <p:cNvPr id="4" name="Text Placeholder 3"/>
          <p:cNvSpPr>
            <a:spLocks noGrp="1"/>
          </p:cNvSpPr>
          <p:nvPr>
            <p:ph idx="1"/>
          </p:nvPr>
        </p:nvSpPr>
        <p:spPr/>
        <p:txBody>
          <a:bodyPr/>
          <a:lstStyle/>
          <a:p>
            <a:pPr marL="742950" indent="-742950">
              <a:buFont typeface="+mj-lt"/>
              <a:buAutoNum type="arabicPeriod" startAt="5"/>
            </a:pPr>
            <a:r>
              <a:rPr lang="en-US" sz="4000" dirty="0"/>
              <a:t>Two types of questions to (usually) avoid:</a:t>
            </a:r>
          </a:p>
          <a:p>
            <a:pPr marL="1143000" lvl="1" indent="-742950">
              <a:buFont typeface="Arial" panose="020B0604020202020204" pitchFamily="34" charset="0"/>
              <a:buChar char="•"/>
            </a:pPr>
            <a:r>
              <a:rPr lang="en-US" sz="4000" dirty="0"/>
              <a:t>The closed-end question: These can be answered “yes” or “no”</a:t>
            </a:r>
          </a:p>
          <a:p>
            <a:pPr marL="1143000" lvl="1" indent="-742950">
              <a:buFont typeface="Arial" panose="020B0604020202020204" pitchFamily="34" charset="0"/>
              <a:buChar char="•"/>
            </a:pPr>
            <a:r>
              <a:rPr lang="en-US" sz="4000" dirty="0"/>
              <a:t>The solution-oriented question: posing our advice as a question</a:t>
            </a:r>
          </a:p>
        </p:txBody>
      </p:sp>
      <p:sp>
        <p:nvSpPr>
          <p:cNvPr id="7" name="Rounded Rectangle 6">
            <a:extLst>
              <a:ext uri="{FF2B5EF4-FFF2-40B4-BE49-F238E27FC236}">
                <a16:creationId xmlns:a16="http://schemas.microsoft.com/office/drawing/2014/main" id="{272341D2-4991-4652-8C84-4BE1F1CBE9C3}"/>
              </a:ext>
            </a:extLst>
          </p:cNvPr>
          <p:cNvSpPr/>
          <p:nvPr/>
        </p:nvSpPr>
        <p:spPr bwMode="auto">
          <a:xfrm>
            <a:off x="279400" y="4076700"/>
            <a:ext cx="9296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Could you set a goal for teaching prep?</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Couldn’t you just sell the car and be done with it?</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560661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500"/>
                                        <p:tgtEl>
                                          <p:spTgt spid="7">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Other practical advice</a:t>
            </a:r>
          </a:p>
        </p:txBody>
      </p:sp>
      <p:sp>
        <p:nvSpPr>
          <p:cNvPr id="4" name="Text Placeholder 3"/>
          <p:cNvSpPr>
            <a:spLocks noGrp="1"/>
          </p:cNvSpPr>
          <p:nvPr>
            <p:ph idx="1"/>
          </p:nvPr>
        </p:nvSpPr>
        <p:spPr/>
        <p:txBody>
          <a:bodyPr/>
          <a:lstStyle/>
          <a:p>
            <a:pPr marL="742950" indent="-742950">
              <a:buFont typeface="+mj-lt"/>
              <a:buAutoNum type="arabicPeriod" startAt="6"/>
            </a:pPr>
            <a:r>
              <a:rPr lang="en-US" sz="4000" dirty="0"/>
              <a:t>Deconstruct a conversation afterwards (look backwards to look forward)</a:t>
            </a:r>
          </a:p>
          <a:p>
            <a:pPr marL="1143000" lvl="1" indent="-742950">
              <a:buFont typeface="Arial" panose="020B0604020202020204" pitchFamily="34" charset="0"/>
              <a:buChar char="•"/>
            </a:pPr>
            <a:r>
              <a:rPr lang="en-US" sz="4000" dirty="0"/>
              <a:t>Did I miss an opportunity to use a question?</a:t>
            </a:r>
            <a:endParaRPr lang="en-US" sz="3600" dirty="0"/>
          </a:p>
          <a:p>
            <a:pPr marL="1143000" lvl="1" indent="-742950">
              <a:buFont typeface="Arial" panose="020B0604020202020204" pitchFamily="34" charset="0"/>
              <a:buChar char="•"/>
            </a:pPr>
            <a:r>
              <a:rPr lang="en-US" sz="4000" dirty="0"/>
              <a:t>What question could I have used there?</a:t>
            </a:r>
          </a:p>
        </p:txBody>
      </p:sp>
    </p:spTree>
    <p:extLst>
      <p:ext uri="{BB962C8B-B14F-4D97-AF65-F5344CB8AC3E}">
        <p14:creationId xmlns:p14="http://schemas.microsoft.com/office/powerpoint/2010/main" val="35280456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For Further Reading</a:t>
            </a:r>
          </a:p>
        </p:txBody>
      </p:sp>
      <p:sp>
        <p:nvSpPr>
          <p:cNvPr id="4" name="Text Placeholder 3"/>
          <p:cNvSpPr>
            <a:spLocks noGrp="1"/>
          </p:cNvSpPr>
          <p:nvPr>
            <p:ph idx="1"/>
          </p:nvPr>
        </p:nvSpPr>
        <p:spPr/>
        <p:txBody>
          <a:bodyPr/>
          <a:lstStyle/>
          <a:p>
            <a:pPr marL="0" indent="0"/>
            <a:r>
              <a:rPr lang="en-US" sz="4000" dirty="0"/>
              <a:t>Watchman Nee, </a:t>
            </a:r>
            <a:r>
              <a:rPr lang="en-US" sz="4000" i="1" dirty="0"/>
              <a:t>The Normal Christian Worker</a:t>
            </a:r>
            <a:r>
              <a:rPr lang="en-US" sz="4000" dirty="0"/>
              <a:t>, “A Good Listener”</a:t>
            </a:r>
          </a:p>
          <a:p>
            <a:pPr marL="0" indent="0"/>
            <a:r>
              <a:rPr lang="en-US" sz="4000" dirty="0"/>
              <a:t>David Brooks, </a:t>
            </a:r>
            <a:r>
              <a:rPr lang="en-US" sz="4000" i="1" dirty="0"/>
              <a:t>How to Know A Person,</a:t>
            </a:r>
            <a:r>
              <a:rPr lang="en-US" sz="4000" dirty="0"/>
              <a:t> “The Right Questions,” “Good Talks”</a:t>
            </a:r>
          </a:p>
          <a:p>
            <a:pPr marL="0" indent="0"/>
            <a:r>
              <a:rPr lang="en-US" sz="4000" dirty="0"/>
              <a:t>Tony Stoltzfus, </a:t>
            </a:r>
            <a:r>
              <a:rPr lang="en-US" sz="4000" i="1" dirty="0"/>
              <a:t>Leadership Coaching</a:t>
            </a:r>
            <a:r>
              <a:rPr lang="en-US" sz="4000" dirty="0"/>
              <a:t>, “Asking Powerful Questions,” “Deconstructing Questions”</a:t>
            </a:r>
          </a:p>
        </p:txBody>
      </p:sp>
    </p:spTree>
    <p:extLst>
      <p:ext uri="{BB962C8B-B14F-4D97-AF65-F5344CB8AC3E}">
        <p14:creationId xmlns:p14="http://schemas.microsoft.com/office/powerpoint/2010/main" val="2410001580"/>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Conclusions</a:t>
            </a:r>
          </a:p>
        </p:txBody>
      </p:sp>
      <p:sp>
        <p:nvSpPr>
          <p:cNvPr id="4" name="Text Placeholder 3"/>
          <p:cNvSpPr>
            <a:spLocks noGrp="1"/>
          </p:cNvSpPr>
          <p:nvPr>
            <p:ph idx="1"/>
          </p:nvPr>
        </p:nvSpPr>
        <p:spPr/>
        <p:txBody>
          <a:bodyPr/>
          <a:lstStyle/>
          <a:p>
            <a:pPr marL="0" indent="0"/>
            <a:r>
              <a:rPr lang="en-US" sz="4000" dirty="0"/>
              <a:t>Questions:</a:t>
            </a:r>
          </a:p>
          <a:p>
            <a:pPr marL="571500" indent="-571500">
              <a:buFontTx/>
              <a:buChar char="-"/>
            </a:pPr>
            <a:r>
              <a:rPr lang="en-US" sz="4000" dirty="0"/>
              <a:t>Are a powerful tool we can use to help people grow closer to God</a:t>
            </a:r>
          </a:p>
          <a:p>
            <a:pPr marL="571500" indent="-571500">
              <a:buFontTx/>
              <a:buChar char="-"/>
            </a:pPr>
            <a:r>
              <a:rPr lang="en-US" sz="4000" dirty="0"/>
              <a:t>Allow us to take a humble posture</a:t>
            </a:r>
          </a:p>
          <a:p>
            <a:pPr marL="571500" indent="-571500">
              <a:buFontTx/>
              <a:buChar char="-"/>
            </a:pPr>
            <a:r>
              <a:rPr lang="en-US" sz="4000" dirty="0"/>
              <a:t>Leave more room for the Holy Spirit</a:t>
            </a:r>
          </a:p>
          <a:p>
            <a:pPr marL="571500" indent="-571500">
              <a:buFontTx/>
              <a:buChar char="-"/>
            </a:pPr>
            <a:r>
              <a:rPr lang="en-US" sz="4000" dirty="0"/>
              <a:t>Are a learned skill – let’s keep practicing</a:t>
            </a:r>
          </a:p>
        </p:txBody>
      </p:sp>
    </p:spTree>
    <p:extLst>
      <p:ext uri="{BB962C8B-B14F-4D97-AF65-F5344CB8AC3E}">
        <p14:creationId xmlns:p14="http://schemas.microsoft.com/office/powerpoint/2010/main" val="17809696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a:xfrm>
            <a:off x="169334" y="889000"/>
            <a:ext cx="9821333" cy="4635500"/>
          </a:xfrm>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a:ea typeface="ＭＳ Ｐゴシック" pitchFamily="34" charset="-128"/>
              </a:rPr>
              <a:t>risleyc@dwellcc.org</a:t>
            </a:r>
          </a:p>
          <a:p>
            <a:pPr algn="r" eaLnBrk="1" hangingPunct="1">
              <a:lnSpc>
                <a:spcPct val="90000"/>
              </a:lnSpc>
            </a:pPr>
            <a:r>
              <a:rPr lang="en-US" sz="2400" dirty="0">
                <a:ea typeface="ＭＳ Ｐゴシック" pitchFamily="34" charset="-128"/>
                <a:hlinkClick r:id="rId3"/>
              </a:rPr>
              <a:t>https://www.dwellcc.org/counseling/workshops</a:t>
            </a:r>
            <a:endParaRPr lang="en-US" sz="2400" dirty="0">
              <a:ea typeface="ＭＳ Ｐゴシック" pitchFamily="34" charset="-128"/>
            </a:endParaRPr>
          </a:p>
        </p:txBody>
      </p:sp>
      <p:sp>
        <p:nvSpPr>
          <p:cNvPr id="63491" name="Rectangle 8"/>
          <p:cNvSpPr>
            <a:spLocks noGrp="1" noChangeArrowheads="1"/>
          </p:cNvSpPr>
          <p:nvPr>
            <p:ph type="title"/>
          </p:nvPr>
        </p:nvSpPr>
        <p:spPr/>
        <p:txBody>
          <a:bodyPr/>
          <a:lstStyle/>
          <a:p>
            <a:pPr eaLnBrk="1" hangingPunct="1"/>
            <a:r>
              <a:rPr lang="en-US" dirty="0">
                <a:ea typeface="ＭＳ Ｐゴシック" pitchFamily="34" charset="-128"/>
              </a:rPr>
              <a:t>The Curious Discipler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6" end="6"/>
                                            </p:txEl>
                                          </p:spTgt>
                                        </p:tgtEl>
                                        <p:attrNameLst>
                                          <p:attrName>style.visibility</p:attrName>
                                        </p:attrNameLst>
                                      </p:cBhvr>
                                      <p:to>
                                        <p:strVal val="visible"/>
                                      </p:to>
                                    </p:set>
                                    <p:animEffect transition="in" filter="wipe(left)">
                                      <p:cBhvr>
                                        <p:cTn id="19" dur="500"/>
                                        <p:tgtEl>
                                          <p:spTgt spid="88371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83715">
                                            <p:txEl>
                                              <p:pRg st="7" end="7"/>
                                            </p:txEl>
                                          </p:spTgt>
                                        </p:tgtEl>
                                        <p:attrNameLst>
                                          <p:attrName>style.visibility</p:attrName>
                                        </p:attrNameLst>
                                      </p:cBhvr>
                                      <p:to>
                                        <p:strVal val="visible"/>
                                      </p:to>
                                    </p:set>
                                    <p:animEffect transition="in" filter="wipe(left)">
                                      <p:cBhvr>
                                        <p:cTn id="24" dur="500"/>
                                        <p:tgtEl>
                                          <p:spTgt spid="883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Goal of Discipleship</a:t>
            </a:r>
          </a:p>
        </p:txBody>
      </p:sp>
      <p:sp>
        <p:nvSpPr>
          <p:cNvPr id="4" name="Text Placeholder 3"/>
          <p:cNvSpPr>
            <a:spLocks noGrp="1"/>
          </p:cNvSpPr>
          <p:nvPr>
            <p:ph idx="1"/>
          </p:nvPr>
        </p:nvSpPr>
        <p:spPr/>
        <p:txBody>
          <a:bodyPr/>
          <a:lstStyle/>
          <a:p>
            <a:pPr marL="227013" indent="-227013"/>
            <a:r>
              <a:rPr lang="en-US" sz="4000" dirty="0"/>
              <a:t>Big picture:</a:t>
            </a:r>
          </a:p>
          <a:p>
            <a:pPr marL="571500" indent="-571500">
              <a:buFontTx/>
              <a:buChar char="-"/>
            </a:pPr>
            <a:r>
              <a:rPr lang="en-US" sz="4000" dirty="0"/>
              <a:t>Raise up competent ministers who are internally motivated</a:t>
            </a:r>
          </a:p>
          <a:p>
            <a:pPr marL="571500" indent="-571500">
              <a:buFontTx/>
              <a:buChar char="-"/>
            </a:pPr>
            <a:r>
              <a:rPr lang="en-US" sz="4000" dirty="0"/>
              <a:t>Help people learn how to think for themselves</a:t>
            </a:r>
          </a:p>
          <a:p>
            <a:pPr marL="0" indent="0"/>
            <a:endParaRPr lang="en-US" sz="4000" dirty="0"/>
          </a:p>
        </p:txBody>
      </p:sp>
      <p:sp>
        <p:nvSpPr>
          <p:cNvPr id="5" name="Rounded Rectangle 6">
            <a:extLst>
              <a:ext uri="{FF2B5EF4-FFF2-40B4-BE49-F238E27FC236}">
                <a16:creationId xmlns:a16="http://schemas.microsoft.com/office/drawing/2014/main" id="{F1D60197-1512-4F54-9C71-0FE21EB64BA4}"/>
              </a:ext>
            </a:extLst>
          </p:cNvPr>
          <p:cNvSpPr/>
          <p:nvPr/>
        </p:nvSpPr>
        <p:spPr bwMode="auto">
          <a:xfrm>
            <a:off x="152400" y="4152900"/>
            <a:ext cx="96520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can’t provide all the motivation and thinking</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That’s where questions play a key role</a:t>
            </a:r>
          </a:p>
        </p:txBody>
      </p:sp>
    </p:spTree>
    <p:extLst>
      <p:ext uri="{BB962C8B-B14F-4D97-AF65-F5344CB8AC3E}">
        <p14:creationId xmlns:p14="http://schemas.microsoft.com/office/powerpoint/2010/main" val="33567349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Using Good Questions</a:t>
            </a:r>
          </a:p>
        </p:txBody>
      </p:sp>
      <p:sp>
        <p:nvSpPr>
          <p:cNvPr id="4" name="Text Placeholder 3"/>
          <p:cNvSpPr>
            <a:spLocks noGrp="1"/>
          </p:cNvSpPr>
          <p:nvPr>
            <p:ph idx="1"/>
          </p:nvPr>
        </p:nvSpPr>
        <p:spPr/>
        <p:txBody>
          <a:bodyPr/>
          <a:lstStyle/>
          <a:p>
            <a:pPr marL="227013" indent="-227013"/>
            <a:r>
              <a:rPr lang="en-US" sz="4000" dirty="0"/>
              <a:t>No false dichotomies:</a:t>
            </a:r>
          </a:p>
          <a:p>
            <a:pPr marL="742950" indent="-742950">
              <a:buAutoNum type="arabicPeriod"/>
            </a:pPr>
            <a:r>
              <a:rPr lang="en-US" sz="4000" dirty="0"/>
              <a:t>Questions vs. teaching/exhortation</a:t>
            </a:r>
          </a:p>
          <a:p>
            <a:pPr marL="742950" indent="-742950">
              <a:buAutoNum type="arabicPeriod"/>
            </a:pPr>
            <a:r>
              <a:rPr lang="en-US" sz="4000" dirty="0"/>
              <a:t>Empathy vs. correction/challenge</a:t>
            </a:r>
          </a:p>
          <a:p>
            <a:pPr marL="742950" indent="-742950">
              <a:buAutoNum type="arabicPeriod"/>
            </a:pPr>
            <a:r>
              <a:rPr lang="en-US" sz="4000" dirty="0"/>
              <a:t>Listening vs. speaking</a:t>
            </a:r>
          </a:p>
          <a:p>
            <a:pPr marL="0" indent="0"/>
            <a:endParaRPr lang="en-US" sz="4000" dirty="0"/>
          </a:p>
        </p:txBody>
      </p:sp>
    </p:spTree>
    <p:extLst>
      <p:ext uri="{BB962C8B-B14F-4D97-AF65-F5344CB8AC3E}">
        <p14:creationId xmlns:p14="http://schemas.microsoft.com/office/powerpoint/2010/main" val="27548171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Using Good Questions</a:t>
            </a:r>
          </a:p>
        </p:txBody>
      </p:sp>
      <p:sp>
        <p:nvSpPr>
          <p:cNvPr id="4" name="Text Placeholder 3"/>
          <p:cNvSpPr>
            <a:spLocks noGrp="1"/>
          </p:cNvSpPr>
          <p:nvPr>
            <p:ph idx="1"/>
          </p:nvPr>
        </p:nvSpPr>
        <p:spPr/>
        <p:txBody>
          <a:bodyPr/>
          <a:lstStyle/>
          <a:p>
            <a:pPr marL="227013" indent="-227013"/>
            <a:r>
              <a:rPr lang="en-US" sz="4000" dirty="0"/>
              <a:t>No false dichotomies:</a:t>
            </a:r>
          </a:p>
          <a:p>
            <a:pPr marL="742950" indent="-742950">
              <a:buAutoNum type="arabicPeriod"/>
            </a:pPr>
            <a:r>
              <a:rPr lang="en-US" sz="4000" dirty="0"/>
              <a:t>Questions AND teaching/exhortation</a:t>
            </a:r>
          </a:p>
          <a:p>
            <a:pPr marL="742950" indent="-742950">
              <a:buAutoNum type="arabicPeriod"/>
            </a:pPr>
            <a:r>
              <a:rPr lang="en-US" sz="4000" dirty="0"/>
              <a:t>Empathy AND correction/challenge</a:t>
            </a:r>
          </a:p>
          <a:p>
            <a:pPr marL="742950" indent="-742950">
              <a:buAutoNum type="arabicPeriod"/>
            </a:pPr>
            <a:r>
              <a:rPr lang="en-US" sz="4000" dirty="0"/>
              <a:t>Listening AND speaking</a:t>
            </a:r>
          </a:p>
          <a:p>
            <a:pPr marL="0" indent="0"/>
            <a:endParaRPr lang="en-US" sz="4000" dirty="0"/>
          </a:p>
        </p:txBody>
      </p:sp>
    </p:spTree>
    <p:extLst>
      <p:ext uri="{BB962C8B-B14F-4D97-AF65-F5344CB8AC3E}">
        <p14:creationId xmlns:p14="http://schemas.microsoft.com/office/powerpoint/2010/main" val="16358388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Using Good Questions</a:t>
            </a:r>
          </a:p>
        </p:txBody>
      </p:sp>
      <p:sp>
        <p:nvSpPr>
          <p:cNvPr id="4" name="Text Placeholder 3"/>
          <p:cNvSpPr>
            <a:spLocks noGrp="1"/>
          </p:cNvSpPr>
          <p:nvPr>
            <p:ph idx="1"/>
          </p:nvPr>
        </p:nvSpPr>
        <p:spPr/>
        <p:txBody>
          <a:bodyPr/>
          <a:lstStyle/>
          <a:p>
            <a:pPr marL="227013" indent="-227013"/>
            <a:r>
              <a:rPr lang="en-US" sz="4000" dirty="0"/>
              <a:t>No false dichotomies:</a:t>
            </a:r>
          </a:p>
          <a:p>
            <a:pPr marL="742950" indent="-742950">
              <a:buAutoNum type="arabicPeriod"/>
            </a:pPr>
            <a:r>
              <a:rPr lang="en-US" sz="4000" dirty="0"/>
              <a:t>Questions AND teaching/exhortation</a:t>
            </a:r>
          </a:p>
          <a:p>
            <a:pPr marL="742950" indent="-742950">
              <a:buAutoNum type="arabicPeriod"/>
            </a:pPr>
            <a:r>
              <a:rPr lang="en-US" sz="4000" dirty="0"/>
              <a:t>Empathy AND correction/challenge</a:t>
            </a:r>
          </a:p>
          <a:p>
            <a:pPr marL="742950" indent="-742950">
              <a:buAutoNum type="arabicPeriod"/>
            </a:pPr>
            <a:r>
              <a:rPr lang="en-US" sz="4000" dirty="0"/>
              <a:t>Listening AND speaking</a:t>
            </a:r>
          </a:p>
          <a:p>
            <a:pPr marL="0" indent="0"/>
            <a:endParaRPr lang="en-US" sz="4000" dirty="0"/>
          </a:p>
        </p:txBody>
      </p:sp>
      <p:pic>
        <p:nvPicPr>
          <p:cNvPr id="2" name="Picture 1">
            <a:extLst>
              <a:ext uri="{FF2B5EF4-FFF2-40B4-BE49-F238E27FC236}">
                <a16:creationId xmlns:a16="http://schemas.microsoft.com/office/drawing/2014/main" id="{6595FE45-5EB8-4FD4-861E-54666CFDF6A6}"/>
              </a:ext>
            </a:extLst>
          </p:cNvPr>
          <p:cNvPicPr>
            <a:picLocks noChangeAspect="1"/>
          </p:cNvPicPr>
          <p:nvPr/>
        </p:nvPicPr>
        <p:blipFill>
          <a:blip r:embed="rId3"/>
          <a:stretch>
            <a:fillRect/>
          </a:stretch>
        </p:blipFill>
        <p:spPr>
          <a:xfrm>
            <a:off x="0" y="797612"/>
            <a:ext cx="10160000" cy="2801576"/>
          </a:xfrm>
          <a:prstGeom prst="rect">
            <a:avLst/>
          </a:prstGeom>
        </p:spPr>
      </p:pic>
      <p:pic>
        <p:nvPicPr>
          <p:cNvPr id="3" name="Picture 2">
            <a:extLst>
              <a:ext uri="{FF2B5EF4-FFF2-40B4-BE49-F238E27FC236}">
                <a16:creationId xmlns:a16="http://schemas.microsoft.com/office/drawing/2014/main" id="{78990A13-0E9B-4602-866C-8F663CF8B12E}"/>
              </a:ext>
            </a:extLst>
          </p:cNvPr>
          <p:cNvPicPr>
            <a:picLocks noChangeAspect="1"/>
          </p:cNvPicPr>
          <p:nvPr/>
        </p:nvPicPr>
        <p:blipFill>
          <a:blip r:embed="rId4"/>
          <a:stretch>
            <a:fillRect/>
          </a:stretch>
        </p:blipFill>
        <p:spPr>
          <a:xfrm>
            <a:off x="5308600" y="2857500"/>
            <a:ext cx="4464279" cy="2381372"/>
          </a:xfrm>
          <a:prstGeom prst="rect">
            <a:avLst/>
          </a:prstGeom>
          <a:ln>
            <a:solidFill>
              <a:schemeClr val="tx2"/>
            </a:solidFill>
          </a:ln>
        </p:spPr>
      </p:pic>
    </p:spTree>
    <p:extLst>
      <p:ext uri="{BB962C8B-B14F-4D97-AF65-F5344CB8AC3E}">
        <p14:creationId xmlns:p14="http://schemas.microsoft.com/office/powerpoint/2010/main" val="41228262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Questions in the Bible</a:t>
            </a:r>
          </a:p>
        </p:txBody>
      </p:sp>
      <p:sp>
        <p:nvSpPr>
          <p:cNvPr id="4" name="Text Placeholder 3"/>
          <p:cNvSpPr>
            <a:spLocks noGrp="1"/>
          </p:cNvSpPr>
          <p:nvPr>
            <p:ph idx="1"/>
          </p:nvPr>
        </p:nvSpPr>
        <p:spPr/>
        <p:txBody>
          <a:bodyPr/>
          <a:lstStyle/>
          <a:p>
            <a:pPr marL="227013" indent="-227013"/>
            <a:r>
              <a:rPr lang="en-US" sz="4000" dirty="0"/>
              <a:t>1 Kings 19:9 – And the word of the </a:t>
            </a:r>
            <a:r>
              <a:rPr lang="en-US" sz="4000" cap="small" dirty="0"/>
              <a:t>Lord</a:t>
            </a:r>
            <a:r>
              <a:rPr lang="en-US" sz="4000" dirty="0"/>
              <a:t> came to him: “What are you doing here, Elijah?”</a:t>
            </a:r>
          </a:p>
          <a:p>
            <a:pPr marL="227013" indent="-227013"/>
            <a:r>
              <a:rPr lang="en-US" sz="4000" dirty="0"/>
              <a:t>1 Kings 19:13 – Then a voice said to him: “What are you doing here, Elijah?”</a:t>
            </a:r>
          </a:p>
          <a:p>
            <a:pPr marL="0" indent="0"/>
            <a:endParaRPr lang="en-US" sz="4000" dirty="0"/>
          </a:p>
        </p:txBody>
      </p:sp>
      <p:sp>
        <p:nvSpPr>
          <p:cNvPr id="5" name="Rounded Rectangle 6">
            <a:extLst>
              <a:ext uri="{FF2B5EF4-FFF2-40B4-BE49-F238E27FC236}">
                <a16:creationId xmlns:a16="http://schemas.microsoft.com/office/drawing/2014/main" id="{004B98B6-EA0C-4AE2-95F9-FB29DD4C9CCF}"/>
              </a:ext>
            </a:extLst>
          </p:cNvPr>
          <p:cNvSpPr/>
          <p:nvPr/>
        </p:nvSpPr>
        <p:spPr bwMode="auto">
          <a:xfrm>
            <a:off x="169333" y="4152900"/>
            <a:ext cx="5748868"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Questions get people talking</a:t>
            </a:r>
          </a:p>
        </p:txBody>
      </p:sp>
    </p:spTree>
    <p:extLst>
      <p:ext uri="{BB962C8B-B14F-4D97-AF65-F5344CB8AC3E}">
        <p14:creationId xmlns:p14="http://schemas.microsoft.com/office/powerpoint/2010/main" val="26701755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1793</Words>
  <Application>Microsoft Office PowerPoint</Application>
  <PresentationFormat>Custom</PresentationFormat>
  <Paragraphs>258</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ＭＳ Ｐゴシック</vt:lpstr>
      <vt:lpstr>Arial</vt:lpstr>
      <vt:lpstr>Calibri Light</vt:lpstr>
      <vt:lpstr>Papyrus</vt:lpstr>
      <vt:lpstr>Times New Roman</vt:lpstr>
      <vt:lpstr>Default Design</vt:lpstr>
      <vt:lpstr>The Curious Discipler</vt:lpstr>
      <vt:lpstr>PowerPoint Presentation</vt:lpstr>
      <vt:lpstr>Goal of Discipleship</vt:lpstr>
      <vt:lpstr>Goal of Discipleship</vt:lpstr>
      <vt:lpstr>Goal of Discipleship</vt:lpstr>
      <vt:lpstr>Using Good Questions</vt:lpstr>
      <vt:lpstr>Using Good Questions</vt:lpstr>
      <vt:lpstr>Using Good Questions</vt:lpstr>
      <vt:lpstr>Questions in the Bible</vt:lpstr>
      <vt:lpstr>Questions in the Bible</vt:lpstr>
      <vt:lpstr>Questions in the Bible</vt:lpstr>
      <vt:lpstr>Questions in the Bible</vt:lpstr>
      <vt:lpstr>Questions in the Bible</vt:lpstr>
      <vt:lpstr>Questions in the Bible</vt:lpstr>
      <vt:lpstr>Questions in the Bible</vt:lpstr>
      <vt:lpstr>Questions in the Bible</vt:lpstr>
      <vt:lpstr>PowerPoint Presentation</vt:lpstr>
      <vt:lpstr>PowerPoint Presentation</vt:lpstr>
      <vt:lpstr>Reasons we don’t use questions</vt:lpstr>
      <vt:lpstr>PowerPoint Presentation</vt:lpstr>
      <vt:lpstr>Reasons we don’t use questions</vt:lpstr>
      <vt:lpstr>Reasons we don’t use questions</vt:lpstr>
      <vt:lpstr>PowerPoint Presentation</vt:lpstr>
      <vt:lpstr>Reasons we don’t use questions</vt:lpstr>
      <vt:lpstr>The power of questions</vt:lpstr>
      <vt:lpstr>PowerPoint Presentation</vt:lpstr>
      <vt:lpstr>The power of questions</vt:lpstr>
      <vt:lpstr>PowerPoint Presentation</vt:lpstr>
      <vt:lpstr>The power of questions</vt:lpstr>
      <vt:lpstr>PowerPoint Presentation</vt:lpstr>
      <vt:lpstr>The power of questions</vt:lpstr>
      <vt:lpstr>PowerPoint Presentation</vt:lpstr>
      <vt:lpstr>The power of questions</vt:lpstr>
      <vt:lpstr>General Questions We Can Ask</vt:lpstr>
      <vt:lpstr>General Questions We Can Ask</vt:lpstr>
      <vt:lpstr>General Questions We Can Ask</vt:lpstr>
      <vt:lpstr>General Questions We Can Ask</vt:lpstr>
      <vt:lpstr>Other practical advice</vt:lpstr>
      <vt:lpstr>Other practical advice</vt:lpstr>
      <vt:lpstr>Other practical advice</vt:lpstr>
      <vt:lpstr>Other practical advice</vt:lpstr>
      <vt:lpstr>Other practical advice</vt:lpstr>
      <vt:lpstr>Other practical advice</vt:lpstr>
      <vt:lpstr>Other practical advice</vt:lpstr>
      <vt:lpstr>For Further Reading</vt:lpstr>
      <vt:lpstr>Conclusions</vt:lpstr>
      <vt:lpstr>The Curious Discipler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2024-05-06T19:37:56Z</dcterms:created>
  <dcterms:modified xsi:type="dcterms:W3CDTF">2024-05-06T19:38:04Z</dcterms:modified>
</cp:coreProperties>
</file>