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 id="2147485707" r:id="rId2"/>
  </p:sldMasterIdLst>
  <p:notesMasterIdLst>
    <p:notesMasterId r:id="rId55"/>
  </p:notesMasterIdLst>
  <p:sldIdLst>
    <p:sldId id="8541" r:id="rId3"/>
    <p:sldId id="9120" r:id="rId4"/>
    <p:sldId id="9233" r:id="rId5"/>
    <p:sldId id="9235" r:id="rId6"/>
    <p:sldId id="1763" r:id="rId7"/>
    <p:sldId id="1764" r:id="rId8"/>
    <p:sldId id="1772" r:id="rId9"/>
    <p:sldId id="9236" r:id="rId10"/>
    <p:sldId id="9237" r:id="rId11"/>
    <p:sldId id="9239" r:id="rId12"/>
    <p:sldId id="9240" r:id="rId13"/>
    <p:sldId id="9241" r:id="rId14"/>
    <p:sldId id="9242" r:id="rId15"/>
    <p:sldId id="9243" r:id="rId16"/>
    <p:sldId id="9244" r:id="rId17"/>
    <p:sldId id="9245" r:id="rId18"/>
    <p:sldId id="9246" r:id="rId19"/>
    <p:sldId id="9247" r:id="rId20"/>
    <p:sldId id="9251" r:id="rId21"/>
    <p:sldId id="9253" r:id="rId22"/>
    <p:sldId id="9252" r:id="rId23"/>
    <p:sldId id="9254" r:id="rId24"/>
    <p:sldId id="9255" r:id="rId25"/>
    <p:sldId id="9256" r:id="rId26"/>
    <p:sldId id="9257" r:id="rId27"/>
    <p:sldId id="9258" r:id="rId28"/>
    <p:sldId id="9173" r:id="rId29"/>
    <p:sldId id="9217" r:id="rId30"/>
    <p:sldId id="9270" r:id="rId31"/>
    <p:sldId id="9269" r:id="rId32"/>
    <p:sldId id="9218" r:id="rId33"/>
    <p:sldId id="9259" r:id="rId34"/>
    <p:sldId id="9221" r:id="rId35"/>
    <p:sldId id="9261" r:id="rId36"/>
    <p:sldId id="9262" r:id="rId37"/>
    <p:sldId id="9263" r:id="rId38"/>
    <p:sldId id="9264" r:id="rId39"/>
    <p:sldId id="9268" r:id="rId40"/>
    <p:sldId id="9265" r:id="rId41"/>
    <p:sldId id="9267" r:id="rId42"/>
    <p:sldId id="9260" r:id="rId43"/>
    <p:sldId id="9222" r:id="rId44"/>
    <p:sldId id="9223" r:id="rId45"/>
    <p:sldId id="9224" r:id="rId46"/>
    <p:sldId id="9225" r:id="rId47"/>
    <p:sldId id="9227" r:id="rId48"/>
    <p:sldId id="9226" r:id="rId49"/>
    <p:sldId id="9271" r:id="rId50"/>
    <p:sldId id="9228" r:id="rId51"/>
    <p:sldId id="9229" r:id="rId52"/>
    <p:sldId id="9230" r:id="rId53"/>
    <p:sldId id="9171" r:id="rId5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6C4"/>
    <a:srgbClr val="254061"/>
    <a:srgbClr val="D3E6FF"/>
    <a:srgbClr val="B0E4CD"/>
    <a:srgbClr val="35A5C2"/>
    <a:srgbClr val="385D8A"/>
    <a:srgbClr val="386294"/>
    <a:srgbClr val="586676"/>
    <a:srgbClr val="204C82"/>
    <a:srgbClr val="2B6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CD7C44-B3C8-1D4E-B471-7E3C55883334}" v="919" dt="2023-01-06T00:20:36.8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46" autoAdjust="0"/>
    <p:restoredTop sz="93546"/>
  </p:normalViewPr>
  <p:slideViewPr>
    <p:cSldViewPr snapToGrid="0">
      <p:cViewPr varScale="1">
        <p:scale>
          <a:sx n="67" d="100"/>
          <a:sy n="67" d="100"/>
        </p:scale>
        <p:origin x="56" y="28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0000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00919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41063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16004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108381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83672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04219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42617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81330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054424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34207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65527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5294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33494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1030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842807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720358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446322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15126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02594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343310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5853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46896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01499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4649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205584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639937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09261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322502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75646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208124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12506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526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954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324374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287944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49268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776670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81561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596886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97014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783590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435889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70763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198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429850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9499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840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61085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2182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70300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99201135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83424868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62993039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17680245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30652458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01477285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881599635"/>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65321949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114509239"/>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01137282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53833381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1/23/2023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1/23/2023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1/23/2023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1/23/2023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1/23/2023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1/23/2023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1/23/2023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1/23/2023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1159637908"/>
      </p:ext>
    </p:extLst>
  </p:cSld>
  <p:clrMap bg1="dk1" tx1="lt1" bg2="dk2" tx2="lt2" accent1="accent1" accent2="accent2" accent3="accent3" accent4="accent4" accent5="accent5" accent6="accent6" hlink="hlink" folHlink="folHlink"/>
  <p:sldLayoutIdLst>
    <p:sldLayoutId id="2147485708" r:id="rId1"/>
    <p:sldLayoutId id="2147485709" r:id="rId2"/>
    <p:sldLayoutId id="2147485710" r:id="rId3"/>
    <p:sldLayoutId id="2147485711" r:id="rId4"/>
    <p:sldLayoutId id="2147485712" r:id="rId5"/>
    <p:sldLayoutId id="2147485713" r:id="rId6"/>
    <p:sldLayoutId id="2147485714" r:id="rId7"/>
    <p:sldLayoutId id="2147485715" r:id="rId8"/>
    <p:sldLayoutId id="2147485716" r:id="rId9"/>
    <p:sldLayoutId id="2147485717" r:id="rId10"/>
    <p:sldLayoutId id="2147485718"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EXODUS</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844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1277273"/>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The Pentateuch claims Moses as its author.</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2CBA6E7E-DF50-219C-DD35-E654D0F1F481}"/>
              </a:ext>
            </a:extLst>
          </p:cNvPr>
          <p:cNvSpPr>
            <a:spLocks noChangeArrowheads="1"/>
          </p:cNvSpPr>
          <p:nvPr/>
        </p:nvSpPr>
        <p:spPr bwMode="auto">
          <a:xfrm>
            <a:off x="347664" y="2441960"/>
            <a:ext cx="11454695" cy="387311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11160FD7-93F3-7809-0F07-4D1DD5354405}"/>
              </a:ext>
            </a:extLst>
          </p:cNvPr>
          <p:cNvSpPr txBox="1">
            <a:spLocks noChangeArrowheads="1"/>
          </p:cNvSpPr>
          <p:nvPr/>
        </p:nvSpPr>
        <p:spPr bwMode="auto">
          <a:xfrm>
            <a:off x="385597" y="2539050"/>
            <a:ext cx="11384047" cy="2917722"/>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1000"/>
              </a:spcAft>
              <a:buSzPct val="100000"/>
              <a:defRPr/>
            </a:pPr>
            <a:r>
              <a:rPr lang="en-US" sz="3400" dirty="0">
                <a:solidFill>
                  <a:prstClr val="white"/>
                </a:solidFill>
                <a:latin typeface="Calibri Light" panose="020F0302020204030204" pitchFamily="34" charset="0"/>
                <a:cs typeface="Calibri Light" panose="020F0302020204030204" pitchFamily="34" charset="0"/>
              </a:rPr>
              <a:t>Gleason Archer: “Wellhausen, in his [works] nowhere…discusses any of [the] five explicit references in the Torah to Moses’ writing of these portions of the Pentateuch. Where passages are found that conflict with Wellhausen’s theory, he simply passes them over in silence. Apparently, he never even entertained the possibility of Moses contributing a single word.”</a:t>
            </a:r>
            <a:endParaRPr lang="en-US"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7307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1880515"/>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The Pentateuch claims Moses as its author.</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Jesus affirms Moses’ authorship of the Pentateuch.</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2CBA6E7E-DF50-219C-DD35-E654D0F1F481}"/>
              </a:ext>
            </a:extLst>
          </p:cNvPr>
          <p:cNvSpPr>
            <a:spLocks noChangeArrowheads="1"/>
          </p:cNvSpPr>
          <p:nvPr/>
        </p:nvSpPr>
        <p:spPr bwMode="auto">
          <a:xfrm>
            <a:off x="361952" y="3084900"/>
            <a:ext cx="11454695" cy="28587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11160FD7-93F3-7809-0F07-4D1DD5354405}"/>
              </a:ext>
            </a:extLst>
          </p:cNvPr>
          <p:cNvSpPr txBox="1">
            <a:spLocks noChangeArrowheads="1"/>
          </p:cNvSpPr>
          <p:nvPr/>
        </p:nvSpPr>
        <p:spPr bwMode="auto">
          <a:xfrm>
            <a:off x="399885" y="3224853"/>
            <a:ext cx="11384047" cy="2575064"/>
          </a:xfrm>
          <a:prstGeom prst="rect">
            <a:avLst/>
          </a:prstGeom>
          <a:noFill/>
          <a:ln w="38100">
            <a:noFill/>
            <a:miter lim="800000"/>
            <a:headEnd/>
            <a:tailEnd/>
          </a:ln>
        </p:spPr>
        <p:txBody>
          <a:bodyPr wrap="square">
            <a:spAutoFit/>
          </a:bodyPr>
          <a:lstStyle/>
          <a:p>
            <a:pPr marL="12700" marR="0" lvl="3">
              <a:lnSpc>
                <a:spcPct val="90000"/>
              </a:lnSpc>
              <a:spcBef>
                <a:spcPts val="0"/>
              </a:spcBef>
              <a:spcAft>
                <a:spcPts val="1000"/>
              </a:spcAft>
              <a:buSzPts val="1200"/>
            </a:pPr>
            <a:r>
              <a:rPr lang="en-US" sz="34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Matthew 19:8: “He said to them, “Because of your hardness of heart Moses permitted you to divorce your wives; but from the beginning it has not been this way.” </a:t>
            </a:r>
          </a:p>
          <a:p>
            <a:pPr>
              <a:lnSpc>
                <a:spcPct val="90000"/>
              </a:lnSpc>
              <a:spcAft>
                <a:spcPts val="1000"/>
              </a:spcAft>
            </a:pPr>
            <a:r>
              <a:rPr lang="en-US" sz="34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John 7:19: “Did not Moses give you the Law, and yet none of you carries out the Law?”</a:t>
            </a:r>
            <a:r>
              <a:rPr lang="en-US" sz="3400" dirty="0">
                <a:solidFill>
                  <a:schemeClr val="bg1"/>
                </a:solidFill>
                <a:effectLst/>
                <a:latin typeface="Calibri Light" panose="020F0302020204030204" pitchFamily="34" charset="0"/>
                <a:cs typeface="Calibri Light" panose="020F0302020204030204" pitchFamily="34" charset="0"/>
              </a:rPr>
              <a:t> </a:t>
            </a:r>
            <a:endParaRPr lang="en-US" sz="3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9431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1880515"/>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The Pentateuch claims Moses as its author.</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Jesus affirms Moses’ authorship of the Pentateuch.</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2CBA6E7E-DF50-219C-DD35-E654D0F1F481}"/>
              </a:ext>
            </a:extLst>
          </p:cNvPr>
          <p:cNvSpPr>
            <a:spLocks noChangeArrowheads="1"/>
          </p:cNvSpPr>
          <p:nvPr/>
        </p:nvSpPr>
        <p:spPr bwMode="auto">
          <a:xfrm>
            <a:off x="361952" y="3084900"/>
            <a:ext cx="11454695" cy="28587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11160FD7-93F3-7809-0F07-4D1DD5354405}"/>
              </a:ext>
            </a:extLst>
          </p:cNvPr>
          <p:cNvSpPr txBox="1">
            <a:spLocks noChangeArrowheads="1"/>
          </p:cNvSpPr>
          <p:nvPr/>
        </p:nvSpPr>
        <p:spPr bwMode="auto">
          <a:xfrm>
            <a:off x="399885" y="3224853"/>
            <a:ext cx="11384047" cy="2298065"/>
          </a:xfrm>
          <a:prstGeom prst="rect">
            <a:avLst/>
          </a:prstGeom>
          <a:noFill/>
          <a:ln w="38100">
            <a:noFill/>
            <a:miter lim="800000"/>
            <a:headEnd/>
            <a:tailEnd/>
          </a:ln>
        </p:spPr>
        <p:txBody>
          <a:bodyPr wrap="square">
            <a:spAutoFit/>
          </a:bodyPr>
          <a:lstStyle/>
          <a:p>
            <a:pPr marL="12700" lvl="3">
              <a:lnSpc>
                <a:spcPct val="90000"/>
              </a:lnSpc>
              <a:spcBef>
                <a:spcPts val="0"/>
              </a:spcBef>
              <a:spcAft>
                <a:spcPts val="1000"/>
              </a:spcAft>
              <a:buSzPts val="1200"/>
            </a:pPr>
            <a:r>
              <a:rPr lang="en-US" sz="34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John 5:46-47: ‘For if you believed Moses, you would believe Me, for he wrote about Me. “But if you do not believe his writings, how will you believe My words?”’</a:t>
            </a:r>
          </a:p>
          <a:p>
            <a:pPr marL="465138" lvl="3">
              <a:lnSpc>
                <a:spcPct val="90000"/>
              </a:lnSpc>
              <a:spcBef>
                <a:spcPts val="0"/>
              </a:spcBef>
              <a:spcAft>
                <a:spcPts val="1000"/>
              </a:spcAft>
              <a:buSzPts val="1200"/>
            </a:pPr>
            <a:r>
              <a:rPr lang="en-US"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Genesis (Jn. 7:22), Exodus (Mk. 7:10; 12:26; Lk. 20:37; Jn. 7:19), Leviticus (Mt. 8:4), Numbers (Mt. 5:33; Jn. 3:14), Deuteronomy (Mt. 19:8) </a:t>
            </a:r>
          </a:p>
        </p:txBody>
      </p:sp>
    </p:spTree>
    <p:extLst>
      <p:ext uri="{BB962C8B-B14F-4D97-AF65-F5344CB8AC3E}">
        <p14:creationId xmlns:p14="http://schemas.microsoft.com/office/powerpoint/2010/main" val="255766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1277273"/>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Guilty of begging the question</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692DA343-D932-1317-D44E-319E437A60D5}"/>
              </a:ext>
            </a:extLst>
          </p:cNvPr>
          <p:cNvSpPr>
            <a:spLocks noChangeArrowheads="1"/>
          </p:cNvSpPr>
          <p:nvPr/>
        </p:nvSpPr>
        <p:spPr bwMode="auto">
          <a:xfrm>
            <a:off x="361952" y="2513387"/>
            <a:ext cx="11454695" cy="258724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152366E8-F0AA-075A-0A95-7C3373D6FB86}"/>
              </a:ext>
            </a:extLst>
          </p:cNvPr>
          <p:cNvSpPr txBox="1">
            <a:spLocks noChangeArrowheads="1"/>
          </p:cNvSpPr>
          <p:nvPr/>
        </p:nvSpPr>
        <p:spPr bwMode="auto">
          <a:xfrm>
            <a:off x="399885" y="2653341"/>
            <a:ext cx="11384047" cy="2325765"/>
          </a:xfrm>
          <a:prstGeom prst="rect">
            <a:avLst/>
          </a:prstGeom>
          <a:noFill/>
          <a:ln w="38100">
            <a:noFill/>
            <a:miter lim="800000"/>
            <a:headEnd/>
            <a:tailEnd/>
          </a:ln>
        </p:spPr>
        <p:txBody>
          <a:bodyPr wrap="square">
            <a:spAutoFit/>
          </a:bodyPr>
          <a:lstStyle/>
          <a:p>
            <a:pPr marL="12700" lvl="3">
              <a:lnSpc>
                <a:spcPct val="90000"/>
              </a:lnSpc>
              <a:spcBef>
                <a:spcPts val="0"/>
              </a:spcBef>
              <a:spcAft>
                <a:spcPts val="1000"/>
              </a:spcAft>
              <a:buSzPts val="1200"/>
            </a:pP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PREMISE: There is no such things as supernatural revelation. </a:t>
            </a:r>
          </a:p>
          <a:p>
            <a:pPr marL="12700" lvl="3">
              <a:lnSpc>
                <a:spcPct val="90000"/>
              </a:lnSpc>
              <a:spcBef>
                <a:spcPts val="0"/>
              </a:spcBef>
              <a:spcAft>
                <a:spcPts val="1000"/>
              </a:spcAft>
              <a:buSzPts val="1200"/>
            </a:pP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CONCLUSION: Therefore, the Bible is no supernatural revelation.</a:t>
            </a:r>
            <a:endParaRPr lang="en-US" sz="38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3413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2954655"/>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Guilty of begging the question</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Evidence within the Pentateuch</a:t>
            </a:r>
          </a:p>
          <a:p>
            <a:pPr marL="1212850" indent="-6350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Familiarity with flora and fauna from the Sinai Peninsula and Egypt (i.e. acacia tree; wild antelope).</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65266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2456057"/>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Guilty of begging the question</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Evidence within the Pentateuch</a:t>
            </a:r>
          </a:p>
          <a:p>
            <a:pPr marL="1212850" indent="-6350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Legal language from the 2nd millennium BC </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BAE3C005-EF20-19BF-7C7A-5A89CCAACB07}"/>
              </a:ext>
            </a:extLst>
          </p:cNvPr>
          <p:cNvSpPr>
            <a:spLocks noChangeArrowheads="1"/>
          </p:cNvSpPr>
          <p:nvPr/>
        </p:nvSpPr>
        <p:spPr bwMode="auto">
          <a:xfrm>
            <a:off x="633413" y="3742102"/>
            <a:ext cx="10925173" cy="234437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901E3D54-5DEA-41CC-EE32-AEC1BE0749AB}"/>
              </a:ext>
            </a:extLst>
          </p:cNvPr>
          <p:cNvSpPr txBox="1">
            <a:spLocks noChangeArrowheads="1"/>
          </p:cNvSpPr>
          <p:nvPr/>
        </p:nvSpPr>
        <p:spPr bwMode="auto">
          <a:xfrm>
            <a:off x="671346" y="3853480"/>
            <a:ext cx="10857791" cy="2104166"/>
          </a:xfrm>
          <a:prstGeom prst="rect">
            <a:avLst/>
          </a:prstGeom>
          <a:noFill/>
          <a:ln w="38100">
            <a:noFill/>
            <a:miter lim="800000"/>
            <a:headEnd/>
            <a:tailEnd/>
          </a:ln>
        </p:spPr>
        <p:txBody>
          <a:bodyPr wrap="square">
            <a:spAutoFit/>
          </a:bodyPr>
          <a:lstStyle/>
          <a:p>
            <a:pPr marL="12700" lvl="3">
              <a:lnSpc>
                <a:spcPct val="90000"/>
              </a:lnSpc>
              <a:spcBef>
                <a:spcPts val="0"/>
              </a:spcBef>
              <a:spcAft>
                <a:spcPts val="1000"/>
              </a:spcAft>
              <a:buSzPts val="1200"/>
            </a:pP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“Covenant” (</a:t>
            </a:r>
            <a:r>
              <a:rPr lang="en-US" sz="3300" dirty="0" err="1">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bĕrit</a:t>
            </a: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wasn’t used in the first millennium (only the second!).  </a:t>
            </a:r>
          </a:p>
          <a:p>
            <a:pPr marL="12700" lvl="3">
              <a:lnSpc>
                <a:spcPct val="90000"/>
              </a:lnSpc>
              <a:spcBef>
                <a:spcPts val="0"/>
              </a:spcBef>
              <a:spcAft>
                <a:spcPts val="1000"/>
              </a:spcAft>
              <a:buSzPts val="1200"/>
            </a:pP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structure follows the ancient suzerain vassal treaties used between 1500-1000 BC (Exodus 20 and Deuteronomy 5). </a:t>
            </a:r>
            <a:endParaRPr lang="en-US" sz="33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9416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2456057"/>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Guilty of begging the question</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Evidence within the Pentateuch</a:t>
            </a:r>
          </a:p>
          <a:p>
            <a:pPr marL="1212850" indent="-6350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Egyptian loan words from the 15th century BC  </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BAE3C005-EF20-19BF-7C7A-5A89CCAACB07}"/>
              </a:ext>
            </a:extLst>
          </p:cNvPr>
          <p:cNvSpPr>
            <a:spLocks noChangeArrowheads="1"/>
          </p:cNvSpPr>
          <p:nvPr/>
        </p:nvSpPr>
        <p:spPr bwMode="auto">
          <a:xfrm>
            <a:off x="3448051" y="3742102"/>
            <a:ext cx="6038850" cy="194044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901E3D54-5DEA-41CC-EE32-AEC1BE0749AB}"/>
              </a:ext>
            </a:extLst>
          </p:cNvPr>
          <p:cNvSpPr txBox="1">
            <a:spLocks noChangeArrowheads="1"/>
          </p:cNvSpPr>
          <p:nvPr/>
        </p:nvSpPr>
        <p:spPr bwMode="auto">
          <a:xfrm>
            <a:off x="3471695" y="3896344"/>
            <a:ext cx="6001605" cy="1617366"/>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ts val="1200"/>
            </a:pPr>
            <a:r>
              <a:rPr lang="en-US" sz="3300" dirty="0" err="1">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Pithom</a:t>
            </a: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(“the house of </a:t>
            </a:r>
            <a:r>
              <a:rPr lang="en-US" sz="3300" dirty="0" err="1">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Atum</a:t>
            </a: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a:t>
            </a:r>
          </a:p>
          <a:p>
            <a:pPr marL="12700" lvl="3">
              <a:lnSpc>
                <a:spcPct val="90000"/>
              </a:lnSpc>
              <a:spcBef>
                <a:spcPts val="0"/>
              </a:spcBef>
              <a:spcAft>
                <a:spcPts val="600"/>
              </a:spcAft>
              <a:buSzPts val="1200"/>
            </a:pPr>
            <a:r>
              <a:rPr lang="en-US" sz="3300" dirty="0" err="1">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Potipher</a:t>
            </a: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(“the gift of Ra”) </a:t>
            </a:r>
          </a:p>
          <a:p>
            <a:pPr marL="12700" lvl="3">
              <a:lnSpc>
                <a:spcPct val="90000"/>
              </a:lnSpc>
              <a:spcBef>
                <a:spcPts val="0"/>
              </a:spcBef>
              <a:spcAft>
                <a:spcPts val="600"/>
              </a:spcAft>
              <a:buSzPts val="1200"/>
            </a:pP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Moses (“son of’ or “born of”) </a:t>
            </a:r>
          </a:p>
        </p:txBody>
      </p:sp>
    </p:spTree>
    <p:extLst>
      <p:ext uri="{BB962C8B-B14F-4D97-AF65-F5344CB8AC3E}">
        <p14:creationId xmlns:p14="http://schemas.microsoft.com/office/powerpoint/2010/main" val="7295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2954655"/>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Guilty of begging the question</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Evidence within the Pentateuch</a:t>
            </a:r>
          </a:p>
          <a:p>
            <a:pPr marL="1212850" indent="-6350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Written from the standpoint of someone who never lived in Israel.   </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931468C1-70DF-E24E-6D2C-0E1B7ADCEF1E}"/>
              </a:ext>
            </a:extLst>
          </p:cNvPr>
          <p:cNvSpPr>
            <a:spLocks noChangeArrowheads="1"/>
          </p:cNvSpPr>
          <p:nvPr/>
        </p:nvSpPr>
        <p:spPr bwMode="auto">
          <a:xfrm>
            <a:off x="376240" y="4113615"/>
            <a:ext cx="11454695" cy="171568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9AFF0B0-6D7A-6B7E-31B1-821969C983BC}"/>
              </a:ext>
            </a:extLst>
          </p:cNvPr>
          <p:cNvSpPr txBox="1">
            <a:spLocks noChangeArrowheads="1"/>
          </p:cNvSpPr>
          <p:nvPr/>
        </p:nvSpPr>
        <p:spPr bwMode="auto">
          <a:xfrm>
            <a:off x="414173" y="4210704"/>
            <a:ext cx="11384047" cy="1505027"/>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400" dirty="0">
                <a:solidFill>
                  <a:prstClr val="white"/>
                </a:solidFill>
                <a:latin typeface="Calibri Light" panose="020F0302020204030204" pitchFamily="34" charset="0"/>
                <a:cs typeface="Calibri Light" panose="020F0302020204030204" pitchFamily="34" charset="0"/>
              </a:rPr>
              <a:t>Genesis 13:10, says, Lot lifted up his eyes and saw all the valley of the Jordan, that it was well watered everywhere… like the land of Egypt as you go to </a:t>
            </a:r>
            <a:r>
              <a:rPr lang="en-US" sz="3400" dirty="0" err="1">
                <a:solidFill>
                  <a:prstClr val="white"/>
                </a:solidFill>
                <a:latin typeface="Calibri Light" panose="020F0302020204030204" pitchFamily="34" charset="0"/>
                <a:cs typeface="Calibri Light" panose="020F0302020204030204" pitchFamily="34" charset="0"/>
              </a:rPr>
              <a:t>Zoar</a:t>
            </a:r>
            <a:r>
              <a:rPr lang="en-US" sz="3400" dirty="0">
                <a:solidFill>
                  <a:prstClr val="white"/>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378001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2954655"/>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Guilty of begging the question</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Evidence within the Pentateuch</a:t>
            </a:r>
          </a:p>
          <a:p>
            <a:pPr marL="1212850" indent="-6350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Written from the standpoint of someone who never lived in Israel.   </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931468C1-70DF-E24E-6D2C-0E1B7ADCEF1E}"/>
              </a:ext>
            </a:extLst>
          </p:cNvPr>
          <p:cNvSpPr>
            <a:spLocks noChangeArrowheads="1"/>
          </p:cNvSpPr>
          <p:nvPr/>
        </p:nvSpPr>
        <p:spPr bwMode="auto">
          <a:xfrm>
            <a:off x="376240" y="4113615"/>
            <a:ext cx="11454695" cy="171568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9AFF0B0-6D7A-6B7E-31B1-821969C983BC}"/>
              </a:ext>
            </a:extLst>
          </p:cNvPr>
          <p:cNvSpPr txBox="1">
            <a:spLocks noChangeArrowheads="1"/>
          </p:cNvSpPr>
          <p:nvPr/>
        </p:nvSpPr>
        <p:spPr bwMode="auto">
          <a:xfrm>
            <a:off x="414173" y="4167840"/>
            <a:ext cx="11384047" cy="1629677"/>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700" dirty="0">
                <a:solidFill>
                  <a:prstClr val="white"/>
                </a:solidFill>
                <a:latin typeface="Calibri Light" panose="020F0302020204030204" pitchFamily="34" charset="0"/>
                <a:cs typeface="Calibri Light" panose="020F0302020204030204" pitchFamily="34" charset="0"/>
              </a:rPr>
              <a:t>Gleason Archer: “[The Pentateuch] uses a greater percentage of Egyptian words than elsewhere in the Old Testament.”</a:t>
            </a:r>
          </a:p>
        </p:txBody>
      </p:sp>
    </p:spTree>
    <p:extLst>
      <p:ext uri="{BB962C8B-B14F-4D97-AF65-F5344CB8AC3E}">
        <p14:creationId xmlns:p14="http://schemas.microsoft.com/office/powerpoint/2010/main" val="938976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2351413"/>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endParaRPr lang="en-US" sz="3800" dirty="0">
              <a:solidFill>
                <a:prstClr val="white"/>
              </a:solidFill>
              <a:latin typeface="Calibri Light" panose="020F0302020204030204" pitchFamily="34" charset="0"/>
              <a:cs typeface="Calibri Light" panose="020F0302020204030204" pitchFamily="34" charset="0"/>
            </a:endParaRP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Evidence from archeology</a:t>
            </a:r>
          </a:p>
          <a:p>
            <a:pPr marL="1212850" indent="-6350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References to the Hittites (1750-1180 BC) were treated with skepticism and condemned as fiction.   </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DCE2F391-72C6-6EA2-75EE-0092C62AF276}"/>
              </a:ext>
            </a:extLst>
          </p:cNvPr>
          <p:cNvSpPr>
            <a:spLocks noChangeArrowheads="1"/>
          </p:cNvSpPr>
          <p:nvPr/>
        </p:nvSpPr>
        <p:spPr bwMode="auto">
          <a:xfrm>
            <a:off x="685806" y="3484005"/>
            <a:ext cx="10215557" cy="3200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7B5169F1-94CE-BC07-68B1-57E206B772C7}"/>
              </a:ext>
            </a:extLst>
          </p:cNvPr>
          <p:cNvSpPr txBox="1">
            <a:spLocks noChangeArrowheads="1"/>
          </p:cNvSpPr>
          <p:nvPr/>
        </p:nvSpPr>
        <p:spPr bwMode="auto">
          <a:xfrm>
            <a:off x="709452" y="3638247"/>
            <a:ext cx="5534194" cy="1920526"/>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ts val="1200"/>
            </a:pP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Archaeologists uncovered the former capital of the Hittite Empire at </a:t>
            </a:r>
            <a:r>
              <a:rPr lang="en-US" sz="3300" dirty="0" err="1">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Bogazköy</a:t>
            </a: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Turkey (c. 1834)</a:t>
            </a:r>
          </a:p>
        </p:txBody>
      </p:sp>
    </p:spTree>
    <p:extLst>
      <p:ext uri="{BB962C8B-B14F-4D97-AF65-F5344CB8AC3E}">
        <p14:creationId xmlns:p14="http://schemas.microsoft.com/office/powerpoint/2010/main" val="400760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3010055"/>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JEDP (Documentary Hypothesis)</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Has been taught in public universities, high schools, and most Christian colleges for more than a century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Asserts that Moses did not write the Pentateuch.</a:t>
            </a:r>
          </a:p>
          <a:p>
            <a:pPr marL="571500" indent="-571500">
              <a:lnSpc>
                <a:spcPct val="90000"/>
              </a:lnSpc>
              <a:spcBef>
                <a:spcPts val="0"/>
              </a:spcBef>
              <a:spcAft>
                <a:spcPts val="600"/>
              </a:spcAft>
            </a:pPr>
            <a:endParaRPr lang="en-US" sz="3800" dirty="0">
              <a:solidFill>
                <a:prstClr val="white"/>
              </a:solidFill>
              <a:latin typeface="Calibri Light" panose="020F0302020204030204" pitchFamily="34" charset="0"/>
              <a:cs typeface="Calibri Light" panose="020F0302020204030204" pitchFamily="34" charset="0"/>
            </a:endParaRP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BA9785A7-C734-C20C-A602-58FF7523A884}"/>
              </a:ext>
            </a:extLst>
          </p:cNvPr>
          <p:cNvSpPr>
            <a:spLocks noChangeArrowheads="1"/>
          </p:cNvSpPr>
          <p:nvPr/>
        </p:nvSpPr>
        <p:spPr bwMode="auto">
          <a:xfrm>
            <a:off x="347664" y="3642117"/>
            <a:ext cx="11454695" cy="278725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E29FC683-15AD-8C6B-D4B6-AF2C199413BE}"/>
              </a:ext>
            </a:extLst>
          </p:cNvPr>
          <p:cNvSpPr txBox="1">
            <a:spLocks noChangeArrowheads="1"/>
          </p:cNvSpPr>
          <p:nvPr/>
        </p:nvSpPr>
        <p:spPr bwMode="auto">
          <a:xfrm>
            <a:off x="385597" y="3739206"/>
            <a:ext cx="11384047" cy="2585323"/>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J. Miller and John Hayes: “[W]e hold that the main story line of Genesis-Joshua . . . [the] entrance into Egypt, twelve tribes descended from the twelve brothers, escape from Egypt, complete collections of laws and the wilderness . . . is an artificial and theologically influenced literary construct.” </a:t>
            </a:r>
          </a:p>
        </p:txBody>
      </p:sp>
    </p:spTree>
    <p:extLst>
      <p:ext uri="{BB962C8B-B14F-4D97-AF65-F5344CB8AC3E}">
        <p14:creationId xmlns:p14="http://schemas.microsoft.com/office/powerpoint/2010/main" val="221886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2351413"/>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endParaRPr lang="en-US" sz="3800" dirty="0">
              <a:solidFill>
                <a:prstClr val="white"/>
              </a:solidFill>
              <a:latin typeface="Calibri Light" panose="020F0302020204030204" pitchFamily="34" charset="0"/>
              <a:cs typeface="Calibri Light" panose="020F0302020204030204" pitchFamily="34" charset="0"/>
            </a:endParaRP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Evidence from archeology</a:t>
            </a:r>
          </a:p>
          <a:p>
            <a:pPr marL="1212850" indent="-6350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References to the Hittites (1750-1180 BC) were treated with skepticism and condemned as fiction.   </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DCE2F391-72C6-6EA2-75EE-0092C62AF276}"/>
              </a:ext>
            </a:extLst>
          </p:cNvPr>
          <p:cNvSpPr>
            <a:spLocks noChangeArrowheads="1"/>
          </p:cNvSpPr>
          <p:nvPr/>
        </p:nvSpPr>
        <p:spPr bwMode="auto">
          <a:xfrm>
            <a:off x="685806" y="3484005"/>
            <a:ext cx="10215557" cy="3200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7B5169F1-94CE-BC07-68B1-57E206B772C7}"/>
              </a:ext>
            </a:extLst>
          </p:cNvPr>
          <p:cNvSpPr txBox="1">
            <a:spLocks noChangeArrowheads="1"/>
          </p:cNvSpPr>
          <p:nvPr/>
        </p:nvSpPr>
        <p:spPr bwMode="auto">
          <a:xfrm>
            <a:off x="709452" y="3638247"/>
            <a:ext cx="5534194" cy="1920526"/>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ts val="1200"/>
            </a:pP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Archaeologists uncovered the former capital of the Hittite Empire at </a:t>
            </a:r>
            <a:r>
              <a:rPr lang="en-US" sz="3300" dirty="0" err="1">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Bogazköy</a:t>
            </a: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Turkey (c. 1834)</a:t>
            </a:r>
          </a:p>
        </p:txBody>
      </p:sp>
      <p:sp>
        <p:nvSpPr>
          <p:cNvPr id="7" name="TextBox 6">
            <a:extLst>
              <a:ext uri="{FF2B5EF4-FFF2-40B4-BE49-F238E27FC236}">
                <a16:creationId xmlns:a16="http://schemas.microsoft.com/office/drawing/2014/main" xmlns="" id="{657CB71B-8F7B-15E2-81D7-07B7B5180C96}"/>
              </a:ext>
            </a:extLst>
          </p:cNvPr>
          <p:cNvSpPr txBox="1"/>
          <p:nvPr/>
        </p:nvSpPr>
        <p:spPr>
          <a:xfrm>
            <a:off x="6124572" y="6272212"/>
            <a:ext cx="3676661" cy="369332"/>
          </a:xfrm>
          <a:prstGeom prst="rect">
            <a:avLst/>
          </a:prstGeom>
          <a:noFill/>
        </p:spPr>
        <p:txBody>
          <a:bodyPr wrap="square" rtlCol="0">
            <a:spAutoFit/>
          </a:bodyPr>
          <a:lstStyle/>
          <a:p>
            <a:pPr algn="ctr"/>
            <a:r>
              <a:rPr lang="en-US" sz="1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Hittite Drinking Vessel (1300 BC ) </a:t>
            </a:r>
            <a:endParaRPr lang="en-US" sz="1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1160171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2351413"/>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endParaRPr lang="en-US" sz="3800" dirty="0">
              <a:solidFill>
                <a:prstClr val="white"/>
              </a:solidFill>
              <a:latin typeface="Calibri Light" panose="020F0302020204030204" pitchFamily="34" charset="0"/>
              <a:cs typeface="Calibri Light" panose="020F0302020204030204" pitchFamily="34" charset="0"/>
            </a:endParaRP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Evidence from archeology</a:t>
            </a:r>
          </a:p>
          <a:p>
            <a:pPr marL="1212850" indent="-6350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References to the Hittites (1750-1180 BC) were treated with skepticism and condemned as fiction.   </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DCE2F391-72C6-6EA2-75EE-0092C62AF276}"/>
              </a:ext>
            </a:extLst>
          </p:cNvPr>
          <p:cNvSpPr>
            <a:spLocks noChangeArrowheads="1"/>
          </p:cNvSpPr>
          <p:nvPr/>
        </p:nvSpPr>
        <p:spPr bwMode="auto">
          <a:xfrm>
            <a:off x="685806" y="3484005"/>
            <a:ext cx="10215557" cy="3200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7B5169F1-94CE-BC07-68B1-57E206B772C7}"/>
              </a:ext>
            </a:extLst>
          </p:cNvPr>
          <p:cNvSpPr txBox="1">
            <a:spLocks noChangeArrowheads="1"/>
          </p:cNvSpPr>
          <p:nvPr/>
        </p:nvSpPr>
        <p:spPr bwMode="auto">
          <a:xfrm>
            <a:off x="709452" y="3638247"/>
            <a:ext cx="5534194" cy="1920526"/>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ts val="1200"/>
            </a:pP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Archaeologists uncovered the former capital of the Hittite Empire at </a:t>
            </a:r>
            <a:r>
              <a:rPr lang="en-US" sz="3300" dirty="0" err="1">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Bogazköy</a:t>
            </a: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Turkey (c. 1834)</a:t>
            </a:r>
          </a:p>
        </p:txBody>
      </p:sp>
      <p:sp>
        <p:nvSpPr>
          <p:cNvPr id="6" name="TextBox 5">
            <a:extLst>
              <a:ext uri="{FF2B5EF4-FFF2-40B4-BE49-F238E27FC236}">
                <a16:creationId xmlns:a16="http://schemas.microsoft.com/office/drawing/2014/main" xmlns="" id="{7EEB6AB3-3F63-B76C-D522-8167E4D84538}"/>
              </a:ext>
            </a:extLst>
          </p:cNvPr>
          <p:cNvSpPr txBox="1"/>
          <p:nvPr/>
        </p:nvSpPr>
        <p:spPr>
          <a:xfrm>
            <a:off x="6124572" y="6272212"/>
            <a:ext cx="3676661" cy="369332"/>
          </a:xfrm>
          <a:prstGeom prst="rect">
            <a:avLst/>
          </a:prstGeom>
          <a:noFill/>
        </p:spPr>
        <p:txBody>
          <a:bodyPr wrap="square" rtlCol="0">
            <a:spAutoFit/>
          </a:bodyPr>
          <a:lstStyle/>
          <a:p>
            <a:pPr algn="ctr"/>
            <a:r>
              <a:rPr lang="en-US" sz="1800" dirty="0" err="1">
                <a:solidFill>
                  <a:schemeClr val="bg1"/>
                </a:solidFill>
                <a:latin typeface="Calibri Light" panose="020F0302020204030204" pitchFamily="34" charset="0"/>
                <a:ea typeface="Cambria" panose="02040503050406030204" pitchFamily="18" charset="0"/>
                <a:cs typeface="Calibri Light" panose="020F0302020204030204" pitchFamily="34" charset="0"/>
              </a:rPr>
              <a:t>Egyptio</a:t>
            </a:r>
            <a:r>
              <a:rPr lang="en-US" sz="1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-Hittite Treaty (1258 BC ) </a:t>
            </a:r>
            <a:endParaRPr lang="en-US" sz="1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2086838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1852815"/>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endParaRPr lang="en-US" sz="3800" dirty="0">
              <a:solidFill>
                <a:prstClr val="white"/>
              </a:solidFill>
              <a:latin typeface="Calibri Light" panose="020F0302020204030204" pitchFamily="34" charset="0"/>
              <a:cs typeface="Calibri Light" panose="020F0302020204030204" pitchFamily="34" charset="0"/>
            </a:endParaRP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Evidence from archeology</a:t>
            </a:r>
          </a:p>
          <a:p>
            <a:pPr marL="1212850" indent="-6350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Accounts of Abraham were viewed as unhistorical</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56BBC8E-FF43-7B42-E644-3D0345F5CB67}"/>
              </a:ext>
            </a:extLst>
          </p:cNvPr>
          <p:cNvSpPr>
            <a:spLocks noChangeArrowheads="1"/>
          </p:cNvSpPr>
          <p:nvPr/>
        </p:nvSpPr>
        <p:spPr bwMode="auto">
          <a:xfrm>
            <a:off x="357186" y="3055379"/>
            <a:ext cx="11444286" cy="360259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35319F89-35D8-57CA-85FE-C83EDC6D1BA5}"/>
              </a:ext>
            </a:extLst>
          </p:cNvPr>
          <p:cNvSpPr txBox="1">
            <a:spLocks noChangeArrowheads="1"/>
          </p:cNvSpPr>
          <p:nvPr/>
        </p:nvSpPr>
        <p:spPr bwMode="auto">
          <a:xfrm>
            <a:off x="380832" y="3209621"/>
            <a:ext cx="5534194" cy="1006429"/>
          </a:xfrm>
          <a:prstGeom prst="rect">
            <a:avLst/>
          </a:prstGeom>
          <a:noFill/>
          <a:ln w="38100">
            <a:noFill/>
            <a:miter lim="800000"/>
            <a:headEnd/>
            <a:tailEnd/>
          </a:ln>
        </p:spPr>
        <p:txBody>
          <a:bodyPr wrap="square">
            <a:spAutoFit/>
          </a:bodyPr>
          <a:lstStyle/>
          <a:p>
            <a:pPr marL="469900" lvl="3" indent="-457200">
              <a:lnSpc>
                <a:spcPct val="90000"/>
              </a:lnSpc>
              <a:spcBef>
                <a:spcPts val="0"/>
              </a:spcBef>
              <a:spcAft>
                <a:spcPts val="600"/>
              </a:spcAft>
              <a:buSzPct val="100000"/>
              <a:buFont typeface="Arial" panose="020B0604020202020204" pitchFamily="34" charset="0"/>
              <a:buChar char="•"/>
            </a:pP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Ur was excavated (1922-1934)</a:t>
            </a:r>
          </a:p>
        </p:txBody>
      </p:sp>
    </p:spTree>
    <p:extLst>
      <p:ext uri="{BB962C8B-B14F-4D97-AF65-F5344CB8AC3E}">
        <p14:creationId xmlns:p14="http://schemas.microsoft.com/office/powerpoint/2010/main" val="387794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1852815"/>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endParaRPr lang="en-US" sz="3800" dirty="0">
              <a:solidFill>
                <a:prstClr val="white"/>
              </a:solidFill>
              <a:latin typeface="Calibri Light" panose="020F0302020204030204" pitchFamily="34" charset="0"/>
              <a:cs typeface="Calibri Light" panose="020F0302020204030204" pitchFamily="34" charset="0"/>
            </a:endParaRP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Evidence from archeology</a:t>
            </a:r>
          </a:p>
          <a:p>
            <a:pPr marL="1212850" indent="-6350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Accounts of Abraham were viewed as unhistorical</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56BBC8E-FF43-7B42-E644-3D0345F5CB67}"/>
              </a:ext>
            </a:extLst>
          </p:cNvPr>
          <p:cNvSpPr>
            <a:spLocks noChangeArrowheads="1"/>
          </p:cNvSpPr>
          <p:nvPr/>
        </p:nvSpPr>
        <p:spPr bwMode="auto">
          <a:xfrm>
            <a:off x="192883" y="3028271"/>
            <a:ext cx="11444286" cy="360259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35319F89-35D8-57CA-85FE-C83EDC6D1BA5}"/>
              </a:ext>
            </a:extLst>
          </p:cNvPr>
          <p:cNvSpPr txBox="1">
            <a:spLocks noChangeArrowheads="1"/>
          </p:cNvSpPr>
          <p:nvPr/>
        </p:nvSpPr>
        <p:spPr bwMode="auto">
          <a:xfrm>
            <a:off x="380832" y="3209621"/>
            <a:ext cx="5534194" cy="3368614"/>
          </a:xfrm>
          <a:prstGeom prst="rect">
            <a:avLst/>
          </a:prstGeom>
          <a:noFill/>
          <a:ln w="38100">
            <a:noFill/>
            <a:miter lim="800000"/>
            <a:headEnd/>
            <a:tailEnd/>
          </a:ln>
        </p:spPr>
        <p:txBody>
          <a:bodyPr wrap="square">
            <a:spAutoFit/>
          </a:bodyPr>
          <a:lstStyle/>
          <a:p>
            <a:pPr marL="469900" lvl="3" indent="-457200">
              <a:lnSpc>
                <a:spcPct val="90000"/>
              </a:lnSpc>
              <a:spcBef>
                <a:spcPts val="0"/>
              </a:spcBef>
              <a:spcAft>
                <a:spcPts val="600"/>
              </a:spcAft>
              <a:buSzPct val="100000"/>
              <a:buFont typeface="Arial" panose="020B0604020202020204" pitchFamily="34" charset="0"/>
              <a:buChar char="•"/>
            </a:pP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Ur was excavated (1922-1934)</a:t>
            </a:r>
          </a:p>
          <a:p>
            <a:pPr marL="469900" lvl="3" indent="-457200">
              <a:lnSpc>
                <a:spcPct val="90000"/>
              </a:lnSpc>
              <a:spcBef>
                <a:spcPts val="0"/>
              </a:spcBef>
              <a:spcAft>
                <a:spcPts val="600"/>
              </a:spcAft>
              <a:buSzPct val="100000"/>
              <a:buFont typeface="Arial" panose="020B0604020202020204" pitchFamily="34" charset="0"/>
              <a:buChar char="•"/>
            </a:pP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a:t>
            </a:r>
            <a:r>
              <a:rPr lang="en-US" sz="3300" dirty="0" err="1">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Nuzi</a:t>
            </a: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Tablets from the 1400s confirms many of the customs practiced by Abraham and other patriarchs. </a:t>
            </a:r>
          </a:p>
        </p:txBody>
      </p:sp>
    </p:spTree>
    <p:extLst>
      <p:ext uri="{BB962C8B-B14F-4D97-AF65-F5344CB8AC3E}">
        <p14:creationId xmlns:p14="http://schemas.microsoft.com/office/powerpoint/2010/main" val="89234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1852815"/>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endParaRPr lang="en-US" sz="3800" dirty="0">
              <a:solidFill>
                <a:prstClr val="white"/>
              </a:solidFill>
              <a:latin typeface="Calibri Light" panose="020F0302020204030204" pitchFamily="34" charset="0"/>
              <a:cs typeface="Calibri Light" panose="020F0302020204030204" pitchFamily="34" charset="0"/>
            </a:endParaRP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Evidence from archeology</a:t>
            </a:r>
          </a:p>
          <a:p>
            <a:pPr marL="1212850" indent="-6350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Accounts of Abraham were viewed as unhistorical</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56BBC8E-FF43-7B42-E644-3D0345F5CB67}"/>
              </a:ext>
            </a:extLst>
          </p:cNvPr>
          <p:cNvSpPr>
            <a:spLocks noChangeArrowheads="1"/>
          </p:cNvSpPr>
          <p:nvPr/>
        </p:nvSpPr>
        <p:spPr bwMode="auto">
          <a:xfrm>
            <a:off x="357186" y="3055379"/>
            <a:ext cx="11444286" cy="360259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35319F89-35D8-57CA-85FE-C83EDC6D1BA5}"/>
              </a:ext>
            </a:extLst>
          </p:cNvPr>
          <p:cNvSpPr txBox="1">
            <a:spLocks noChangeArrowheads="1"/>
          </p:cNvSpPr>
          <p:nvPr/>
        </p:nvSpPr>
        <p:spPr bwMode="auto">
          <a:xfrm>
            <a:off x="380832" y="3209621"/>
            <a:ext cx="5534194" cy="1463478"/>
          </a:xfrm>
          <a:prstGeom prst="rect">
            <a:avLst/>
          </a:prstGeom>
          <a:noFill/>
          <a:ln w="38100">
            <a:noFill/>
            <a:miter lim="800000"/>
            <a:headEnd/>
            <a:tailEnd/>
          </a:ln>
        </p:spPr>
        <p:txBody>
          <a:bodyPr wrap="square">
            <a:spAutoFit/>
          </a:bodyPr>
          <a:lstStyle/>
          <a:p>
            <a:pPr marL="469900" lvl="3" indent="-457200">
              <a:lnSpc>
                <a:spcPct val="90000"/>
              </a:lnSpc>
              <a:spcBef>
                <a:spcPts val="0"/>
              </a:spcBef>
              <a:spcAft>
                <a:spcPts val="600"/>
              </a:spcAft>
              <a:buSzPct val="100000"/>
              <a:buFont typeface="Arial" panose="020B0604020202020204" pitchFamily="34" charset="0"/>
              <a:buChar char="•"/>
            </a:pP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name “Abram” has been discovered in tablets dating from the 1500s.</a:t>
            </a:r>
          </a:p>
        </p:txBody>
      </p:sp>
    </p:spTree>
    <p:extLst>
      <p:ext uri="{BB962C8B-B14F-4D97-AF65-F5344CB8AC3E}">
        <p14:creationId xmlns:p14="http://schemas.microsoft.com/office/powerpoint/2010/main" val="1266565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1852815"/>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endParaRPr lang="en-US" sz="3800" dirty="0">
              <a:solidFill>
                <a:prstClr val="white"/>
              </a:solidFill>
              <a:latin typeface="Calibri Light" panose="020F0302020204030204" pitchFamily="34" charset="0"/>
              <a:cs typeface="Calibri Light" panose="020F0302020204030204" pitchFamily="34" charset="0"/>
            </a:endParaRP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Evidence from archeology</a:t>
            </a:r>
          </a:p>
          <a:p>
            <a:pPr marL="1212850" indent="-6350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Accounts of Abraham were viewed as unhistorical</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56BBC8E-FF43-7B42-E644-3D0345F5CB67}"/>
              </a:ext>
            </a:extLst>
          </p:cNvPr>
          <p:cNvSpPr>
            <a:spLocks noChangeArrowheads="1"/>
          </p:cNvSpPr>
          <p:nvPr/>
        </p:nvSpPr>
        <p:spPr bwMode="auto">
          <a:xfrm>
            <a:off x="357186" y="3055379"/>
            <a:ext cx="11444286" cy="360259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35319F89-35D8-57CA-85FE-C83EDC6D1BA5}"/>
              </a:ext>
            </a:extLst>
          </p:cNvPr>
          <p:cNvSpPr txBox="1">
            <a:spLocks noChangeArrowheads="1"/>
          </p:cNvSpPr>
          <p:nvPr/>
        </p:nvSpPr>
        <p:spPr bwMode="auto">
          <a:xfrm>
            <a:off x="380832" y="3495376"/>
            <a:ext cx="11420640" cy="2529923"/>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ct val="100000"/>
            </a:pPr>
            <a:r>
              <a:rPr lang="en-US" sz="44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W.E. Albright: “Archaeological and inscriptional data have established the historicity of innumerable passages and statements of the Old Testament.”</a:t>
            </a:r>
            <a:endParaRPr lang="en-US" sz="36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2336587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1852815"/>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endParaRPr lang="en-US" sz="3800" dirty="0">
              <a:solidFill>
                <a:prstClr val="white"/>
              </a:solidFill>
              <a:latin typeface="Calibri Light" panose="020F0302020204030204" pitchFamily="34" charset="0"/>
              <a:cs typeface="Calibri Light" panose="020F0302020204030204" pitchFamily="34" charset="0"/>
            </a:endParaRP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Evidence from archeology</a:t>
            </a:r>
          </a:p>
          <a:p>
            <a:pPr marL="1212850" indent="-635000">
              <a:lnSpc>
                <a:spcPct val="90000"/>
              </a:lnSpc>
              <a:spcBef>
                <a:spcPts val="0"/>
              </a:spcBef>
              <a:spcAft>
                <a:spcPts val="600"/>
              </a:spcAft>
            </a:pPr>
            <a:r>
              <a:rPr lang="en-US" sz="3600" dirty="0">
                <a:solidFill>
                  <a:prstClr val="white"/>
                </a:solidFill>
                <a:latin typeface="Calibri Light" panose="020F0302020204030204" pitchFamily="34" charset="0"/>
                <a:cs typeface="Calibri Light" panose="020F0302020204030204" pitchFamily="34" charset="0"/>
              </a:rPr>
              <a:t>►	Accounts of Abraham were viewed as unhistorical</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56BBC8E-FF43-7B42-E644-3D0345F5CB67}"/>
              </a:ext>
            </a:extLst>
          </p:cNvPr>
          <p:cNvSpPr>
            <a:spLocks noChangeArrowheads="1"/>
          </p:cNvSpPr>
          <p:nvPr/>
        </p:nvSpPr>
        <p:spPr bwMode="auto">
          <a:xfrm>
            <a:off x="357186" y="3055379"/>
            <a:ext cx="11444286" cy="360259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35319F89-35D8-57CA-85FE-C83EDC6D1BA5}"/>
              </a:ext>
            </a:extLst>
          </p:cNvPr>
          <p:cNvSpPr txBox="1">
            <a:spLocks noChangeArrowheads="1"/>
          </p:cNvSpPr>
          <p:nvPr/>
        </p:nvSpPr>
        <p:spPr bwMode="auto">
          <a:xfrm>
            <a:off x="380832" y="3281056"/>
            <a:ext cx="11420640" cy="3139321"/>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ct val="100000"/>
            </a:pPr>
            <a:r>
              <a:rPr lang="en-US" sz="44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John Elder: “Little by little, one city after another, one civilization after another, one culture after another, whose memories were enshrined only in the Bible, were restored to their proper places in ancient history by the studies of archaeologists. </a:t>
            </a:r>
          </a:p>
        </p:txBody>
      </p:sp>
    </p:spTree>
    <p:extLst>
      <p:ext uri="{BB962C8B-B14F-4D97-AF65-F5344CB8AC3E}">
        <p14:creationId xmlns:p14="http://schemas.microsoft.com/office/powerpoint/2010/main" val="1216087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302716"/>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These are the names of the sons of Israel (that is, Jacob) who moved to Egypt with their father, each with his family: </a:t>
            </a:r>
          </a:p>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Reuben, Simeon, Levi, Judah, </a:t>
            </a:r>
          </a:p>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Issachar, Zebulun, Benjamin, </a:t>
            </a:r>
          </a:p>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4 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Dan, Naphtali, Gad, and Asher. </a:t>
            </a:r>
          </a:p>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5 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In all, Jacob had seventy descendants in Egypt, including Joseph, who was already there.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59286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250121"/>
          </a:xfrm>
          <a:prstGeom prst="rect">
            <a:avLst/>
          </a:prstGeom>
          <a:noFill/>
          <a:ln w="9525">
            <a:noFill/>
            <a:miter lim="800000"/>
            <a:headEnd/>
            <a:tailEnd/>
          </a:ln>
        </p:spPr>
        <p:txBody>
          <a:bodyPr wrap="square">
            <a:spAutoFit/>
          </a:bodyPr>
          <a:lstStyle/>
          <a:p>
            <a:pPr marL="573088" indent="-573088">
              <a:lnSpc>
                <a:spcPct val="90000"/>
              </a:lnSpc>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6 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In time, Joseph and all of his brothers died, ending that entire generation. </a:t>
            </a:r>
          </a:p>
          <a:p>
            <a:pPr marL="573088" indent="-573088">
              <a:lnSpc>
                <a:spcPct val="90000"/>
              </a:lnSpc>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7 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But their descendants, the Israelites, had many children and grandchildren. In fact, they multiplied so greatly that they became extremely powerful and filled the land.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791382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250121"/>
          </a:xfrm>
          <a:prstGeom prst="rect">
            <a:avLst/>
          </a:prstGeom>
          <a:noFill/>
          <a:ln w="9525">
            <a:noFill/>
            <a:miter lim="800000"/>
            <a:headEnd/>
            <a:tailEnd/>
          </a:ln>
        </p:spPr>
        <p:txBody>
          <a:bodyPr wrap="square">
            <a:spAutoFit/>
          </a:bodyPr>
          <a:lstStyle/>
          <a:p>
            <a:pPr marL="573088" indent="-573088">
              <a:lnSpc>
                <a:spcPct val="90000"/>
              </a:lnSpc>
            </a:pPr>
            <a:r>
              <a:rPr lang="en-US" sz="38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6 	</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In time, Joseph and all of his brothers died, ending that entire generation. </a:t>
            </a:r>
          </a:p>
          <a:p>
            <a:pPr marL="573088" indent="-573088">
              <a:lnSpc>
                <a:spcPct val="90000"/>
              </a:lnSpc>
            </a:pPr>
            <a:r>
              <a:rPr lang="en-US" sz="38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7 	</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But their descendants, the Israelites, had many children and grandchildren. In fact,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they multiplied so greatly that they became extremely powerful and filled the land</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7AA35671-075C-94F2-AAE5-09EB25EFF058}"/>
              </a:ext>
            </a:extLst>
          </p:cNvPr>
          <p:cNvSpPr>
            <a:spLocks noChangeArrowheads="1"/>
          </p:cNvSpPr>
          <p:nvPr/>
        </p:nvSpPr>
        <p:spPr bwMode="auto">
          <a:xfrm>
            <a:off x="390528" y="3956433"/>
            <a:ext cx="11454695" cy="278725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196778A7-C49E-00D6-0C55-02C389032143}"/>
              </a:ext>
            </a:extLst>
          </p:cNvPr>
          <p:cNvSpPr txBox="1">
            <a:spLocks noChangeArrowheads="1"/>
          </p:cNvSpPr>
          <p:nvPr/>
        </p:nvSpPr>
        <p:spPr bwMode="auto">
          <a:xfrm>
            <a:off x="428461" y="4053522"/>
            <a:ext cx="11384047" cy="2585323"/>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Genesis 12:2-3: “I will make you into a great nation, and I will bless you; I will make your name great, and you will be a blessing.  I will bless those who bless you, and whoever curses you I will curse; and all peoples on earth will be blessed through you.”</a:t>
            </a:r>
          </a:p>
        </p:txBody>
      </p:sp>
    </p:spTree>
    <p:extLst>
      <p:ext uri="{BB962C8B-B14F-4D97-AF65-F5344CB8AC3E}">
        <p14:creationId xmlns:p14="http://schemas.microsoft.com/office/powerpoint/2010/main" val="194331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3010055"/>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JEDP (Documentary Hypothesis)</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Has been taught in public universities, high schools, and most Christian colleges for more than a century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Asserts that Moses did not write the Pentateuch.</a:t>
            </a:r>
          </a:p>
          <a:p>
            <a:pPr marL="571500" indent="-571500">
              <a:lnSpc>
                <a:spcPct val="90000"/>
              </a:lnSpc>
              <a:spcBef>
                <a:spcPts val="0"/>
              </a:spcBef>
              <a:spcAft>
                <a:spcPts val="600"/>
              </a:spcAft>
            </a:pPr>
            <a:endParaRPr lang="en-US" sz="3800" dirty="0">
              <a:solidFill>
                <a:prstClr val="white"/>
              </a:solidFill>
              <a:latin typeface="Calibri Light" panose="020F0302020204030204" pitchFamily="34" charset="0"/>
              <a:cs typeface="Calibri Light" panose="020F0302020204030204" pitchFamily="34" charset="0"/>
            </a:endParaRP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BA9785A7-C734-C20C-A602-58FF7523A884}"/>
              </a:ext>
            </a:extLst>
          </p:cNvPr>
          <p:cNvSpPr>
            <a:spLocks noChangeArrowheads="1"/>
          </p:cNvSpPr>
          <p:nvPr/>
        </p:nvSpPr>
        <p:spPr bwMode="auto">
          <a:xfrm>
            <a:off x="347664" y="3642117"/>
            <a:ext cx="11454695" cy="278725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E29FC683-15AD-8C6B-D4B6-AF2C199413BE}"/>
              </a:ext>
            </a:extLst>
          </p:cNvPr>
          <p:cNvSpPr txBox="1">
            <a:spLocks noChangeArrowheads="1"/>
          </p:cNvSpPr>
          <p:nvPr/>
        </p:nvSpPr>
        <p:spPr bwMode="auto">
          <a:xfrm>
            <a:off x="385597" y="3953519"/>
            <a:ext cx="11384047" cy="2169825"/>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5000" dirty="0">
                <a:solidFill>
                  <a:prstClr val="white"/>
                </a:solidFill>
                <a:latin typeface="Calibri Light" panose="020F0302020204030204" pitchFamily="34" charset="0"/>
                <a:cs typeface="Calibri Light" panose="020F0302020204030204" pitchFamily="34" charset="0"/>
              </a:rPr>
              <a:t>Robert </a:t>
            </a:r>
            <a:r>
              <a:rPr lang="en-US" sz="5000" dirty="0" err="1">
                <a:solidFill>
                  <a:prstClr val="white"/>
                </a:solidFill>
                <a:latin typeface="Calibri Light" panose="020F0302020204030204" pitchFamily="34" charset="0"/>
                <a:cs typeface="Calibri Light" panose="020F0302020204030204" pitchFamily="34" charset="0"/>
              </a:rPr>
              <a:t>Coote</a:t>
            </a:r>
            <a:r>
              <a:rPr lang="en-US" sz="5000" dirty="0">
                <a:solidFill>
                  <a:prstClr val="white"/>
                </a:solidFill>
                <a:latin typeface="Calibri Light" panose="020F0302020204030204" pitchFamily="34" charset="0"/>
                <a:cs typeface="Calibri Light" panose="020F0302020204030204" pitchFamily="34" charset="0"/>
              </a:rPr>
              <a:t>: </a:t>
            </a:r>
            <a:r>
              <a:rPr lang="en-US" sz="5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writers of ancient Israel knew little or nothing about the origin of Israel.”</a:t>
            </a:r>
            <a:endParaRPr lang="en-US" sz="50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33237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250121"/>
          </a:xfrm>
          <a:prstGeom prst="rect">
            <a:avLst/>
          </a:prstGeom>
          <a:noFill/>
          <a:ln w="9525">
            <a:noFill/>
            <a:miter lim="800000"/>
            <a:headEnd/>
            <a:tailEnd/>
          </a:ln>
        </p:spPr>
        <p:txBody>
          <a:bodyPr wrap="square">
            <a:spAutoFit/>
          </a:bodyPr>
          <a:lstStyle/>
          <a:p>
            <a:pPr marL="573088" indent="-573088">
              <a:lnSpc>
                <a:spcPct val="90000"/>
              </a:lnSpc>
            </a:pPr>
            <a:r>
              <a:rPr lang="en-US" sz="38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6 	</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In time, Joseph and all of his brothers died, ending that entire generation. </a:t>
            </a:r>
          </a:p>
          <a:p>
            <a:pPr marL="573088" indent="-573088">
              <a:lnSpc>
                <a:spcPct val="90000"/>
              </a:lnSpc>
            </a:pPr>
            <a:r>
              <a:rPr lang="en-US" sz="38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7 	</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But their descendants, the Israelites, had many children and grandchildren. In fact,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they multiplied so greatly that they became extremely powerful and filled the land</a:t>
            </a:r>
            <a:r>
              <a:rPr lang="en-US" sz="38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7AA35671-075C-94F2-AAE5-09EB25EFF058}"/>
              </a:ext>
            </a:extLst>
          </p:cNvPr>
          <p:cNvSpPr>
            <a:spLocks noChangeArrowheads="1"/>
          </p:cNvSpPr>
          <p:nvPr/>
        </p:nvSpPr>
        <p:spPr bwMode="auto">
          <a:xfrm>
            <a:off x="390528" y="3956433"/>
            <a:ext cx="11454695" cy="278725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196778A7-C49E-00D6-0C55-02C389032143}"/>
              </a:ext>
            </a:extLst>
          </p:cNvPr>
          <p:cNvSpPr txBox="1">
            <a:spLocks noChangeArrowheads="1"/>
          </p:cNvSpPr>
          <p:nvPr/>
        </p:nvSpPr>
        <p:spPr bwMode="auto">
          <a:xfrm>
            <a:off x="428461" y="4053522"/>
            <a:ext cx="11384047" cy="2585323"/>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Galatians 3:8: “the Scriptures looked forward to this time when God would declare the [nations] to be righteous because of their faith. God proclaimed this good news to Abraham long ago when he said, “All nations will be blessed through you.”</a:t>
            </a:r>
          </a:p>
        </p:txBody>
      </p:sp>
    </p:spTree>
    <p:extLst>
      <p:ext uri="{BB962C8B-B14F-4D97-AF65-F5344CB8AC3E}">
        <p14:creationId xmlns:p14="http://schemas.microsoft.com/office/powerpoint/2010/main" val="1050969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1144929"/>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8 	</a:t>
            </a:r>
            <a:r>
              <a:rPr lang="en-US" sz="3800" dirty="0">
                <a:solidFill>
                  <a:schemeClr val="bg1"/>
                </a:solidFill>
                <a:latin typeface="Calibri Light" panose="020F0302020204030204" pitchFamily="34" charset="0"/>
                <a:cs typeface="Calibri Light" panose="020F0302020204030204" pitchFamily="34" charset="0"/>
              </a:rPr>
              <a:t>Eventually, a new king came to power in Egypt who knew nothing about Joseph or what he had done.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4B4ECE29-6ADB-89E0-087A-834A41F99418}"/>
              </a:ext>
            </a:extLst>
          </p:cNvPr>
          <p:cNvSpPr>
            <a:spLocks noChangeArrowheads="1"/>
          </p:cNvSpPr>
          <p:nvPr/>
        </p:nvSpPr>
        <p:spPr bwMode="auto">
          <a:xfrm>
            <a:off x="2328874" y="2618840"/>
            <a:ext cx="6443652" cy="400265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EB6ED34A-4D84-B7D0-5F52-654750051AFD}"/>
              </a:ext>
            </a:extLst>
          </p:cNvPr>
          <p:cNvSpPr txBox="1">
            <a:spLocks noChangeArrowheads="1"/>
          </p:cNvSpPr>
          <p:nvPr/>
        </p:nvSpPr>
        <p:spPr bwMode="auto">
          <a:xfrm>
            <a:off x="2453058" y="2897718"/>
            <a:ext cx="3233894" cy="3416320"/>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ts val="1200"/>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Hyksos: </a:t>
            </a:r>
            <a:r>
              <a:rPr lang="en-US" sz="4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Asiatic invaders who ruled in Egypt from 1802-1550. </a:t>
            </a:r>
          </a:p>
        </p:txBody>
      </p:sp>
    </p:spTree>
    <p:extLst>
      <p:ext uri="{BB962C8B-B14F-4D97-AF65-F5344CB8AC3E}">
        <p14:creationId xmlns:p14="http://schemas.microsoft.com/office/powerpoint/2010/main" val="391995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302716"/>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8 	</a:t>
            </a:r>
            <a:r>
              <a:rPr lang="en-US" sz="3800" dirty="0">
                <a:solidFill>
                  <a:schemeClr val="bg1"/>
                </a:solidFill>
                <a:latin typeface="Calibri Light" panose="020F0302020204030204" pitchFamily="34" charset="0"/>
                <a:cs typeface="Calibri Light" panose="020F0302020204030204" pitchFamily="34" charset="0"/>
              </a:rPr>
              <a:t>Eventually, a new king came to power in Egypt who knew nothing about Joseph or what he had done. </a:t>
            </a:r>
          </a:p>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9 	</a:t>
            </a:r>
            <a:r>
              <a:rPr lang="en-US" sz="3800" dirty="0">
                <a:solidFill>
                  <a:schemeClr val="bg1"/>
                </a:solidFill>
                <a:latin typeface="Calibri Light" panose="020F0302020204030204" pitchFamily="34" charset="0"/>
                <a:cs typeface="Calibri Light" panose="020F0302020204030204" pitchFamily="34" charset="0"/>
              </a:rPr>
              <a:t>He said to his people, “Look, the people of Israel now outnumber us and are stronger than we are. </a:t>
            </a:r>
          </a:p>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10 	</a:t>
            </a:r>
            <a:r>
              <a:rPr lang="en-US" sz="3800" dirty="0">
                <a:solidFill>
                  <a:schemeClr val="bg1"/>
                </a:solidFill>
                <a:latin typeface="Calibri Light" panose="020F0302020204030204" pitchFamily="34" charset="0"/>
                <a:cs typeface="Calibri Light" panose="020F0302020204030204" pitchFamily="34" charset="0"/>
              </a:rPr>
              <a:t>We must make a plan to keep them from growing even more. If we don’t, and if war breaks out, they will join our enemies and fight against us. Then they will escape from the country.”</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57197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11 	</a:t>
            </a:r>
            <a:r>
              <a:rPr lang="en-US" sz="3800" dirty="0">
                <a:solidFill>
                  <a:schemeClr val="bg1"/>
                </a:solidFill>
                <a:latin typeface="Calibri Light" panose="020F0302020204030204" pitchFamily="34" charset="0"/>
                <a:cs typeface="Calibri Light" panose="020F0302020204030204" pitchFamily="34" charset="0"/>
              </a:rPr>
              <a:t>So the Egyptians made the Israelites their slaves. They appointed brutal slave drivers over them, hoping to wear them down with crushing labor. They forced them to build the cities of </a:t>
            </a:r>
            <a:r>
              <a:rPr lang="en-US" sz="3800" dirty="0" err="1">
                <a:solidFill>
                  <a:schemeClr val="bg1"/>
                </a:solidFill>
                <a:latin typeface="Calibri Light" panose="020F0302020204030204" pitchFamily="34" charset="0"/>
                <a:cs typeface="Calibri Light" panose="020F0302020204030204" pitchFamily="34" charset="0"/>
              </a:rPr>
              <a:t>Pithom</a:t>
            </a:r>
            <a:r>
              <a:rPr lang="en-US" sz="3800" dirty="0">
                <a:solidFill>
                  <a:schemeClr val="bg1"/>
                </a:solidFill>
                <a:latin typeface="Calibri Light" panose="020F0302020204030204" pitchFamily="34" charset="0"/>
                <a:cs typeface="Calibri Light" panose="020F0302020204030204" pitchFamily="34" charset="0"/>
              </a:rPr>
              <a:t> and Rameses as supply centers for the king.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454153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11 	</a:t>
            </a:r>
            <a:r>
              <a:rPr lang="en-US" sz="3800" dirty="0">
                <a:solidFill>
                  <a:schemeClr val="bg1"/>
                </a:solidFill>
                <a:latin typeface="Calibri Light" panose="020F0302020204030204" pitchFamily="34" charset="0"/>
                <a:cs typeface="Calibri Light" panose="020F0302020204030204" pitchFamily="34" charset="0"/>
              </a:rPr>
              <a:t>So the Egyptians made the Israelites their slaves</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 They appointed brutal slave drivers over them, hoping to wear them down with crushing labor. They forced them to build the cities of </a:t>
            </a:r>
            <a:r>
              <a:rPr lang="en-US" sz="3800" dirty="0" err="1">
                <a:solidFill>
                  <a:schemeClr val="tx1">
                    <a:lumMod val="50000"/>
                    <a:lumOff val="50000"/>
                  </a:schemeClr>
                </a:solidFill>
                <a:latin typeface="Calibri Light" panose="020F0302020204030204" pitchFamily="34" charset="0"/>
                <a:cs typeface="Calibri Light" panose="020F0302020204030204" pitchFamily="34" charset="0"/>
              </a:rPr>
              <a:t>Pithom</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 and Rameses as supply centers for the king.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7B43412D-0000-0EFF-6EC7-D5F01206CA94}"/>
              </a:ext>
            </a:extLst>
          </p:cNvPr>
          <p:cNvSpPr>
            <a:spLocks noChangeArrowheads="1"/>
          </p:cNvSpPr>
          <p:nvPr/>
        </p:nvSpPr>
        <p:spPr bwMode="auto">
          <a:xfrm>
            <a:off x="390528" y="1913314"/>
            <a:ext cx="11454695" cy="323018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893DB14F-5CED-1BB6-5D77-25E93CF6FA04}"/>
              </a:ext>
            </a:extLst>
          </p:cNvPr>
          <p:cNvSpPr txBox="1">
            <a:spLocks noChangeArrowheads="1"/>
          </p:cNvSpPr>
          <p:nvPr/>
        </p:nvSpPr>
        <p:spPr bwMode="auto">
          <a:xfrm>
            <a:off x="428461" y="2010403"/>
            <a:ext cx="11384047" cy="3083921"/>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Genesis: 15:13-14: Then the Lord said to him, “Know for certain that for four hundred years your descendants will be strangers in a country not their own and that they will be enslaved and mistreated there. But I will punish the nation they serve as slaves, and afterward they will come out with great possessions</a:t>
            </a:r>
          </a:p>
        </p:txBody>
      </p:sp>
    </p:spTree>
    <p:extLst>
      <p:ext uri="{BB962C8B-B14F-4D97-AF65-F5344CB8AC3E}">
        <p14:creationId xmlns:p14="http://schemas.microsoft.com/office/powerpoint/2010/main" val="302682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11 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So the Egyptians made the Israelites their slaves. They appointed brutal slave drivers over them, hoping to wear them down with crushing labor. They forced them to build the cities of </a:t>
            </a:r>
            <a:r>
              <a:rPr lang="en-US" sz="3800" dirty="0" err="1">
                <a:solidFill>
                  <a:schemeClr val="bg1"/>
                </a:solidFill>
                <a:latin typeface="Calibri Light" panose="020F0302020204030204" pitchFamily="34" charset="0"/>
                <a:cs typeface="Calibri Light" panose="020F0302020204030204" pitchFamily="34" charset="0"/>
              </a:rPr>
              <a:t>Pithom</a:t>
            </a:r>
            <a:r>
              <a:rPr lang="en-US" sz="3800" dirty="0">
                <a:solidFill>
                  <a:schemeClr val="bg1"/>
                </a:solidFill>
                <a:latin typeface="Calibri Light" panose="020F0302020204030204" pitchFamily="34" charset="0"/>
                <a:cs typeface="Calibri Light" panose="020F0302020204030204" pitchFamily="34" charset="0"/>
              </a:rPr>
              <a:t> and Rameses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as supply centers for the king.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5" name="TextBox 4">
            <a:extLst>
              <a:ext uri="{FF2B5EF4-FFF2-40B4-BE49-F238E27FC236}">
                <a16:creationId xmlns:a16="http://schemas.microsoft.com/office/drawing/2014/main" xmlns="" id="{5770DD11-D37E-6A7F-3741-4FD996ECDD6D}"/>
              </a:ext>
            </a:extLst>
          </p:cNvPr>
          <p:cNvSpPr txBox="1">
            <a:spLocks noChangeArrowheads="1"/>
          </p:cNvSpPr>
          <p:nvPr/>
        </p:nvSpPr>
        <p:spPr bwMode="auto">
          <a:xfrm>
            <a:off x="1550544" y="5283231"/>
            <a:ext cx="2300814" cy="1055679"/>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600"/>
              </a:spcAft>
              <a:buSzPts val="1200"/>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Ramses II</a:t>
            </a:r>
          </a:p>
          <a:p>
            <a:pPr marL="12700" lvl="3" algn="ctr">
              <a:lnSpc>
                <a:spcPct val="90000"/>
              </a:lnSpc>
              <a:spcBef>
                <a:spcPts val="0"/>
              </a:spcBef>
              <a:spcAft>
                <a:spcPts val="600"/>
              </a:spcAft>
              <a:buSzPts val="1200"/>
            </a:pPr>
            <a:r>
              <a:rPr lang="en-US"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t>
            </a:r>
            <a:r>
              <a:rPr lang="en-US"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12</a:t>
            </a:r>
            <a:r>
              <a:rPr lang="en-US"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79-1213 BC)</a:t>
            </a:r>
            <a:endParaRPr lang="en-US"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10" name="Rectangle 9">
            <a:extLst>
              <a:ext uri="{FF2B5EF4-FFF2-40B4-BE49-F238E27FC236}">
                <a16:creationId xmlns:a16="http://schemas.microsoft.com/office/drawing/2014/main" xmlns="" id="{ADE8A97E-389D-1428-729F-28CD61393A52}"/>
              </a:ext>
            </a:extLst>
          </p:cNvPr>
          <p:cNvSpPr>
            <a:spLocks noChangeArrowheads="1"/>
          </p:cNvSpPr>
          <p:nvPr/>
        </p:nvSpPr>
        <p:spPr bwMode="auto">
          <a:xfrm>
            <a:off x="347664" y="4685117"/>
            <a:ext cx="11454695" cy="194429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11" name="TextBox 10">
            <a:extLst>
              <a:ext uri="{FF2B5EF4-FFF2-40B4-BE49-F238E27FC236}">
                <a16:creationId xmlns:a16="http://schemas.microsoft.com/office/drawing/2014/main" xmlns="" id="{6089D97A-CB70-DC80-C8AF-0CEC8927D9B1}"/>
              </a:ext>
            </a:extLst>
          </p:cNvPr>
          <p:cNvSpPr txBox="1">
            <a:spLocks noChangeArrowheads="1"/>
          </p:cNvSpPr>
          <p:nvPr/>
        </p:nvSpPr>
        <p:spPr bwMode="auto">
          <a:xfrm>
            <a:off x="385597" y="4925079"/>
            <a:ext cx="11384047" cy="14773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5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Therefore, some scholars have dated the Exodus to roughly ~1260 BC. </a:t>
            </a:r>
            <a:endParaRPr lang="en-US" sz="50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4810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11 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So the Egyptians made the Israelites their slaves. They appointed brutal slave drivers over them, hoping to wear them down with crushing labor. They forced them to build the cities of </a:t>
            </a:r>
            <a:r>
              <a:rPr lang="en-US" sz="3800" dirty="0" err="1">
                <a:solidFill>
                  <a:schemeClr val="bg1"/>
                </a:solidFill>
                <a:latin typeface="Calibri Light" panose="020F0302020204030204" pitchFamily="34" charset="0"/>
                <a:cs typeface="Calibri Light" panose="020F0302020204030204" pitchFamily="34" charset="0"/>
              </a:rPr>
              <a:t>Pithom</a:t>
            </a:r>
            <a:r>
              <a:rPr lang="en-US" sz="3800" dirty="0">
                <a:solidFill>
                  <a:schemeClr val="bg1"/>
                </a:solidFill>
                <a:latin typeface="Calibri Light" panose="020F0302020204030204" pitchFamily="34" charset="0"/>
                <a:cs typeface="Calibri Light" panose="020F0302020204030204" pitchFamily="34" charset="0"/>
              </a:rPr>
              <a:t> and Rameses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as supply centers for the king.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5" name="TextBox 4">
            <a:extLst>
              <a:ext uri="{FF2B5EF4-FFF2-40B4-BE49-F238E27FC236}">
                <a16:creationId xmlns:a16="http://schemas.microsoft.com/office/drawing/2014/main" xmlns="" id="{5770DD11-D37E-6A7F-3741-4FD996ECDD6D}"/>
              </a:ext>
            </a:extLst>
          </p:cNvPr>
          <p:cNvSpPr txBox="1">
            <a:spLocks noChangeArrowheads="1"/>
          </p:cNvSpPr>
          <p:nvPr/>
        </p:nvSpPr>
        <p:spPr bwMode="auto">
          <a:xfrm>
            <a:off x="1550544" y="5283231"/>
            <a:ext cx="2300814" cy="1055679"/>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600"/>
              </a:spcAft>
              <a:buSzPts val="1200"/>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Ramses II</a:t>
            </a:r>
          </a:p>
          <a:p>
            <a:pPr marL="12700" lvl="3" algn="ctr">
              <a:lnSpc>
                <a:spcPct val="90000"/>
              </a:lnSpc>
              <a:spcBef>
                <a:spcPts val="0"/>
              </a:spcBef>
              <a:spcAft>
                <a:spcPts val="600"/>
              </a:spcAft>
              <a:buSzPts val="1200"/>
            </a:pPr>
            <a:r>
              <a:rPr lang="en-US"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t>
            </a:r>
            <a:r>
              <a:rPr lang="en-US"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12</a:t>
            </a:r>
            <a:r>
              <a:rPr lang="en-US"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79-1213 BC)</a:t>
            </a:r>
            <a:endParaRPr lang="en-US"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7" name="Rectangle 6">
            <a:extLst>
              <a:ext uri="{FF2B5EF4-FFF2-40B4-BE49-F238E27FC236}">
                <a16:creationId xmlns:a16="http://schemas.microsoft.com/office/drawing/2014/main" xmlns="" id="{C366EA60-EAEF-2A03-58BB-7E1BECAA9799}"/>
              </a:ext>
            </a:extLst>
          </p:cNvPr>
          <p:cNvSpPr>
            <a:spLocks noChangeArrowheads="1"/>
          </p:cNvSpPr>
          <p:nvPr/>
        </p:nvSpPr>
        <p:spPr bwMode="auto">
          <a:xfrm>
            <a:off x="347664" y="4685117"/>
            <a:ext cx="11454695" cy="194429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9" name="TextBox 8">
            <a:extLst>
              <a:ext uri="{FF2B5EF4-FFF2-40B4-BE49-F238E27FC236}">
                <a16:creationId xmlns:a16="http://schemas.microsoft.com/office/drawing/2014/main" xmlns="" id="{DDFD1384-ED48-A67E-019D-1CC8FFB4BAB6}"/>
              </a:ext>
            </a:extLst>
          </p:cNvPr>
          <p:cNvSpPr txBox="1">
            <a:spLocks noChangeArrowheads="1"/>
          </p:cNvSpPr>
          <p:nvPr/>
        </p:nvSpPr>
        <p:spPr bwMode="auto">
          <a:xfrm>
            <a:off x="385597" y="4739335"/>
            <a:ext cx="11384047" cy="1865126"/>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2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1 Kings 6:1: “Now it came about in the four hundred and eightieth year after the sons of Israel came out of the land of Egypt, in the fourth year of Solomon’s reign over Israel…he began to build the house of the LORD. </a:t>
            </a:r>
          </a:p>
        </p:txBody>
      </p:sp>
    </p:spTree>
    <p:extLst>
      <p:ext uri="{BB962C8B-B14F-4D97-AF65-F5344CB8AC3E}">
        <p14:creationId xmlns:p14="http://schemas.microsoft.com/office/powerpoint/2010/main" val="1056319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11 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So the Egyptians made the Israelites their slaves. They appointed brutal slave drivers over them, hoping to wear them down with crushing labor. They forced them to build the cities of </a:t>
            </a:r>
            <a:r>
              <a:rPr lang="en-US" sz="3800" dirty="0" err="1">
                <a:solidFill>
                  <a:schemeClr val="bg1"/>
                </a:solidFill>
                <a:latin typeface="Calibri Light" panose="020F0302020204030204" pitchFamily="34" charset="0"/>
                <a:cs typeface="Calibri Light" panose="020F0302020204030204" pitchFamily="34" charset="0"/>
              </a:rPr>
              <a:t>Pithom</a:t>
            </a:r>
            <a:r>
              <a:rPr lang="en-US" sz="3800" dirty="0">
                <a:solidFill>
                  <a:schemeClr val="bg1"/>
                </a:solidFill>
                <a:latin typeface="Calibri Light" panose="020F0302020204030204" pitchFamily="34" charset="0"/>
                <a:cs typeface="Calibri Light" panose="020F0302020204030204" pitchFamily="34" charset="0"/>
              </a:rPr>
              <a:t> and Rameses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as supply centers for the king.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5" name="TextBox 4">
            <a:extLst>
              <a:ext uri="{FF2B5EF4-FFF2-40B4-BE49-F238E27FC236}">
                <a16:creationId xmlns:a16="http://schemas.microsoft.com/office/drawing/2014/main" xmlns="" id="{5770DD11-D37E-6A7F-3741-4FD996ECDD6D}"/>
              </a:ext>
            </a:extLst>
          </p:cNvPr>
          <p:cNvSpPr txBox="1">
            <a:spLocks noChangeArrowheads="1"/>
          </p:cNvSpPr>
          <p:nvPr/>
        </p:nvSpPr>
        <p:spPr bwMode="auto">
          <a:xfrm>
            <a:off x="1550544" y="5283231"/>
            <a:ext cx="2300814" cy="1055679"/>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600"/>
              </a:spcAft>
              <a:buSzPts val="1200"/>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Ramses II</a:t>
            </a:r>
          </a:p>
          <a:p>
            <a:pPr marL="12700" lvl="3" algn="ctr">
              <a:lnSpc>
                <a:spcPct val="90000"/>
              </a:lnSpc>
              <a:spcBef>
                <a:spcPts val="0"/>
              </a:spcBef>
              <a:spcAft>
                <a:spcPts val="600"/>
              </a:spcAft>
              <a:buSzPts val="1200"/>
            </a:pPr>
            <a:r>
              <a:rPr lang="en-US"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t>
            </a:r>
            <a:r>
              <a:rPr lang="en-US"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12</a:t>
            </a:r>
            <a:r>
              <a:rPr lang="en-US"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79-1213 BC)</a:t>
            </a:r>
            <a:endParaRPr lang="en-US"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7" name="Rectangle 6">
            <a:extLst>
              <a:ext uri="{FF2B5EF4-FFF2-40B4-BE49-F238E27FC236}">
                <a16:creationId xmlns:a16="http://schemas.microsoft.com/office/drawing/2014/main" xmlns="" id="{C366EA60-EAEF-2A03-58BB-7E1BECAA9799}"/>
              </a:ext>
            </a:extLst>
          </p:cNvPr>
          <p:cNvSpPr>
            <a:spLocks noChangeArrowheads="1"/>
          </p:cNvSpPr>
          <p:nvPr/>
        </p:nvSpPr>
        <p:spPr bwMode="auto">
          <a:xfrm>
            <a:off x="347664" y="4685117"/>
            <a:ext cx="11454695" cy="194429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9" name="TextBox 8">
            <a:extLst>
              <a:ext uri="{FF2B5EF4-FFF2-40B4-BE49-F238E27FC236}">
                <a16:creationId xmlns:a16="http://schemas.microsoft.com/office/drawing/2014/main" xmlns="" id="{DDFD1384-ED48-A67E-019D-1CC8FFB4BAB6}"/>
              </a:ext>
            </a:extLst>
          </p:cNvPr>
          <p:cNvSpPr txBox="1">
            <a:spLocks noChangeArrowheads="1"/>
          </p:cNvSpPr>
          <p:nvPr/>
        </p:nvSpPr>
        <p:spPr bwMode="auto">
          <a:xfrm>
            <a:off x="385597" y="4925079"/>
            <a:ext cx="11384047" cy="14773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5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We can firmly date the beginning of Solomon’s reign at 970 BC.</a:t>
            </a:r>
            <a:endParaRPr lang="en-US" sz="50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0728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11 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So the Egyptians made the Israelites their slaves. They appointed brutal slave drivers over them, hoping to wear them down with crushing labor. They forced them to build the cities of </a:t>
            </a:r>
            <a:r>
              <a:rPr lang="en-US" sz="3800" dirty="0" err="1">
                <a:solidFill>
                  <a:schemeClr val="bg1"/>
                </a:solidFill>
                <a:latin typeface="Calibri Light" panose="020F0302020204030204" pitchFamily="34" charset="0"/>
                <a:cs typeface="Calibri Light" panose="020F0302020204030204" pitchFamily="34" charset="0"/>
              </a:rPr>
              <a:t>Pithom</a:t>
            </a:r>
            <a:r>
              <a:rPr lang="en-US" sz="3800" dirty="0">
                <a:solidFill>
                  <a:schemeClr val="bg1"/>
                </a:solidFill>
                <a:latin typeface="Calibri Light" panose="020F0302020204030204" pitchFamily="34" charset="0"/>
                <a:cs typeface="Calibri Light" panose="020F0302020204030204" pitchFamily="34" charset="0"/>
              </a:rPr>
              <a:t> and Rameses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as supply centers for the king.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5" name="TextBox 4">
            <a:extLst>
              <a:ext uri="{FF2B5EF4-FFF2-40B4-BE49-F238E27FC236}">
                <a16:creationId xmlns:a16="http://schemas.microsoft.com/office/drawing/2014/main" xmlns="" id="{5770DD11-D37E-6A7F-3741-4FD996ECDD6D}"/>
              </a:ext>
            </a:extLst>
          </p:cNvPr>
          <p:cNvSpPr txBox="1">
            <a:spLocks noChangeArrowheads="1"/>
          </p:cNvSpPr>
          <p:nvPr/>
        </p:nvSpPr>
        <p:spPr bwMode="auto">
          <a:xfrm>
            <a:off x="1550544" y="5283231"/>
            <a:ext cx="2300814" cy="1055679"/>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600"/>
              </a:spcAft>
              <a:buSzPts val="1200"/>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Ramses II</a:t>
            </a:r>
          </a:p>
          <a:p>
            <a:pPr marL="12700" lvl="3" algn="ctr">
              <a:lnSpc>
                <a:spcPct val="90000"/>
              </a:lnSpc>
              <a:spcBef>
                <a:spcPts val="0"/>
              </a:spcBef>
              <a:spcAft>
                <a:spcPts val="600"/>
              </a:spcAft>
              <a:buSzPts val="1200"/>
            </a:pPr>
            <a:r>
              <a:rPr lang="en-US"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t>
            </a:r>
            <a:r>
              <a:rPr lang="en-US"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12</a:t>
            </a:r>
            <a:r>
              <a:rPr lang="en-US"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79-1213 BC)</a:t>
            </a:r>
            <a:endParaRPr lang="en-US"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7" name="Rectangle 6">
            <a:extLst>
              <a:ext uri="{FF2B5EF4-FFF2-40B4-BE49-F238E27FC236}">
                <a16:creationId xmlns:a16="http://schemas.microsoft.com/office/drawing/2014/main" xmlns="" id="{C366EA60-EAEF-2A03-58BB-7E1BECAA9799}"/>
              </a:ext>
            </a:extLst>
          </p:cNvPr>
          <p:cNvSpPr>
            <a:spLocks noChangeArrowheads="1"/>
          </p:cNvSpPr>
          <p:nvPr/>
        </p:nvSpPr>
        <p:spPr bwMode="auto">
          <a:xfrm>
            <a:off x="346167" y="4721340"/>
            <a:ext cx="11454695" cy="194429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9" name="TextBox 8">
            <a:extLst>
              <a:ext uri="{FF2B5EF4-FFF2-40B4-BE49-F238E27FC236}">
                <a16:creationId xmlns:a16="http://schemas.microsoft.com/office/drawing/2014/main" xmlns="" id="{DDFD1384-ED48-A67E-019D-1CC8FFB4BAB6}"/>
              </a:ext>
            </a:extLst>
          </p:cNvPr>
          <p:cNvSpPr txBox="1">
            <a:spLocks noChangeArrowheads="1"/>
          </p:cNvSpPr>
          <p:nvPr/>
        </p:nvSpPr>
        <p:spPr bwMode="auto">
          <a:xfrm>
            <a:off x="385597" y="4910788"/>
            <a:ext cx="11384047" cy="14773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5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966 BC (4</a:t>
            </a:r>
            <a:r>
              <a:rPr lang="en-US" sz="50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a:t>
            </a:r>
            <a:r>
              <a:rPr lang="en-US" sz="5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year of Solomon’s reign) + 480 = 1446 BC</a:t>
            </a:r>
            <a:endParaRPr lang="en-US" sz="50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13578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11 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So the Egyptians made the Israelites their slaves. They appointed brutal slave drivers over them, hoping to wear them down with crushing labor. They forced them to build the cities of </a:t>
            </a:r>
            <a:r>
              <a:rPr lang="en-US" sz="3800" dirty="0" err="1">
                <a:solidFill>
                  <a:schemeClr val="bg1"/>
                </a:solidFill>
                <a:latin typeface="Calibri Light" panose="020F0302020204030204" pitchFamily="34" charset="0"/>
                <a:cs typeface="Calibri Light" panose="020F0302020204030204" pitchFamily="34" charset="0"/>
              </a:rPr>
              <a:t>Pithom</a:t>
            </a:r>
            <a:r>
              <a:rPr lang="en-US" sz="3800" dirty="0">
                <a:solidFill>
                  <a:schemeClr val="bg1"/>
                </a:solidFill>
                <a:latin typeface="Calibri Light" panose="020F0302020204030204" pitchFamily="34" charset="0"/>
                <a:cs typeface="Calibri Light" panose="020F0302020204030204" pitchFamily="34" charset="0"/>
              </a:rPr>
              <a:t> and Rameses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as supply centers for the king.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D017F79-2B3E-2509-8865-C3DC1B39720A}"/>
              </a:ext>
            </a:extLst>
          </p:cNvPr>
          <p:cNvSpPr>
            <a:spLocks noChangeArrowheads="1"/>
          </p:cNvSpPr>
          <p:nvPr/>
        </p:nvSpPr>
        <p:spPr bwMode="auto">
          <a:xfrm>
            <a:off x="915013" y="1323444"/>
            <a:ext cx="3571875" cy="505833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770DD11-D37E-6A7F-3741-4FD996ECDD6D}"/>
              </a:ext>
            </a:extLst>
          </p:cNvPr>
          <p:cNvSpPr txBox="1">
            <a:spLocks noChangeArrowheads="1"/>
          </p:cNvSpPr>
          <p:nvPr/>
        </p:nvSpPr>
        <p:spPr bwMode="auto">
          <a:xfrm>
            <a:off x="1377382" y="5357484"/>
            <a:ext cx="2647135" cy="1000274"/>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600"/>
              </a:spcAft>
              <a:buSzPts val="1200"/>
            </a:pP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Thutmose III</a:t>
            </a:r>
          </a:p>
          <a:p>
            <a:pPr marL="12700" lvl="3" algn="ctr">
              <a:lnSpc>
                <a:spcPct val="90000"/>
              </a:lnSpc>
              <a:spcBef>
                <a:spcPts val="0"/>
              </a:spcBef>
              <a:spcAft>
                <a:spcPts val="600"/>
              </a:spcAft>
              <a:buSzPts val="1200"/>
            </a:pPr>
            <a:r>
              <a:rPr lang="en-US"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t>
            </a:r>
            <a:r>
              <a:rPr lang="en-US"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1479</a:t>
            </a:r>
            <a:r>
              <a:rPr lang="en-US"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-1425 BC)</a:t>
            </a:r>
            <a:endParaRPr lang="en-US"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2" name="Rectangle 1">
            <a:extLst>
              <a:ext uri="{FF2B5EF4-FFF2-40B4-BE49-F238E27FC236}">
                <a16:creationId xmlns:a16="http://schemas.microsoft.com/office/drawing/2014/main" xmlns="" id="{39050A4C-A7CE-59D8-1D60-BF5785563AEA}"/>
              </a:ext>
            </a:extLst>
          </p:cNvPr>
          <p:cNvSpPr>
            <a:spLocks noChangeArrowheads="1"/>
          </p:cNvSpPr>
          <p:nvPr/>
        </p:nvSpPr>
        <p:spPr bwMode="auto">
          <a:xfrm>
            <a:off x="4775768" y="3472530"/>
            <a:ext cx="7066462" cy="290924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A14E3D2C-A3F6-D986-B458-22BE40E88089}"/>
              </a:ext>
            </a:extLst>
          </p:cNvPr>
          <p:cNvSpPr txBox="1">
            <a:spLocks noChangeArrowheads="1"/>
          </p:cNvSpPr>
          <p:nvPr/>
        </p:nvSpPr>
        <p:spPr bwMode="auto">
          <a:xfrm>
            <a:off x="4799412" y="3526756"/>
            <a:ext cx="7022879" cy="1540422"/>
          </a:xfrm>
          <a:prstGeom prst="rect">
            <a:avLst/>
          </a:prstGeom>
          <a:noFill/>
          <a:ln w="38100">
            <a:noFill/>
            <a:miter lim="800000"/>
            <a:headEnd/>
            <a:tailEnd/>
          </a:ln>
        </p:spPr>
        <p:txBody>
          <a:bodyPr wrap="square">
            <a:spAutoFit/>
          </a:bodyPr>
          <a:lstStyle/>
          <a:p>
            <a:pPr marL="469900" lvl="3" indent="-457200">
              <a:lnSpc>
                <a:spcPct val="90000"/>
              </a:lnSpc>
              <a:spcBef>
                <a:spcPts val="0"/>
              </a:spcBef>
              <a:spcAft>
                <a:spcPts val="600"/>
              </a:spcAft>
              <a:buSzPct val="100000"/>
              <a:buFont typeface="Arial" panose="020B0604020202020204" pitchFamily="34" charset="0"/>
              <a:buChar char="•"/>
            </a:pPr>
            <a:r>
              <a:rPr lang="en-US" sz="3300" dirty="0" err="1">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Pithom</a:t>
            </a: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and Ramesses was an updated name. </a:t>
            </a:r>
          </a:p>
          <a:p>
            <a:pPr marL="469900" lvl="3" indent="-457200">
              <a:lnSpc>
                <a:spcPct val="90000"/>
              </a:lnSpc>
              <a:spcBef>
                <a:spcPts val="0"/>
              </a:spcBef>
              <a:spcAft>
                <a:spcPts val="600"/>
              </a:spcAft>
              <a:buSzPct val="100000"/>
              <a:buFont typeface="Arial" panose="020B0604020202020204" pitchFamily="34" charset="0"/>
              <a:buChar char="•"/>
            </a:pPr>
            <a:r>
              <a:rPr lang="en-US" sz="3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It used to be called </a:t>
            </a:r>
            <a:r>
              <a:rPr lang="en-US" sz="3300" dirty="0" err="1">
                <a:solidFill>
                  <a:schemeClr val="bg1"/>
                </a:solidFill>
                <a:latin typeface="Calibri Light" panose="020F0302020204030204" pitchFamily="34" charset="0"/>
                <a:ea typeface="Cambria" panose="02040503050406030204" pitchFamily="18" charset="0"/>
                <a:cs typeface="Calibri Light" panose="020F0302020204030204" pitchFamily="34" charset="0"/>
              </a:rPr>
              <a:t>Avaris</a:t>
            </a:r>
            <a:r>
              <a:rPr lang="en-US" sz="33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t>
            </a:r>
            <a:endPar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299590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3536353"/>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JEDP (Documentary Hypothesis)</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Has been taught in public universities, high schools, and most Christian colleges for more than a century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Asserts that Moses did not write the Pentateuch.</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Found its final form in the work of Julius Wellhausen (1844-1918).</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4253913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tx1">
                    <a:lumMod val="50000"/>
                    <a:lumOff val="50000"/>
                  </a:schemeClr>
                </a:solidFill>
                <a:latin typeface="Calibri Light" panose="020F0302020204030204" pitchFamily="34" charset="0"/>
                <a:cs typeface="Calibri Light" panose="020F0302020204030204" pitchFamily="34" charset="0"/>
              </a:rPr>
              <a:t>11 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So the Egyptians made the Israelites their slaves. They appointed brutal slave drivers over them, hoping to wear them down with crushing labor. They forced them to build the cities of </a:t>
            </a:r>
            <a:r>
              <a:rPr lang="en-US" sz="3800" dirty="0" err="1">
                <a:solidFill>
                  <a:schemeClr val="bg1"/>
                </a:solidFill>
                <a:latin typeface="Calibri Light" panose="020F0302020204030204" pitchFamily="34" charset="0"/>
                <a:cs typeface="Calibri Light" panose="020F0302020204030204" pitchFamily="34" charset="0"/>
              </a:rPr>
              <a:t>Pithom</a:t>
            </a:r>
            <a:r>
              <a:rPr lang="en-US" sz="3800" dirty="0">
                <a:solidFill>
                  <a:schemeClr val="bg1"/>
                </a:solidFill>
                <a:latin typeface="Calibri Light" panose="020F0302020204030204" pitchFamily="34" charset="0"/>
                <a:cs typeface="Calibri Light" panose="020F0302020204030204" pitchFamily="34" charset="0"/>
              </a:rPr>
              <a:t> and Rameses </a:t>
            </a:r>
            <a:r>
              <a:rPr lang="en-US" sz="3800" dirty="0">
                <a:solidFill>
                  <a:schemeClr val="tx1">
                    <a:lumMod val="50000"/>
                    <a:lumOff val="50000"/>
                  </a:schemeClr>
                </a:solidFill>
                <a:latin typeface="Calibri Light" panose="020F0302020204030204" pitchFamily="34" charset="0"/>
                <a:cs typeface="Calibri Light" panose="020F0302020204030204" pitchFamily="34" charset="0"/>
              </a:rPr>
              <a:t>as supply centers for the king.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D017F79-2B3E-2509-8865-C3DC1B39720A}"/>
              </a:ext>
            </a:extLst>
          </p:cNvPr>
          <p:cNvSpPr>
            <a:spLocks noChangeArrowheads="1"/>
          </p:cNvSpPr>
          <p:nvPr/>
        </p:nvSpPr>
        <p:spPr bwMode="auto">
          <a:xfrm>
            <a:off x="915013" y="1323444"/>
            <a:ext cx="3571875" cy="505833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5770DD11-D37E-6A7F-3741-4FD996ECDD6D}"/>
              </a:ext>
            </a:extLst>
          </p:cNvPr>
          <p:cNvSpPr txBox="1">
            <a:spLocks noChangeArrowheads="1"/>
          </p:cNvSpPr>
          <p:nvPr/>
        </p:nvSpPr>
        <p:spPr bwMode="auto">
          <a:xfrm>
            <a:off x="1377382" y="5357484"/>
            <a:ext cx="2647135" cy="1000274"/>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600"/>
              </a:spcAft>
              <a:buSzPts val="1200"/>
            </a:pPr>
            <a:r>
              <a:rPr lang="en-US" sz="36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Thutmose III</a:t>
            </a:r>
          </a:p>
          <a:p>
            <a:pPr marL="12700" lvl="3" algn="ctr">
              <a:lnSpc>
                <a:spcPct val="90000"/>
              </a:lnSpc>
              <a:spcBef>
                <a:spcPts val="0"/>
              </a:spcBef>
              <a:spcAft>
                <a:spcPts val="600"/>
              </a:spcAft>
              <a:buSzPts val="1200"/>
            </a:pPr>
            <a:r>
              <a:rPr lang="en-US"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t>
            </a:r>
            <a:r>
              <a:rPr lang="en-US"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1479</a:t>
            </a:r>
            <a:r>
              <a:rPr lang="en-US"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-1425 BC)</a:t>
            </a:r>
            <a:endParaRPr lang="en-US"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2" name="Rectangle 1">
            <a:extLst>
              <a:ext uri="{FF2B5EF4-FFF2-40B4-BE49-F238E27FC236}">
                <a16:creationId xmlns:a16="http://schemas.microsoft.com/office/drawing/2014/main" xmlns="" id="{39050A4C-A7CE-59D8-1D60-BF5785563AEA}"/>
              </a:ext>
            </a:extLst>
          </p:cNvPr>
          <p:cNvSpPr>
            <a:spLocks noChangeArrowheads="1"/>
          </p:cNvSpPr>
          <p:nvPr/>
        </p:nvSpPr>
        <p:spPr bwMode="auto">
          <a:xfrm>
            <a:off x="4775768" y="3472530"/>
            <a:ext cx="7066462" cy="290924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A14E3D2C-A3F6-D986-B458-22BE40E88089}"/>
              </a:ext>
            </a:extLst>
          </p:cNvPr>
          <p:cNvSpPr txBox="1">
            <a:spLocks noChangeArrowheads="1"/>
          </p:cNvSpPr>
          <p:nvPr/>
        </p:nvSpPr>
        <p:spPr bwMode="auto">
          <a:xfrm>
            <a:off x="4799412" y="3526756"/>
            <a:ext cx="7022879" cy="2834622"/>
          </a:xfrm>
          <a:prstGeom prst="rect">
            <a:avLst/>
          </a:prstGeom>
          <a:noFill/>
          <a:ln w="38100">
            <a:noFill/>
            <a:miter lim="800000"/>
            <a:headEnd/>
            <a:tailEnd/>
          </a:ln>
        </p:spPr>
        <p:txBody>
          <a:bodyPr wrap="square">
            <a:spAutoFit/>
          </a:bodyPr>
          <a:lstStyle/>
          <a:p>
            <a:pPr marL="12700" lvl="3">
              <a:lnSpc>
                <a:spcPct val="90000"/>
              </a:lnSpc>
              <a:spcBef>
                <a:spcPts val="0"/>
              </a:spcBef>
              <a:spcAft>
                <a:spcPts val="600"/>
              </a:spcAft>
              <a:buSzPct val="100000"/>
            </a:pP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a:t>
            </a:r>
            <a:r>
              <a:rPr lang="en-US" sz="3300" dirty="0" err="1">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Avaris</a:t>
            </a:r>
            <a:r>
              <a:rPr lang="en-US" sz="33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 was absorbed into the new city of Pi-Ramesses constructed by Ramesses II (1279 – 1213 BC) of the Nineteenth dynasty when he moved the capital from Thebes back to the Delta.” </a:t>
            </a:r>
          </a:p>
        </p:txBody>
      </p:sp>
    </p:spTree>
    <p:extLst>
      <p:ext uri="{BB962C8B-B14F-4D97-AF65-F5344CB8AC3E}">
        <p14:creationId xmlns:p14="http://schemas.microsoft.com/office/powerpoint/2010/main" val="1709098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302716"/>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11 	</a:t>
            </a:r>
            <a:r>
              <a:rPr lang="en-US" sz="3800" dirty="0">
                <a:solidFill>
                  <a:schemeClr val="bg1"/>
                </a:solidFill>
                <a:latin typeface="Calibri Light" panose="020F0302020204030204" pitchFamily="34" charset="0"/>
                <a:cs typeface="Calibri Light" panose="020F0302020204030204" pitchFamily="34" charset="0"/>
              </a:rPr>
              <a:t>So the Egyptians made the Israelites their slaves. They appointed brutal slave drivers over them, hoping to wear them down with crushing labor. They forced them to build the cities of </a:t>
            </a:r>
            <a:r>
              <a:rPr lang="en-US" sz="3800" dirty="0" err="1">
                <a:solidFill>
                  <a:schemeClr val="bg1"/>
                </a:solidFill>
                <a:latin typeface="Calibri Light" panose="020F0302020204030204" pitchFamily="34" charset="0"/>
                <a:cs typeface="Calibri Light" panose="020F0302020204030204" pitchFamily="34" charset="0"/>
              </a:rPr>
              <a:t>Pithom</a:t>
            </a:r>
            <a:r>
              <a:rPr lang="en-US" sz="3800" dirty="0">
                <a:solidFill>
                  <a:schemeClr val="bg1"/>
                </a:solidFill>
                <a:latin typeface="Calibri Light" panose="020F0302020204030204" pitchFamily="34" charset="0"/>
                <a:cs typeface="Calibri Light" panose="020F0302020204030204" pitchFamily="34" charset="0"/>
              </a:rPr>
              <a:t> and Rameses as supply centers for the king. </a:t>
            </a:r>
          </a:p>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12</a:t>
            </a:r>
            <a:r>
              <a:rPr lang="en-US" sz="3800" dirty="0">
                <a:solidFill>
                  <a:schemeClr val="bg1"/>
                </a:solidFill>
                <a:latin typeface="Calibri Light" panose="020F0302020204030204" pitchFamily="34" charset="0"/>
                <a:cs typeface="Calibri Light" panose="020F0302020204030204" pitchFamily="34" charset="0"/>
              </a:rPr>
              <a:t> 	But the more the Egyptians oppressed them, the more the Israelites multiplied and spread, and the more alarmed the Egyptians became.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1535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13 	</a:t>
            </a:r>
            <a:r>
              <a:rPr lang="en-US" sz="3800" dirty="0">
                <a:solidFill>
                  <a:schemeClr val="bg1"/>
                </a:solidFill>
                <a:latin typeface="Calibri Light" panose="020F0302020204030204" pitchFamily="34" charset="0"/>
                <a:cs typeface="Calibri Light" panose="020F0302020204030204" pitchFamily="34" charset="0"/>
              </a:rPr>
              <a:t>So the Egyptians worked the people of Israel without mercy. </a:t>
            </a:r>
          </a:p>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14	</a:t>
            </a:r>
            <a:r>
              <a:rPr lang="en-US" sz="3800" dirty="0">
                <a:solidFill>
                  <a:schemeClr val="bg1"/>
                </a:solidFill>
                <a:latin typeface="Calibri Light" panose="020F0302020204030204" pitchFamily="34" charset="0"/>
                <a:cs typeface="Calibri Light" panose="020F0302020204030204" pitchFamily="34" charset="0"/>
              </a:rPr>
              <a:t>They made their lives bitter, forcing them to mix mortar and make bricks and do all the work in the fields. They were ruthless in all their demands.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18719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302716"/>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15 	</a:t>
            </a:r>
            <a:r>
              <a:rPr lang="en-US" sz="3800" dirty="0">
                <a:solidFill>
                  <a:schemeClr val="bg1"/>
                </a:solidFill>
                <a:latin typeface="Calibri Light" panose="020F0302020204030204" pitchFamily="34" charset="0"/>
                <a:cs typeface="Calibri Light" panose="020F0302020204030204" pitchFamily="34" charset="0"/>
              </a:rPr>
              <a:t>[On top of this] Pharaoh, the king of Egypt, gave this order to the Hebrew midwives, Shiphrah and Puah: </a:t>
            </a:r>
          </a:p>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16 	</a:t>
            </a:r>
            <a:r>
              <a:rPr lang="en-US" sz="3800" dirty="0">
                <a:solidFill>
                  <a:schemeClr val="bg1"/>
                </a:solidFill>
                <a:latin typeface="Calibri Light" panose="020F0302020204030204" pitchFamily="34" charset="0"/>
                <a:cs typeface="Calibri Light" panose="020F0302020204030204" pitchFamily="34" charset="0"/>
              </a:rPr>
              <a:t>“When you help the Hebrew women as they give birth, watch as they deliver. If the baby is a boy, kill him; if it is a girl, let her live.” </a:t>
            </a:r>
          </a:p>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17 	</a:t>
            </a:r>
            <a:r>
              <a:rPr lang="en-US" sz="3800" dirty="0">
                <a:solidFill>
                  <a:schemeClr val="bg1"/>
                </a:solidFill>
                <a:latin typeface="Calibri Light" panose="020F0302020204030204" pitchFamily="34" charset="0"/>
                <a:cs typeface="Calibri Light" panose="020F0302020204030204" pitchFamily="34" charset="0"/>
              </a:rPr>
              <a:t>But because the midwives feared God, they refused to obey the king’s orders. They allowed the boys to live, too.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5BD5FBEE-EBD9-7AD3-C03F-E3B3A2586C98}"/>
              </a:ext>
            </a:extLst>
          </p:cNvPr>
          <p:cNvSpPr>
            <a:spLocks noChangeArrowheads="1"/>
          </p:cNvSpPr>
          <p:nvPr/>
        </p:nvSpPr>
        <p:spPr bwMode="auto">
          <a:xfrm>
            <a:off x="319088" y="5042314"/>
            <a:ext cx="11497559" cy="165852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5E9C2301-710C-5CA9-2DF5-1F811EB98329}"/>
              </a:ext>
            </a:extLst>
          </p:cNvPr>
          <p:cNvSpPr txBox="1">
            <a:spLocks noChangeArrowheads="1"/>
          </p:cNvSpPr>
          <p:nvPr/>
        </p:nvSpPr>
        <p:spPr bwMode="auto">
          <a:xfrm>
            <a:off x="357285" y="5125107"/>
            <a:ext cx="11426647" cy="14773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5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Pharoah noticed no reduction in Hebrew boys; in fact, they were more numerous.</a:t>
            </a:r>
            <a:endParaRPr lang="en-US" sz="50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0639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776418"/>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18 	</a:t>
            </a:r>
            <a:r>
              <a:rPr lang="en-US" sz="3800" dirty="0">
                <a:solidFill>
                  <a:schemeClr val="bg1"/>
                </a:solidFill>
                <a:latin typeface="Calibri Light" panose="020F0302020204030204" pitchFamily="34" charset="0"/>
                <a:cs typeface="Calibri Light" panose="020F0302020204030204" pitchFamily="34" charset="0"/>
              </a:rPr>
              <a:t>So the king of Egypt called for the midwives. “Why have you done this?” he demanded. “Why have you allowed the boys to live?” </a:t>
            </a:r>
          </a:p>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19 	</a:t>
            </a:r>
            <a:r>
              <a:rPr lang="en-US" sz="3800" dirty="0">
                <a:solidFill>
                  <a:schemeClr val="bg1"/>
                </a:solidFill>
                <a:latin typeface="Calibri Light" panose="020F0302020204030204" pitchFamily="34" charset="0"/>
                <a:cs typeface="Calibri Light" panose="020F0302020204030204" pitchFamily="34" charset="0"/>
              </a:rPr>
              <a:t>“The Hebrew women are not like the Egyptian women,” the midwives replied. “They are more vigorous and have their babies so quickly that we cannot get there in time.”</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066629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302716"/>
          </a:xfrm>
          <a:prstGeom prst="rect">
            <a:avLst/>
          </a:prstGeom>
          <a:noFill/>
          <a:ln w="9525">
            <a:noFill/>
            <a:miter lim="800000"/>
            <a:headEnd/>
            <a:tailEnd/>
          </a:ln>
        </p:spPr>
        <p:txBody>
          <a:bodyPr wrap="square">
            <a:spAutoFit/>
          </a:bodyPr>
          <a:lstStyle/>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20 	</a:t>
            </a:r>
            <a:r>
              <a:rPr lang="en-US" sz="3800" dirty="0">
                <a:solidFill>
                  <a:schemeClr val="bg1"/>
                </a:solidFill>
                <a:latin typeface="Calibri Light" panose="020F0302020204030204" pitchFamily="34" charset="0"/>
                <a:cs typeface="Calibri Light" panose="020F0302020204030204" pitchFamily="34" charset="0"/>
              </a:rPr>
              <a:t>So God was good to the midwives, and the Israelites continued to multiply, growing more and more powerful. </a:t>
            </a:r>
          </a:p>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21	 </a:t>
            </a:r>
            <a:r>
              <a:rPr lang="en-US" sz="3800" dirty="0">
                <a:solidFill>
                  <a:schemeClr val="bg1"/>
                </a:solidFill>
                <a:latin typeface="Calibri Light" panose="020F0302020204030204" pitchFamily="34" charset="0"/>
                <a:cs typeface="Calibri Light" panose="020F0302020204030204" pitchFamily="34" charset="0"/>
              </a:rPr>
              <a:t>And because the midwives feared God, he gave them families of their own. </a:t>
            </a:r>
          </a:p>
          <a:p>
            <a:pPr marL="585788" indent="-585788">
              <a:lnSpc>
                <a:spcPct val="90000"/>
              </a:lnSpc>
            </a:pPr>
            <a:r>
              <a:rPr lang="en-US" sz="3800" baseline="30000" dirty="0">
                <a:solidFill>
                  <a:schemeClr val="bg1"/>
                </a:solidFill>
                <a:latin typeface="Calibri Light" panose="020F0302020204030204" pitchFamily="34" charset="0"/>
                <a:cs typeface="Calibri Light" panose="020F0302020204030204" pitchFamily="34" charset="0"/>
              </a:rPr>
              <a:t>22 	</a:t>
            </a:r>
            <a:r>
              <a:rPr lang="en-US" sz="3800" dirty="0">
                <a:solidFill>
                  <a:schemeClr val="bg1"/>
                </a:solidFill>
                <a:latin typeface="Calibri Light" panose="020F0302020204030204" pitchFamily="34" charset="0"/>
                <a:cs typeface="Calibri Light" panose="020F0302020204030204" pitchFamily="34" charset="0"/>
              </a:rPr>
              <a:t>Then Pharaoh gave this order to all his people: “Throw every newborn Hebrew boy into the Nile River. But you may let the girls live.”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1</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019446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723823"/>
          </a:xfrm>
          <a:prstGeom prst="rect">
            <a:avLst/>
          </a:prstGeom>
          <a:noFill/>
          <a:ln w="9525">
            <a:noFill/>
            <a:miter lim="800000"/>
            <a:headEnd/>
            <a:tailEnd/>
          </a:ln>
        </p:spPr>
        <p:txBody>
          <a:bodyPr wrap="square">
            <a:spAutoFit/>
          </a:bodyPr>
          <a:lstStyle/>
          <a:p>
            <a:pPr marL="577850" marR="0" indent="-565150">
              <a:lnSpc>
                <a:spcPct val="90000"/>
              </a:lnSpc>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1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About this time, a man and woman from the tribe of Levi got married. </a:t>
            </a:r>
          </a:p>
          <a:p>
            <a:pPr marL="577850" marR="0" indent="-565150">
              <a:lnSpc>
                <a:spcPct val="90000"/>
              </a:lnSpc>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2 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woman became pregnant and gave birth to a son. She saw that he was a special baby and kept him hidden for three months.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50618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250121"/>
          </a:xfrm>
          <a:prstGeom prst="rect">
            <a:avLst/>
          </a:prstGeom>
          <a:noFill/>
          <a:ln w="9525">
            <a:noFill/>
            <a:miter lim="800000"/>
            <a:headEnd/>
            <a:tailEnd/>
          </a:ln>
        </p:spPr>
        <p:txBody>
          <a:bodyPr wrap="square">
            <a:spAutoFit/>
          </a:bodyPr>
          <a:lstStyle/>
          <a:p>
            <a:pPr marL="577850" marR="0" indent="-565150">
              <a:lnSpc>
                <a:spcPct val="90000"/>
              </a:lnSpc>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But when she could no longer hide him, she got a basket made of papyrus reeds and waterproofed it with tar and pitch. She put the baby in the basket and laid it among the reeds along the bank of the Nile River. </a:t>
            </a:r>
          </a:p>
          <a:p>
            <a:pPr marL="577850" marR="0" indent="-565150">
              <a:lnSpc>
                <a:spcPct val="90000"/>
              </a:lnSpc>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4 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baby’s sister then stood at a distance, watching to see what would happen to him.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053359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250121"/>
          </a:xfrm>
          <a:prstGeom prst="rect">
            <a:avLst/>
          </a:prstGeom>
          <a:noFill/>
          <a:ln w="9525">
            <a:noFill/>
            <a:miter lim="800000"/>
            <a:headEnd/>
            <a:tailEnd/>
          </a:ln>
        </p:spPr>
        <p:txBody>
          <a:bodyPr wrap="square">
            <a:spAutoFit/>
          </a:bodyPr>
          <a:lstStyle/>
          <a:p>
            <a:pPr marL="577850" marR="0" indent="-565150">
              <a:lnSpc>
                <a:spcPct val="90000"/>
              </a:lnSpc>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3 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But when she could no longer hide him, she got a basket made of papyrus reeds and waterproofed it with tar and pitch. She put the baby in the basket and laid it among the reeds along the bank of the Nile River. </a:t>
            </a:r>
          </a:p>
          <a:p>
            <a:pPr marL="577850" marR="0" indent="-565150">
              <a:lnSpc>
                <a:spcPct val="90000"/>
              </a:lnSpc>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4 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 baby’s sister then stood at a distance, watching to see what would happen to him.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421568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776418"/>
          </a:xfrm>
          <a:prstGeom prst="rect">
            <a:avLst/>
          </a:prstGeom>
          <a:noFill/>
          <a:ln w="9525">
            <a:noFill/>
            <a:miter lim="800000"/>
            <a:headEnd/>
            <a:tailEnd/>
          </a:ln>
        </p:spPr>
        <p:txBody>
          <a:bodyPr wrap="square">
            <a:spAutoFit/>
          </a:bodyPr>
          <a:lstStyle/>
          <a:p>
            <a:pPr marL="577850" marR="0" indent="-565150">
              <a:lnSpc>
                <a:spcPct val="90000"/>
              </a:lnSpc>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5 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Soon Pharaoh’s daughter came down to bathe in the river, and her attendants walked along the riverbank. When the princess saw the basket among the reeds, she sent her maid to get it for her. </a:t>
            </a:r>
          </a:p>
          <a:p>
            <a:pPr marL="577850" marR="0" indent="-565150">
              <a:lnSpc>
                <a:spcPct val="90000"/>
              </a:lnSpc>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6 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When the princess opened it, she saw the baby. The little boy was crying, and she felt sorry for him. “This must be one of the Hebrew children,” she said.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55099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656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302716"/>
          </a:xfrm>
          <a:prstGeom prst="rect">
            <a:avLst/>
          </a:prstGeom>
          <a:noFill/>
          <a:ln w="9525">
            <a:noFill/>
            <a:miter lim="800000"/>
            <a:headEnd/>
            <a:tailEnd/>
          </a:ln>
        </p:spPr>
        <p:txBody>
          <a:bodyPr wrap="square">
            <a:spAutoFit/>
          </a:bodyPr>
          <a:lstStyle/>
          <a:p>
            <a:pPr marL="577850" marR="0" indent="-565150">
              <a:lnSpc>
                <a:spcPct val="90000"/>
              </a:lnSpc>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7 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Then the baby’s sister approached the princess. “Should I go and find one of the Hebrew women to nurse the baby for you?” she asked. </a:t>
            </a:r>
          </a:p>
          <a:p>
            <a:pPr marL="577850" marR="0" indent="-565150">
              <a:lnSpc>
                <a:spcPct val="90000"/>
              </a:lnSpc>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8 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“Yes, do!” the princess replied. So the girl went and called the baby’s mother. </a:t>
            </a:r>
          </a:p>
          <a:p>
            <a:pPr marL="577850" marR="0" indent="-565150">
              <a:lnSpc>
                <a:spcPct val="90000"/>
              </a:lnSpc>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9 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“Take this baby and nurse him for me,” the princess told the baby’s mother. “I will pay you for your help.” So the woman took her baby home and nursed him.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80668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197525"/>
          </a:xfrm>
          <a:prstGeom prst="rect">
            <a:avLst/>
          </a:prstGeom>
          <a:noFill/>
          <a:ln w="9525">
            <a:noFill/>
            <a:miter lim="800000"/>
            <a:headEnd/>
            <a:tailEnd/>
          </a:ln>
        </p:spPr>
        <p:txBody>
          <a:bodyPr wrap="square">
            <a:spAutoFit/>
          </a:bodyPr>
          <a:lstStyle/>
          <a:p>
            <a:pPr marL="577850" marR="0" indent="-565150">
              <a:lnSpc>
                <a:spcPct val="90000"/>
              </a:lnSpc>
              <a:spcBef>
                <a:spcPts val="0"/>
              </a:spcBef>
              <a:spcAft>
                <a:spcPts val="0"/>
              </a:spcAft>
            </a:pPr>
            <a:r>
              <a:rPr lang="en-US" sz="3800" baseline="30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10 	</a:t>
            </a:r>
            <a:r>
              <a:rPr lang="en-US" sz="38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Later, when the boy was older, his mother brought him back to Pharaoh’s daughter, who adopted him as her own son. The princess named him Moses, for she explained, “I lifted him out of the water.”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Exodus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389873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389768"/>
            <a:ext cx="11353800" cy="4201150"/>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You don’t have to be anti-intellectual or a </a:t>
            </a:r>
            <a:r>
              <a:rPr lang="en-US" sz="4000" dirty="0" err="1">
                <a:solidFill>
                  <a:prstClr val="white"/>
                </a:solidFill>
                <a:latin typeface="Calibri Light" panose="020F0302020204030204" pitchFamily="34" charset="0"/>
                <a:cs typeface="Calibri Light" panose="020F0302020204030204" pitchFamily="34" charset="0"/>
              </a:rPr>
              <a:t>fideist</a:t>
            </a:r>
            <a:r>
              <a:rPr lang="en-US" sz="4000" dirty="0">
                <a:solidFill>
                  <a:prstClr val="white"/>
                </a:solidFill>
                <a:latin typeface="Calibri Light" panose="020F0302020204030204" pitchFamily="34" charset="0"/>
                <a:cs typeface="Calibri Light" panose="020F0302020204030204" pitchFamily="34" charset="0"/>
              </a:rPr>
              <a:t> in order to believe in Christianity.</a:t>
            </a:r>
          </a:p>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God set out a plan of rescue for Israel, just as he set out a plan of rescue for you. </a:t>
            </a:r>
          </a:p>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If God can overcome the circumstances facing Israel, he can overcome any circumstances you face. </a:t>
            </a:r>
          </a:p>
          <a:p>
            <a:pPr marL="571500" indent="-571500">
              <a:lnSpc>
                <a:spcPct val="90000"/>
              </a:lnSpc>
              <a:spcBef>
                <a:spcPts val="0"/>
              </a:spcBef>
              <a:spcAft>
                <a:spcPts val="600"/>
              </a:spcAft>
            </a:pPr>
            <a:endParaRPr lang="en-US" sz="4000" dirty="0">
              <a:solidFill>
                <a:prstClr val="white"/>
              </a:solidFill>
              <a:latin typeface="Calibri Light" panose="020F0302020204030204" pitchFamily="34" charset="0"/>
              <a:cs typeface="Calibri Light" panose="020F0302020204030204" pitchFamily="34" charset="0"/>
            </a:endParaRPr>
          </a:p>
        </p:txBody>
      </p:sp>
      <p:sp>
        <p:nvSpPr>
          <p:cNvPr id="8" name="TextBox 7"/>
          <p:cNvSpPr txBox="1"/>
          <p:nvPr/>
        </p:nvSpPr>
        <p:spPr>
          <a:xfrm>
            <a:off x="228600" y="5"/>
            <a:ext cx="119634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Conclusions</a:t>
            </a:r>
            <a:endParaRPr kumimoji="0" lang="en-US" sz="8000" b="0" i="0" u="none" strike="noStrike" kern="1200"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65040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0176A0B-BA14-51BD-8532-3BA7094235EA}"/>
              </a:ext>
            </a:extLst>
          </p:cNvPr>
          <p:cNvSpPr>
            <a:spLocks noChangeArrowheads="1"/>
          </p:cNvSpPr>
          <p:nvPr/>
        </p:nvSpPr>
        <p:spPr bwMode="auto">
          <a:xfrm>
            <a:off x="6226299" y="1199690"/>
            <a:ext cx="5818049" cy="2286462"/>
          </a:xfrm>
          <a:prstGeom prst="rect">
            <a:avLst/>
          </a:prstGeom>
          <a:solidFill>
            <a:schemeClr val="tx2">
              <a:lumMod val="25000"/>
            </a:schemeClr>
          </a:solidFill>
          <a:ln w="38100">
            <a:no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7C103271-4C54-7DFD-8EB0-42A33DCA633A}"/>
              </a:ext>
            </a:extLst>
          </p:cNvPr>
          <p:cNvSpPr txBox="1">
            <a:spLocks noChangeArrowheads="1"/>
          </p:cNvSpPr>
          <p:nvPr/>
        </p:nvSpPr>
        <p:spPr bwMode="auto">
          <a:xfrm>
            <a:off x="6273982" y="1339437"/>
            <a:ext cx="5713946" cy="1975926"/>
          </a:xfrm>
          <a:prstGeom prst="rect">
            <a:avLst/>
          </a:prstGeom>
          <a:noFill/>
          <a:ln w="38100">
            <a:noFill/>
            <a:miter lim="800000"/>
            <a:headEnd/>
            <a:tailEnd/>
          </a:ln>
        </p:spPr>
        <p:txBody>
          <a:bodyPr wrap="square">
            <a:spAutoFit/>
          </a:bodyPr>
          <a:lstStyle/>
          <a:p>
            <a:pPr marL="520700" lvl="1" indent="-520700" fontAlgn="auto">
              <a:lnSpc>
                <a:spcPct val="90000"/>
              </a:lnSpc>
              <a:spcBef>
                <a:spcPts val="0"/>
              </a:spcBef>
              <a:spcAft>
                <a:spcPts val="0"/>
              </a:spcAft>
              <a:buSzPct val="100000"/>
              <a:defRPr/>
            </a:pPr>
            <a:r>
              <a:rPr lang="en-US" sz="3400" dirty="0">
                <a:solidFill>
                  <a:prstClr val="white"/>
                </a:solidFill>
                <a:latin typeface="Calibri Light" panose="020F0302020204030204" pitchFamily="34" charset="0"/>
                <a:cs typeface="Calibri Light" panose="020F0302020204030204" pitchFamily="34" charset="0"/>
              </a:rPr>
              <a:t>►	J	– Jahwist (850 BC)</a:t>
            </a:r>
          </a:p>
          <a:p>
            <a:pPr marL="520700" lvl="1" indent="-520700" fontAlgn="auto">
              <a:lnSpc>
                <a:spcPct val="90000"/>
              </a:lnSpc>
              <a:spcBef>
                <a:spcPts val="0"/>
              </a:spcBef>
              <a:spcAft>
                <a:spcPts val="0"/>
              </a:spcAft>
              <a:buSzPct val="100000"/>
              <a:defRPr/>
            </a:pPr>
            <a:r>
              <a:rPr lang="en-US" sz="3400" dirty="0">
                <a:solidFill>
                  <a:prstClr val="white"/>
                </a:solidFill>
                <a:latin typeface="Calibri Light" panose="020F0302020204030204" pitchFamily="34" charset="0"/>
                <a:cs typeface="Calibri Light" panose="020F0302020204030204" pitchFamily="34" charset="0"/>
              </a:rPr>
              <a:t>►	E	– </a:t>
            </a:r>
            <a:r>
              <a:rPr lang="en-US" sz="3400" dirty="0" err="1">
                <a:solidFill>
                  <a:prstClr val="white"/>
                </a:solidFill>
                <a:latin typeface="Calibri Light" panose="020F0302020204030204" pitchFamily="34" charset="0"/>
                <a:cs typeface="Calibri Light" panose="020F0302020204030204" pitchFamily="34" charset="0"/>
              </a:rPr>
              <a:t>Elohist</a:t>
            </a:r>
            <a:r>
              <a:rPr lang="en-US" sz="3400" dirty="0">
                <a:solidFill>
                  <a:prstClr val="white"/>
                </a:solidFill>
                <a:latin typeface="Calibri Light" panose="020F0302020204030204" pitchFamily="34" charset="0"/>
                <a:cs typeface="Calibri Light" panose="020F0302020204030204" pitchFamily="34" charset="0"/>
              </a:rPr>
              <a:t> (750 BC)</a:t>
            </a:r>
          </a:p>
          <a:p>
            <a:pPr marL="520700" lvl="1" indent="-520700" fontAlgn="auto">
              <a:lnSpc>
                <a:spcPct val="90000"/>
              </a:lnSpc>
              <a:spcBef>
                <a:spcPts val="0"/>
              </a:spcBef>
              <a:spcAft>
                <a:spcPts val="0"/>
              </a:spcAft>
              <a:buSzPct val="100000"/>
              <a:defRPr/>
            </a:pPr>
            <a:r>
              <a:rPr lang="en-US" sz="3400" dirty="0">
                <a:solidFill>
                  <a:prstClr val="white"/>
                </a:solidFill>
                <a:latin typeface="Calibri Light" panose="020F0302020204030204" pitchFamily="34" charset="0"/>
                <a:cs typeface="Calibri Light" panose="020F0302020204030204" pitchFamily="34" charset="0"/>
              </a:rPr>
              <a:t>►	D	– Deuteronomist (621 BC)</a:t>
            </a:r>
          </a:p>
          <a:p>
            <a:pPr marL="520700" lvl="1" indent="-520700" fontAlgn="auto">
              <a:lnSpc>
                <a:spcPct val="90000"/>
              </a:lnSpc>
              <a:spcBef>
                <a:spcPts val="0"/>
              </a:spcBef>
              <a:spcAft>
                <a:spcPts val="0"/>
              </a:spcAft>
              <a:buSzPct val="100000"/>
              <a:defRPr/>
            </a:pPr>
            <a:r>
              <a:rPr lang="en-US" sz="3400" dirty="0">
                <a:solidFill>
                  <a:prstClr val="white"/>
                </a:solidFill>
                <a:latin typeface="Calibri Light" panose="020F0302020204030204" pitchFamily="34" charset="0"/>
                <a:cs typeface="Calibri Light" panose="020F0302020204030204" pitchFamily="34" charset="0"/>
              </a:rPr>
              <a:t>►	P	– Priestly (600-500 BC)    </a:t>
            </a:r>
          </a:p>
        </p:txBody>
      </p:sp>
    </p:spTree>
    <p:extLst>
      <p:ext uri="{BB962C8B-B14F-4D97-AF65-F5344CB8AC3E}">
        <p14:creationId xmlns:p14="http://schemas.microsoft.com/office/powerpoint/2010/main" val="364003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45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3536353"/>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JEDP (Documentary Hypothesis)</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Has been taught in public universities, high schools, and most Christian colleges for more than a century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Asserts that Moses did not write the Pentateuch.</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Found its final form in the work of Julius Wellhausen (1844-1918).</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ABD76550-13EC-E869-B353-2C0F4A7C2D82}"/>
              </a:ext>
            </a:extLst>
          </p:cNvPr>
          <p:cNvSpPr>
            <a:spLocks noChangeArrowheads="1"/>
          </p:cNvSpPr>
          <p:nvPr/>
        </p:nvSpPr>
        <p:spPr bwMode="auto">
          <a:xfrm>
            <a:off x="347664" y="4685117"/>
            <a:ext cx="11454695" cy="194429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C6B0461E-73D0-49F3-5D66-1D9D6CDDACE4}"/>
              </a:ext>
            </a:extLst>
          </p:cNvPr>
          <p:cNvSpPr txBox="1">
            <a:spLocks noChangeArrowheads="1"/>
          </p:cNvSpPr>
          <p:nvPr/>
        </p:nvSpPr>
        <p:spPr bwMode="auto">
          <a:xfrm>
            <a:off x="385597" y="4925079"/>
            <a:ext cx="11384047" cy="14773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50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rPr>
              <a:t>Why are talking about this? Why does it matter? ”</a:t>
            </a:r>
            <a:endParaRPr lang="en-US" sz="50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3451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175456"/>
            <a:ext cx="11353800" cy="1277273"/>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200" dirty="0">
                <a:solidFill>
                  <a:prstClr val="white"/>
                </a:solidFill>
                <a:latin typeface="Calibri Light" panose="020F0302020204030204" pitchFamily="34" charset="0"/>
                <a:cs typeface="Calibri Light" panose="020F0302020204030204" pitchFamily="34" charset="0"/>
              </a:rPr>
              <a:t>Problems with the JEDP Theory</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The Pentateuch claims Moses as its author.</a:t>
            </a:r>
          </a:p>
        </p:txBody>
      </p:sp>
      <p:sp>
        <p:nvSpPr>
          <p:cNvPr id="8" name="TextBox 7"/>
          <p:cNvSpPr txBox="1"/>
          <p:nvPr/>
        </p:nvSpPr>
        <p:spPr>
          <a:xfrm>
            <a:off x="228600" y="5"/>
            <a:ext cx="11963400"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Century Gothic" panose="020B0502020202020204" pitchFamily="34" charset="0"/>
                <a:cs typeface="Arial" charset="0"/>
              </a:rPr>
              <a:t>Who wrote Exodus</a:t>
            </a:r>
            <a:endParaRPr kumimoji="0" lang="en-US" sz="70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2CBA6E7E-DF50-219C-DD35-E654D0F1F481}"/>
              </a:ext>
            </a:extLst>
          </p:cNvPr>
          <p:cNvSpPr>
            <a:spLocks noChangeArrowheads="1"/>
          </p:cNvSpPr>
          <p:nvPr/>
        </p:nvSpPr>
        <p:spPr bwMode="auto">
          <a:xfrm>
            <a:off x="347664" y="2441960"/>
            <a:ext cx="11454695" cy="387311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11160FD7-93F3-7809-0F07-4D1DD5354405}"/>
              </a:ext>
            </a:extLst>
          </p:cNvPr>
          <p:cNvSpPr txBox="1">
            <a:spLocks noChangeArrowheads="1"/>
          </p:cNvSpPr>
          <p:nvPr/>
        </p:nvSpPr>
        <p:spPr bwMode="auto">
          <a:xfrm>
            <a:off x="385597" y="2539050"/>
            <a:ext cx="11384047" cy="3645100"/>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1000"/>
              </a:spcAft>
              <a:buSzPct val="100000"/>
              <a:defRPr/>
            </a:pPr>
            <a:r>
              <a:rPr lang="en-US" sz="3400" dirty="0">
                <a:solidFill>
                  <a:prstClr val="white"/>
                </a:solidFill>
                <a:latin typeface="Calibri Light" panose="020F0302020204030204" pitchFamily="34" charset="0"/>
                <a:cs typeface="Calibri Light" panose="020F0302020204030204" pitchFamily="34" charset="0"/>
              </a:rPr>
              <a:t>Exodus 34:27: ‘Then the Lord said to Moses, “Write down these words, for in accordance with these words I have made a covenant with you and with Israel.”’ </a:t>
            </a:r>
          </a:p>
          <a:p>
            <a:pPr marL="0" lvl="1" fontAlgn="auto">
              <a:lnSpc>
                <a:spcPct val="90000"/>
              </a:lnSpc>
              <a:spcBef>
                <a:spcPts val="0"/>
              </a:spcBef>
              <a:spcAft>
                <a:spcPts val="1000"/>
              </a:spcAft>
              <a:buSzPct val="100000"/>
              <a:defRPr/>
            </a:pPr>
            <a:r>
              <a:rPr lang="en-US" sz="3400" dirty="0">
                <a:solidFill>
                  <a:prstClr val="white"/>
                </a:solidFill>
                <a:latin typeface="Calibri Light" panose="020F0302020204030204" pitchFamily="34" charset="0"/>
                <a:cs typeface="Calibri Light" panose="020F0302020204030204" pitchFamily="34" charset="0"/>
              </a:rPr>
              <a:t>Numbers 33:1-2: “These are the journeys of the sons of Israel…Moses recorded their starting places according to their journeys by the command of the Lord.”</a:t>
            </a:r>
          </a:p>
          <a:p>
            <a:pPr marL="407988" lvl="1" fontAlgn="auto">
              <a:lnSpc>
                <a:spcPct val="90000"/>
              </a:lnSpc>
              <a:spcBef>
                <a:spcPts val="0"/>
              </a:spcBef>
              <a:spcAft>
                <a:spcPts val="1000"/>
              </a:spcAft>
              <a:buSzPct val="100000"/>
              <a:defRPr/>
            </a:pPr>
            <a:r>
              <a:rPr kumimoji="0" lang="en-US" b="0" i="1" u="none" strike="noStrike" kern="1200" cap="none" spc="0" normalizeH="0" baseline="0" noProof="0" dirty="0">
                <a:ln>
                  <a:noFill/>
                </a:ln>
                <a:solidFill>
                  <a:prstClr val="white"/>
                </a:solidFill>
                <a:effectLst/>
                <a:uLnTx/>
                <a:uFillTx/>
                <a:latin typeface="Calibri Light" panose="020F0302020204030204" pitchFamily="34" charset="0"/>
                <a:ea typeface="ＭＳ Ｐゴシック" charset="-128"/>
                <a:cs typeface="Calibri Light" panose="020F0302020204030204" pitchFamily="34" charset="0"/>
              </a:rPr>
              <a:t>Also see</a:t>
            </a:r>
            <a:r>
              <a:rPr kumimoji="0" lang="en-US" b="0" i="0" u="none" strike="noStrike" kern="1200" cap="none" spc="0" normalizeH="0" baseline="0" noProof="0" dirty="0">
                <a:ln>
                  <a:noFill/>
                </a:ln>
                <a:solidFill>
                  <a:prstClr val="white"/>
                </a:solidFill>
                <a:effectLst/>
                <a:uLnTx/>
                <a:uFillTx/>
                <a:latin typeface="Calibri Light" panose="020F0302020204030204" pitchFamily="34" charset="0"/>
                <a:ea typeface="ＭＳ Ｐゴシック" charset="-128"/>
                <a:cs typeface="Calibri Light" panose="020F0302020204030204" pitchFamily="34" charset="0"/>
              </a:rPr>
              <a:t> Deuteronomy 31:9; Exodus 17:14; Exodus 24:4</a:t>
            </a:r>
            <a:endParaRPr lang="en-US"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3897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1336</Words>
  <Application>Microsoft Office PowerPoint</Application>
  <PresentationFormat>Widescreen</PresentationFormat>
  <Paragraphs>280</Paragraphs>
  <Slides>52</Slides>
  <Notes>51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ＭＳ Ｐゴシック</vt:lpstr>
      <vt:lpstr>Arial</vt:lpstr>
      <vt:lpstr>Calibri</vt:lpstr>
      <vt:lpstr>Calibri Light</vt:lpstr>
      <vt:lpstr>Cambria</vt:lpstr>
      <vt:lpstr>Century Gothic</vt:lpstr>
      <vt:lpstr>Office Theme</vt:lpstr>
      <vt:lpstr>2_Office Theme</vt:lpstr>
      <vt:lpstr>EXODUS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2023-01-23T19:18:13Z</dcterms:created>
  <dcterms:modified xsi:type="dcterms:W3CDTF">2023-01-23T19:18:21Z</dcterms:modified>
</cp:coreProperties>
</file>