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2"/>
  </p:notesMasterIdLst>
  <p:sldIdLst>
    <p:sldId id="8541" r:id="rId2"/>
    <p:sldId id="8836" r:id="rId3"/>
    <p:sldId id="9089" r:id="rId4"/>
    <p:sldId id="9090" r:id="rId5"/>
    <p:sldId id="9091" r:id="rId6"/>
    <p:sldId id="9092" r:id="rId7"/>
    <p:sldId id="9094" r:id="rId8"/>
    <p:sldId id="9095" r:id="rId9"/>
    <p:sldId id="9096" r:id="rId10"/>
    <p:sldId id="9097" r:id="rId11"/>
    <p:sldId id="9098" r:id="rId12"/>
    <p:sldId id="9099" r:id="rId13"/>
    <p:sldId id="9100" r:id="rId14"/>
    <p:sldId id="9101" r:id="rId15"/>
    <p:sldId id="9102" r:id="rId16"/>
    <p:sldId id="9103" r:id="rId17"/>
    <p:sldId id="9104" r:id="rId18"/>
    <p:sldId id="9105" r:id="rId19"/>
    <p:sldId id="9106" r:id="rId20"/>
    <p:sldId id="8858" r:id="rId21"/>
    <p:sldId id="9108" r:id="rId22"/>
    <p:sldId id="9109" r:id="rId23"/>
    <p:sldId id="9110" r:id="rId24"/>
    <p:sldId id="9081" r:id="rId25"/>
    <p:sldId id="9112" r:id="rId26"/>
    <p:sldId id="9113" r:id="rId27"/>
    <p:sldId id="9114" r:id="rId28"/>
    <p:sldId id="9115" r:id="rId29"/>
    <p:sldId id="9111" r:id="rId30"/>
    <p:sldId id="8825" r:id="rId3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998944-2805-2748-A9F1-DAEC9C07FB69}" v="504" dt="2022-11-17T23:07:36.89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17" autoAdjust="0"/>
    <p:restoredTop sz="85163"/>
  </p:normalViewPr>
  <p:slideViewPr>
    <p:cSldViewPr snapToGrid="0">
      <p:cViewPr varScale="1">
        <p:scale>
          <a:sx n="66" d="100"/>
          <a:sy n="66" d="100"/>
        </p:scale>
        <p:origin x="108" y="156"/>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69689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43057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76453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62160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94710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12617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4770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63913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6306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95894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05449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65897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45619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18990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789736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6621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08520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995288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44392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519152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76855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95538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7845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98806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98139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56657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58980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2934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11/30/2022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11/30/2022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11/30/2022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11/30/2022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11/30/2022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11/30/2022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11/30/2022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11/30/2022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11/30/2022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11/30/2022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11/30/2022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11/30/2022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2 Corinthians 10:3-5: For though we live in the world, we do not wage war as the world does. The weapons we fight with are not the weapons of the world. On the contrary, they have divine power to demolish strongholds. We demolish arguments and every pretension that sets itself up against 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 is our mission?</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5299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2 Corinthians 10:3-5: For though we live in the world, we do not wage war as the world does. The weapons we fight with are not the weapons of the world. On the contrary, they have divine power to demolish strongholds. We demolish arguments and every pretension that </a:t>
            </a:r>
            <a:r>
              <a:rPr lang="en-US" sz="4000" dirty="0">
                <a:solidFill>
                  <a:prstClr val="white"/>
                </a:solidFill>
                <a:latin typeface="Calibri Light" panose="020F0302020204030204" pitchFamily="34" charset="0"/>
                <a:cs typeface="Calibri Light" panose="020F0302020204030204" pitchFamily="34" charset="0"/>
              </a:rPr>
              <a:t>sets itself up against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 is our mission?</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C0DA5CB-DE15-1D29-5643-D3C60B86DC76}"/>
              </a:ext>
            </a:extLst>
          </p:cNvPr>
          <p:cNvSpPr>
            <a:spLocks noChangeArrowheads="1"/>
          </p:cNvSpPr>
          <p:nvPr/>
        </p:nvSpPr>
        <p:spPr bwMode="auto">
          <a:xfrm>
            <a:off x="3432748" y="4658438"/>
            <a:ext cx="8006941" cy="90291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0E52EA9C-2D77-1510-9853-650A30AE63E9}"/>
              </a:ext>
            </a:extLst>
          </p:cNvPr>
          <p:cNvSpPr txBox="1">
            <a:spLocks noChangeArrowheads="1"/>
          </p:cNvSpPr>
          <p:nvPr/>
        </p:nvSpPr>
        <p:spPr bwMode="auto">
          <a:xfrm>
            <a:off x="3454820" y="4784394"/>
            <a:ext cx="7957556" cy="6740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denotes a tower or rampart </a:t>
            </a:r>
          </a:p>
        </p:txBody>
      </p:sp>
    </p:spTree>
    <p:extLst>
      <p:ext uri="{BB962C8B-B14F-4D97-AF65-F5344CB8AC3E}">
        <p14:creationId xmlns:p14="http://schemas.microsoft.com/office/powerpoint/2010/main" val="156817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2 Corinthians 10:3-5: For though we live in the world, we do not wage war as the world does. The weapons we fight with are not the weapons of the world. On the contrary, they have divine power to demolish strongholds. We demolish </a:t>
            </a:r>
            <a:r>
              <a:rPr lang="en-US" sz="4000" dirty="0">
                <a:solidFill>
                  <a:schemeClr val="bg1"/>
                </a:solidFill>
                <a:latin typeface="Calibri Light" panose="020F0302020204030204" pitchFamily="34" charset="0"/>
                <a:cs typeface="Calibri Light" panose="020F0302020204030204" pitchFamily="34" charset="0"/>
              </a:rPr>
              <a:t>arguments</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cs typeface="Calibri Light" panose="020F0302020204030204" pitchFamily="34" charset="0"/>
              </a:rPr>
              <a:t>and every pretension</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that </a:t>
            </a:r>
            <a:r>
              <a:rPr lang="en-US" sz="4000" dirty="0">
                <a:solidFill>
                  <a:prstClr val="white"/>
                </a:solidFill>
                <a:latin typeface="Calibri Light" panose="020F0302020204030204" pitchFamily="34" charset="0"/>
                <a:cs typeface="Calibri Light" panose="020F0302020204030204" pitchFamily="34" charset="0"/>
              </a:rPr>
              <a:t>sets itself up against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 is our mission?</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86956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2 Corinthians 10:3-5: For though we live in the world, we do not wage war as the world does. The weapons </a:t>
            </a:r>
            <a:r>
              <a:rPr lang="en-US" sz="4000" dirty="0">
                <a:solidFill>
                  <a:schemeClr val="bg1"/>
                </a:solidFill>
                <a:latin typeface="Calibri Light" panose="020F0302020204030204" pitchFamily="34" charset="0"/>
                <a:cs typeface="Calibri Light" panose="020F0302020204030204" pitchFamily="34" charset="0"/>
              </a:rPr>
              <a:t>we fight</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with are not the weapons of the world. On the contrary, they have divine power </a:t>
            </a:r>
            <a:r>
              <a:rPr lang="en-US" sz="4000" dirty="0">
                <a:solidFill>
                  <a:schemeClr val="bg1"/>
                </a:solidFill>
                <a:latin typeface="Calibri Light" panose="020F0302020204030204" pitchFamily="34" charset="0"/>
                <a:cs typeface="Calibri Light" panose="020F0302020204030204" pitchFamily="34" charset="0"/>
              </a:rPr>
              <a:t>to demolish strongholds</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We demolish arguments and every pretension that sets itself up against 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 is our mission?</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3E8A708-25F1-DD19-EE54-96AB4648C600}"/>
              </a:ext>
            </a:extLst>
          </p:cNvPr>
          <p:cNvSpPr>
            <a:spLocks noChangeArrowheads="1"/>
          </p:cNvSpPr>
          <p:nvPr/>
        </p:nvSpPr>
        <p:spPr bwMode="auto">
          <a:xfrm>
            <a:off x="304800" y="3879952"/>
            <a:ext cx="11506200" cy="253583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kern="0" dirty="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AC0E98C-DA9A-E288-98B5-9C78A2D662D3}"/>
              </a:ext>
            </a:extLst>
          </p:cNvPr>
          <p:cNvSpPr txBox="1">
            <a:spLocks noChangeArrowheads="1"/>
          </p:cNvSpPr>
          <p:nvPr/>
        </p:nvSpPr>
        <p:spPr bwMode="auto">
          <a:xfrm>
            <a:off x="381000" y="3997107"/>
            <a:ext cx="11354803" cy="2268313"/>
          </a:xfrm>
          <a:prstGeom prst="rect">
            <a:avLst/>
          </a:prstGeom>
          <a:noFill/>
          <a:ln w="38100">
            <a:noFill/>
            <a:miter lim="800000"/>
            <a:headEnd/>
            <a:tailEnd/>
          </a:ln>
        </p:spPr>
        <p:txBody>
          <a:bodyPr wrap="square">
            <a:spAutoFit/>
          </a:bodyPr>
          <a:lstStyle/>
          <a:p>
            <a:pPr marL="460375" indent="-460375">
              <a:lnSpc>
                <a:spcPct val="90000"/>
              </a:lnSpc>
              <a:spcAft>
                <a:spcPts val="600"/>
              </a:spcAft>
              <a:buSzPct val="100000"/>
              <a:defRPr/>
            </a:pPr>
            <a:r>
              <a:rPr lang="en-US" sz="3800" dirty="0">
                <a:solidFill>
                  <a:schemeClr val="bg1"/>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cs typeface="Calibri Light" panose="020F0302020204030204" pitchFamily="34" charset="0"/>
              </a:rPr>
              <a:t>Worldviews</a:t>
            </a:r>
          </a:p>
          <a:p>
            <a:pPr marL="460375" indent="-460375">
              <a:lnSpc>
                <a:spcPct val="90000"/>
              </a:lnSpc>
              <a:spcAft>
                <a:spcPts val="600"/>
              </a:spcAft>
              <a:buSzPct val="100000"/>
              <a:defRPr/>
            </a:pPr>
            <a:r>
              <a:rPr lang="en-US" sz="3600" dirty="0">
                <a:solidFill>
                  <a:schemeClr val="bg1"/>
                </a:solidFill>
                <a:latin typeface="Calibri Light" panose="020F0302020204030204" pitchFamily="34" charset="0"/>
                <a:cs typeface="Calibri Light" panose="020F0302020204030204" pitchFamily="34" charset="0"/>
              </a:rPr>
              <a:t>»	Personal Attitudes </a:t>
            </a:r>
          </a:p>
          <a:p>
            <a:pPr marL="914400" indent="-457200">
              <a:lnSpc>
                <a:spcPct val="90000"/>
              </a:lnSpc>
              <a:spcAft>
                <a:spcPts val="600"/>
              </a:spcAft>
              <a:buSzPct val="100000"/>
              <a:buFont typeface="Arial" panose="020B0604020202020204" pitchFamily="34" charset="0"/>
              <a:buChar char="•"/>
              <a:defRPr/>
            </a:pPr>
            <a:r>
              <a:rPr lang="en-US" sz="3600" dirty="0">
                <a:solidFill>
                  <a:schemeClr val="bg1"/>
                </a:solidFill>
                <a:latin typeface="Calibri Light" panose="020F0302020204030204" pitchFamily="34" charset="0"/>
                <a:cs typeface="Calibri Light" panose="020F0302020204030204" pitchFamily="34" charset="0"/>
              </a:rPr>
              <a:t>Individuals see themselves as subject to their social identities, mental health struggles, and past trauma. </a:t>
            </a:r>
          </a:p>
        </p:txBody>
      </p:sp>
    </p:spTree>
    <p:extLst>
      <p:ext uri="{BB962C8B-B14F-4D97-AF65-F5344CB8AC3E}">
        <p14:creationId xmlns:p14="http://schemas.microsoft.com/office/powerpoint/2010/main" val="701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2 Corinthians 10:3-5: For though we live in the world, we do not wage war as the world does. The weapons </a:t>
            </a:r>
            <a:r>
              <a:rPr lang="en-US" sz="4000" dirty="0">
                <a:solidFill>
                  <a:schemeClr val="bg1"/>
                </a:solidFill>
                <a:latin typeface="Calibri Light" panose="020F0302020204030204" pitchFamily="34" charset="0"/>
                <a:cs typeface="Calibri Light" panose="020F0302020204030204" pitchFamily="34" charset="0"/>
              </a:rPr>
              <a:t>we fight</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with are not the weapons of the world. On the contrary, they have divine power </a:t>
            </a:r>
            <a:r>
              <a:rPr lang="en-US" sz="4000" dirty="0">
                <a:solidFill>
                  <a:schemeClr val="bg1"/>
                </a:solidFill>
                <a:latin typeface="Calibri Light" panose="020F0302020204030204" pitchFamily="34" charset="0"/>
                <a:cs typeface="Calibri Light" panose="020F0302020204030204" pitchFamily="34" charset="0"/>
              </a:rPr>
              <a:t>to demolish strongholds</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We demolish arguments and every pretension that sets itself up against 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 is our mission?</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3E8A708-25F1-DD19-EE54-96AB4648C600}"/>
              </a:ext>
            </a:extLst>
          </p:cNvPr>
          <p:cNvSpPr>
            <a:spLocks noChangeArrowheads="1"/>
          </p:cNvSpPr>
          <p:nvPr/>
        </p:nvSpPr>
        <p:spPr bwMode="auto">
          <a:xfrm>
            <a:off x="304800" y="3879952"/>
            <a:ext cx="11506200" cy="253583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kern="0" dirty="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AC0E98C-DA9A-E288-98B5-9C78A2D662D3}"/>
              </a:ext>
            </a:extLst>
          </p:cNvPr>
          <p:cNvSpPr txBox="1">
            <a:spLocks noChangeArrowheads="1"/>
          </p:cNvSpPr>
          <p:nvPr/>
        </p:nvSpPr>
        <p:spPr bwMode="auto">
          <a:xfrm>
            <a:off x="381000" y="3997107"/>
            <a:ext cx="11354803" cy="1769715"/>
          </a:xfrm>
          <a:prstGeom prst="rect">
            <a:avLst/>
          </a:prstGeom>
          <a:noFill/>
          <a:ln w="38100">
            <a:noFill/>
            <a:miter lim="800000"/>
            <a:headEnd/>
            <a:tailEnd/>
          </a:ln>
        </p:spPr>
        <p:txBody>
          <a:bodyPr wrap="square">
            <a:spAutoFit/>
          </a:bodyPr>
          <a:lstStyle/>
          <a:p>
            <a:pPr marL="460375" indent="-460375">
              <a:lnSpc>
                <a:spcPct val="90000"/>
              </a:lnSpc>
              <a:spcAft>
                <a:spcPts val="600"/>
              </a:spcAft>
              <a:buSzPct val="100000"/>
              <a:defRPr/>
            </a:pPr>
            <a:r>
              <a:rPr lang="en-US" sz="3800" dirty="0">
                <a:solidFill>
                  <a:schemeClr val="bg1"/>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cs typeface="Calibri Light" panose="020F0302020204030204" pitchFamily="34" charset="0"/>
              </a:rPr>
              <a:t>Worldviews</a:t>
            </a:r>
          </a:p>
          <a:p>
            <a:pPr marL="460375" indent="-460375">
              <a:lnSpc>
                <a:spcPct val="90000"/>
              </a:lnSpc>
              <a:spcAft>
                <a:spcPts val="600"/>
              </a:spcAft>
              <a:buSzPct val="100000"/>
              <a:defRPr/>
            </a:pPr>
            <a:r>
              <a:rPr lang="en-US" sz="3600" dirty="0">
                <a:solidFill>
                  <a:schemeClr val="bg1"/>
                </a:solidFill>
                <a:latin typeface="Calibri Light" panose="020F0302020204030204" pitchFamily="34" charset="0"/>
                <a:cs typeface="Calibri Light" panose="020F0302020204030204" pitchFamily="34" charset="0"/>
              </a:rPr>
              <a:t>»	Personal Attitudes </a:t>
            </a:r>
          </a:p>
          <a:p>
            <a:pPr marL="914400" indent="-457200">
              <a:lnSpc>
                <a:spcPct val="90000"/>
              </a:lnSpc>
              <a:spcAft>
                <a:spcPts val="600"/>
              </a:spcAft>
              <a:buSzPct val="100000"/>
              <a:buFont typeface="Arial" panose="020B0604020202020204" pitchFamily="34" charset="0"/>
              <a:buChar char="•"/>
              <a:defRPr/>
            </a:pPr>
            <a:r>
              <a:rPr lang="en-US" sz="3600" dirty="0">
                <a:solidFill>
                  <a:schemeClr val="bg1"/>
                </a:solidFill>
                <a:latin typeface="Calibri Light" panose="020F0302020204030204" pitchFamily="34" charset="0"/>
                <a:cs typeface="Calibri Light" panose="020F0302020204030204" pitchFamily="34" charset="0"/>
              </a:rPr>
              <a:t>“My perception is my reality.”</a:t>
            </a:r>
          </a:p>
        </p:txBody>
      </p:sp>
      <p:sp>
        <p:nvSpPr>
          <p:cNvPr id="6" name="Rectangle 5">
            <a:extLst>
              <a:ext uri="{FF2B5EF4-FFF2-40B4-BE49-F238E27FC236}">
                <a16:creationId xmlns:a16="http://schemas.microsoft.com/office/drawing/2014/main" xmlns="" id="{4D187992-C0D9-D5EF-5B60-B9DE633872A8}"/>
              </a:ext>
            </a:extLst>
          </p:cNvPr>
          <p:cNvSpPr>
            <a:spLocks noChangeArrowheads="1"/>
          </p:cNvSpPr>
          <p:nvPr/>
        </p:nvSpPr>
        <p:spPr bwMode="auto">
          <a:xfrm>
            <a:off x="4587831" y="3483276"/>
            <a:ext cx="6858000" cy="1467633"/>
          </a:xfrm>
          <a:prstGeom prst="rect">
            <a:avLst/>
          </a:prstGeom>
          <a:solidFill>
            <a:schemeClr val="accent6">
              <a:lumMod val="50000"/>
            </a:schemeClr>
          </a:solidFill>
          <a:ln w="22225">
            <a:solidFill>
              <a:schemeClr val="accent6">
                <a:lumMod val="20000"/>
                <a:lumOff val="80000"/>
              </a:schemeClr>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D3657309-757B-1929-E9D0-05270F116D38}"/>
              </a:ext>
            </a:extLst>
          </p:cNvPr>
          <p:cNvSpPr txBox="1">
            <a:spLocks noChangeArrowheads="1"/>
          </p:cNvSpPr>
          <p:nvPr/>
        </p:nvSpPr>
        <p:spPr bwMode="auto">
          <a:xfrm>
            <a:off x="4706071" y="3614204"/>
            <a:ext cx="6739760" cy="1205779"/>
          </a:xfrm>
          <a:prstGeom prst="rect">
            <a:avLst/>
          </a:prstGeom>
          <a:noFill/>
          <a:ln w="38100">
            <a:noFill/>
            <a:miter lim="800000"/>
            <a:headEnd/>
            <a:tailEnd/>
          </a:ln>
        </p:spPr>
        <p:txBody>
          <a:bodyPr wrap="square">
            <a:spAutoFit/>
          </a:bodyPr>
          <a:lstStyle/>
          <a:p>
            <a:pPr algn="ctr">
              <a:lnSpc>
                <a:spcPct val="90000"/>
              </a:lnSpc>
              <a:spcAft>
                <a:spcPts val="600"/>
              </a:spcAft>
              <a:buSzPct val="100000"/>
              <a:defRPr/>
            </a:pPr>
            <a:r>
              <a:rPr lang="en-US" sz="4000" dirty="0">
                <a:solidFill>
                  <a:schemeClr val="bg1"/>
                </a:solidFill>
                <a:latin typeface="Calibri Light" panose="020F0302020204030204" pitchFamily="34" charset="0"/>
                <a:cs typeface="Calibri Light" panose="020F0302020204030204" pitchFamily="34" charset="0"/>
              </a:rPr>
              <a:t>Feelings are always compelling, but not always reliable.</a:t>
            </a:r>
          </a:p>
        </p:txBody>
      </p:sp>
    </p:spTree>
    <p:extLst>
      <p:ext uri="{BB962C8B-B14F-4D97-AF65-F5344CB8AC3E}">
        <p14:creationId xmlns:p14="http://schemas.microsoft.com/office/powerpoint/2010/main" val="25428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2 Corinthians 10:3-5: For though we live in the world, we do not wage war as the world does. The weapons </a:t>
            </a:r>
            <a:r>
              <a:rPr lang="en-US" sz="4000" dirty="0">
                <a:solidFill>
                  <a:schemeClr val="bg1"/>
                </a:solidFill>
                <a:latin typeface="Calibri Light" panose="020F0302020204030204" pitchFamily="34" charset="0"/>
                <a:cs typeface="Calibri Light" panose="020F0302020204030204" pitchFamily="34" charset="0"/>
              </a:rPr>
              <a:t>we fight</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with are not the weapons of the world. On the contrary, they have divine power </a:t>
            </a:r>
            <a:r>
              <a:rPr lang="en-US" sz="4000" dirty="0">
                <a:solidFill>
                  <a:schemeClr val="bg1"/>
                </a:solidFill>
                <a:latin typeface="Calibri Light" panose="020F0302020204030204" pitchFamily="34" charset="0"/>
                <a:cs typeface="Calibri Light" panose="020F0302020204030204" pitchFamily="34" charset="0"/>
              </a:rPr>
              <a:t>to demolish strongholds</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We demolish arguments and every pretension that sets itself up against 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 is our mission?</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3E8A708-25F1-DD19-EE54-96AB4648C600}"/>
              </a:ext>
            </a:extLst>
          </p:cNvPr>
          <p:cNvSpPr>
            <a:spLocks noChangeArrowheads="1"/>
          </p:cNvSpPr>
          <p:nvPr/>
        </p:nvSpPr>
        <p:spPr bwMode="auto">
          <a:xfrm>
            <a:off x="304800" y="3879952"/>
            <a:ext cx="11506200" cy="253583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kern="0" dirty="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AC0E98C-DA9A-E288-98B5-9C78A2D662D3}"/>
              </a:ext>
            </a:extLst>
          </p:cNvPr>
          <p:cNvSpPr txBox="1">
            <a:spLocks noChangeArrowheads="1"/>
          </p:cNvSpPr>
          <p:nvPr/>
        </p:nvSpPr>
        <p:spPr bwMode="auto">
          <a:xfrm>
            <a:off x="381000" y="3997107"/>
            <a:ext cx="11354803" cy="1769715"/>
          </a:xfrm>
          <a:prstGeom prst="rect">
            <a:avLst/>
          </a:prstGeom>
          <a:noFill/>
          <a:ln w="38100">
            <a:noFill/>
            <a:miter lim="800000"/>
            <a:headEnd/>
            <a:tailEnd/>
          </a:ln>
        </p:spPr>
        <p:txBody>
          <a:bodyPr wrap="square">
            <a:spAutoFit/>
          </a:bodyPr>
          <a:lstStyle/>
          <a:p>
            <a:pPr marL="460375" indent="-460375">
              <a:lnSpc>
                <a:spcPct val="90000"/>
              </a:lnSpc>
              <a:spcAft>
                <a:spcPts val="600"/>
              </a:spcAft>
              <a:buSzPct val="100000"/>
              <a:defRPr/>
            </a:pPr>
            <a:r>
              <a:rPr lang="en-US" sz="3800" dirty="0">
                <a:solidFill>
                  <a:schemeClr val="bg1"/>
                </a:solidFill>
                <a:latin typeface="Calibri Light" panose="020F0302020204030204" pitchFamily="34" charset="0"/>
                <a:cs typeface="Calibri Light" panose="020F0302020204030204" pitchFamily="34" charset="0"/>
              </a:rPr>
              <a:t>Our strategy is offensive, not just defensive. </a:t>
            </a:r>
          </a:p>
          <a:p>
            <a:pPr marL="460375" indent="-460375">
              <a:lnSpc>
                <a:spcPct val="90000"/>
              </a:lnSpc>
              <a:spcAft>
                <a:spcPts val="600"/>
              </a:spcAft>
              <a:buSzPct val="100000"/>
              <a:defRPr/>
            </a:pPr>
            <a:r>
              <a:rPr lang="en-US" sz="3600" dirty="0">
                <a:solidFill>
                  <a:schemeClr val="bg1"/>
                </a:solidFill>
                <a:latin typeface="Calibri Light" panose="020F0302020204030204" pitchFamily="34" charset="0"/>
                <a:cs typeface="Calibri Light" panose="020F0302020204030204" pitchFamily="34" charset="0"/>
              </a:rPr>
              <a:t>»	The Price of a Defensive Strategy</a:t>
            </a:r>
          </a:p>
          <a:p>
            <a:pPr marL="460375" indent="-460375">
              <a:lnSpc>
                <a:spcPct val="90000"/>
              </a:lnSpc>
              <a:spcAft>
                <a:spcPts val="600"/>
              </a:spcAft>
              <a:buSzPct val="100000"/>
              <a:defRPr/>
            </a:pPr>
            <a:r>
              <a:rPr lang="en-US" sz="3600" dirty="0">
                <a:solidFill>
                  <a:schemeClr val="bg1"/>
                </a:solidFill>
                <a:latin typeface="Calibri Light" panose="020F0302020204030204" pitchFamily="34" charset="0"/>
                <a:cs typeface="Calibri Light" panose="020F0302020204030204" pitchFamily="34" charset="0"/>
              </a:rPr>
              <a:t>»	People are not the enemy </a:t>
            </a:r>
          </a:p>
        </p:txBody>
      </p:sp>
      <p:sp>
        <p:nvSpPr>
          <p:cNvPr id="4" name="Rectangle 3">
            <a:extLst>
              <a:ext uri="{FF2B5EF4-FFF2-40B4-BE49-F238E27FC236}">
                <a16:creationId xmlns:a16="http://schemas.microsoft.com/office/drawing/2014/main" xmlns="" id="{69757F6B-11E7-1061-116F-32F86ABC432C}"/>
              </a:ext>
            </a:extLst>
          </p:cNvPr>
          <p:cNvSpPr>
            <a:spLocks noChangeArrowheads="1"/>
          </p:cNvSpPr>
          <p:nvPr/>
        </p:nvSpPr>
        <p:spPr bwMode="auto">
          <a:xfrm>
            <a:off x="2916836" y="1427410"/>
            <a:ext cx="8894164" cy="2301390"/>
          </a:xfrm>
          <a:prstGeom prst="rect">
            <a:avLst/>
          </a:prstGeom>
          <a:solidFill>
            <a:schemeClr val="accent6">
              <a:lumMod val="50000"/>
            </a:schemeClr>
          </a:solidFill>
          <a:ln w="22225">
            <a:solidFill>
              <a:schemeClr val="accent6">
                <a:lumMod val="20000"/>
                <a:lumOff val="8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xmlns="" id="{4E2C6F8E-2B92-8DCA-933A-E14CFC3EECC6}"/>
              </a:ext>
            </a:extLst>
          </p:cNvPr>
          <p:cNvSpPr txBox="1">
            <a:spLocks noChangeArrowheads="1"/>
          </p:cNvSpPr>
          <p:nvPr/>
        </p:nvSpPr>
        <p:spPr bwMode="auto">
          <a:xfrm>
            <a:off x="2975956" y="1532185"/>
            <a:ext cx="8740818" cy="2086725"/>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600" dirty="0">
                <a:solidFill>
                  <a:schemeClr val="bg1"/>
                </a:solidFill>
                <a:latin typeface="Calibri Light" panose="020F0302020204030204" pitchFamily="34" charset="0"/>
                <a:cs typeface="Calibri Light" panose="020F0302020204030204" pitchFamily="34" charset="0"/>
              </a:rPr>
              <a:t>Acts 1:8: You will receive power when the Holy Spirit comes on you; and you will be my witnesses in Jerusalem, and in all Judea and Samaria, and to the ends of the earth. </a:t>
            </a:r>
          </a:p>
        </p:txBody>
      </p:sp>
    </p:spTree>
    <p:extLst>
      <p:ext uri="{BB962C8B-B14F-4D97-AF65-F5344CB8AC3E}">
        <p14:creationId xmlns:p14="http://schemas.microsoft.com/office/powerpoint/2010/main" val="192950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2 Corinthians 10:3-5: For though we live in the world, we do not wage war as the world does. The weapons </a:t>
            </a:r>
            <a:r>
              <a:rPr lang="en-US" sz="4000" dirty="0">
                <a:solidFill>
                  <a:schemeClr val="bg1"/>
                </a:solidFill>
                <a:latin typeface="Calibri Light" panose="020F0302020204030204" pitchFamily="34" charset="0"/>
                <a:cs typeface="Calibri Light" panose="020F0302020204030204" pitchFamily="34" charset="0"/>
              </a:rPr>
              <a:t>we fight</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with are not the weapons of the world. On the contrary, they have divine power </a:t>
            </a:r>
            <a:r>
              <a:rPr lang="en-US" sz="4000" dirty="0">
                <a:solidFill>
                  <a:schemeClr val="bg1"/>
                </a:solidFill>
                <a:latin typeface="Calibri Light" panose="020F0302020204030204" pitchFamily="34" charset="0"/>
                <a:cs typeface="Calibri Light" panose="020F0302020204030204" pitchFamily="34" charset="0"/>
              </a:rPr>
              <a:t>to demolish strongholds</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We demolish arguments and every pretension that sets itself up against 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 is our mission?</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3E8A708-25F1-DD19-EE54-96AB4648C600}"/>
              </a:ext>
            </a:extLst>
          </p:cNvPr>
          <p:cNvSpPr>
            <a:spLocks noChangeArrowheads="1"/>
          </p:cNvSpPr>
          <p:nvPr/>
        </p:nvSpPr>
        <p:spPr bwMode="auto">
          <a:xfrm>
            <a:off x="304800" y="3879952"/>
            <a:ext cx="11506200" cy="253583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kern="0" dirty="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AC0E98C-DA9A-E288-98B5-9C78A2D662D3}"/>
              </a:ext>
            </a:extLst>
          </p:cNvPr>
          <p:cNvSpPr txBox="1">
            <a:spLocks noChangeArrowheads="1"/>
          </p:cNvSpPr>
          <p:nvPr/>
        </p:nvSpPr>
        <p:spPr bwMode="auto">
          <a:xfrm>
            <a:off x="381000" y="3997107"/>
            <a:ext cx="11354803" cy="1692771"/>
          </a:xfrm>
          <a:prstGeom prst="rect">
            <a:avLst/>
          </a:prstGeom>
          <a:noFill/>
          <a:ln w="38100">
            <a:noFill/>
            <a:miter lim="800000"/>
            <a:headEnd/>
            <a:tailEnd/>
          </a:ln>
        </p:spPr>
        <p:txBody>
          <a:bodyPr wrap="square">
            <a:spAutoFit/>
          </a:bodyPr>
          <a:lstStyle/>
          <a:p>
            <a:pPr marL="460375" indent="-460375">
              <a:lnSpc>
                <a:spcPct val="90000"/>
              </a:lnSpc>
              <a:spcAft>
                <a:spcPts val="600"/>
              </a:spcAft>
              <a:buSzPct val="100000"/>
              <a:defRPr/>
            </a:pPr>
            <a:r>
              <a:rPr lang="en-US" sz="3800" dirty="0">
                <a:solidFill>
                  <a:schemeClr val="bg1"/>
                </a:solidFill>
                <a:latin typeface="Calibri Light" panose="020F0302020204030204" pitchFamily="34" charset="0"/>
                <a:cs typeface="Calibri Light" panose="020F0302020204030204" pitchFamily="34" charset="0"/>
              </a:rPr>
              <a:t>Our strategy is offensive, not just defensive. </a:t>
            </a:r>
          </a:p>
          <a:p>
            <a:pPr marL="460375" indent="-460375">
              <a:lnSpc>
                <a:spcPct val="90000"/>
              </a:lnSpc>
              <a:spcAft>
                <a:spcPts val="600"/>
              </a:spcAft>
              <a:buSzPct val="100000"/>
              <a:defRPr/>
            </a:pPr>
            <a:r>
              <a:rPr lang="en-US" sz="3600" dirty="0">
                <a:solidFill>
                  <a:schemeClr val="bg1"/>
                </a:solidFill>
                <a:latin typeface="Calibri Light" panose="020F0302020204030204" pitchFamily="34" charset="0"/>
                <a:cs typeface="Calibri Light" panose="020F0302020204030204" pitchFamily="34" charset="0"/>
              </a:rPr>
              <a:t>»	Churches that lose its sense of mission, erect parapets of protection to shield itself from the world.</a:t>
            </a:r>
          </a:p>
        </p:txBody>
      </p:sp>
    </p:spTree>
    <p:extLst>
      <p:ext uri="{BB962C8B-B14F-4D97-AF65-F5344CB8AC3E}">
        <p14:creationId xmlns:p14="http://schemas.microsoft.com/office/powerpoint/2010/main" val="502691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2 Corinthians 10:3-5: For though we live in the world, we do not wage war as the world does. The weapons we fight with are not the weapons of the world. On the contrary, they have divine power to demolish strongholds. We demolish arguments and every pretension that sets itself up against 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How we fight</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86900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2 Corinthians 10:3-5: For though we live in the world, we do not wage war as the world does. </a:t>
            </a:r>
            <a:r>
              <a:rPr lang="en-US" sz="4000" dirty="0">
                <a:solidFill>
                  <a:schemeClr val="bg1"/>
                </a:solidFill>
                <a:latin typeface="Calibri Light" panose="020F0302020204030204" pitchFamily="34" charset="0"/>
                <a:cs typeface="Calibri Light" panose="020F0302020204030204" pitchFamily="34" charset="0"/>
              </a:rPr>
              <a:t>The weapons we fight with are not the weapons of the world</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On the contrary, </a:t>
            </a:r>
            <a:r>
              <a:rPr lang="en-US" sz="4000" dirty="0">
                <a:solidFill>
                  <a:schemeClr val="bg1"/>
                </a:solidFill>
                <a:latin typeface="Calibri Light" panose="020F0302020204030204" pitchFamily="34" charset="0"/>
                <a:cs typeface="Calibri Light" panose="020F0302020204030204" pitchFamily="34" charset="0"/>
              </a:rPr>
              <a:t>they have divine power</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to demolish strongholds. We demolish arguments and every pretension that sets itself up against 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How we fight</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2B51CB-D924-25C0-56EB-8B151325F9D7}"/>
              </a:ext>
            </a:extLst>
          </p:cNvPr>
          <p:cNvSpPr>
            <a:spLocks noChangeArrowheads="1"/>
          </p:cNvSpPr>
          <p:nvPr/>
        </p:nvSpPr>
        <p:spPr bwMode="auto">
          <a:xfrm>
            <a:off x="2103098" y="3444234"/>
            <a:ext cx="9351581" cy="148753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029A5F9-F28D-C44D-C00C-BEF4B9BC6C80}"/>
              </a:ext>
            </a:extLst>
          </p:cNvPr>
          <p:cNvSpPr txBox="1">
            <a:spLocks noChangeArrowheads="1"/>
          </p:cNvSpPr>
          <p:nvPr/>
        </p:nvSpPr>
        <p:spPr bwMode="auto">
          <a:xfrm>
            <a:off x="2133463" y="3555200"/>
            <a:ext cx="9293903" cy="1294200"/>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Christians must counter each of Satan’s lies and accusations with truth. </a:t>
            </a:r>
          </a:p>
        </p:txBody>
      </p:sp>
    </p:spTree>
    <p:extLst>
      <p:ext uri="{BB962C8B-B14F-4D97-AF65-F5344CB8AC3E}">
        <p14:creationId xmlns:p14="http://schemas.microsoft.com/office/powerpoint/2010/main" val="267316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970318"/>
          </a:xfrm>
          <a:prstGeom prst="rect">
            <a:avLst/>
          </a:prstGeom>
          <a:noFill/>
          <a:ln w="9525">
            <a:noFill/>
            <a:miter lim="800000"/>
            <a:headEnd/>
            <a:tailEnd/>
          </a:ln>
        </p:spPr>
        <p:txBody>
          <a:bodyPr wrap="square">
            <a:spAutoFit/>
          </a:bodyPr>
          <a:lstStyle/>
          <a:p>
            <a:pPr marL="14288" indent="-14288">
              <a:lnSpc>
                <a:spcPct val="90000"/>
              </a:lnSpc>
              <a:spcBef>
                <a:spcPts val="0"/>
              </a:spcBef>
              <a:spcAft>
                <a:spcPts val="600"/>
              </a:spcAft>
            </a:pP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2 Corinthians 10:3-5: For though we live in the world, we do not wage war as the world does. </a:t>
            </a:r>
            <a:r>
              <a:rPr lang="en-US" sz="4000" dirty="0">
                <a:solidFill>
                  <a:schemeClr val="bg1"/>
                </a:solidFill>
                <a:latin typeface="Calibri Light" panose="020F0302020204030204" pitchFamily="34" charset="0"/>
                <a:cs typeface="Calibri Light" panose="020F0302020204030204" pitchFamily="34" charset="0"/>
              </a:rPr>
              <a:t>The weapons we fight with are not the weapons of the world</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On the contrary, </a:t>
            </a:r>
            <a:r>
              <a:rPr lang="en-US" sz="4000" dirty="0">
                <a:solidFill>
                  <a:schemeClr val="bg1"/>
                </a:solidFill>
                <a:latin typeface="Calibri Light" panose="020F0302020204030204" pitchFamily="34" charset="0"/>
                <a:cs typeface="Calibri Light" panose="020F0302020204030204" pitchFamily="34" charset="0"/>
              </a:rPr>
              <a:t>they have divine power</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to demolish strongholds. We demolish arguments and every pretension that sets itself up against the knowledge of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How we fight</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2B51CB-D924-25C0-56EB-8B151325F9D7}"/>
              </a:ext>
            </a:extLst>
          </p:cNvPr>
          <p:cNvSpPr>
            <a:spLocks noChangeArrowheads="1"/>
          </p:cNvSpPr>
          <p:nvPr/>
        </p:nvSpPr>
        <p:spPr bwMode="auto">
          <a:xfrm>
            <a:off x="2103098" y="3444234"/>
            <a:ext cx="9351581" cy="148753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029A5F9-F28D-C44D-C00C-BEF4B9BC6C80}"/>
              </a:ext>
            </a:extLst>
          </p:cNvPr>
          <p:cNvSpPr txBox="1">
            <a:spLocks noChangeArrowheads="1"/>
          </p:cNvSpPr>
          <p:nvPr/>
        </p:nvSpPr>
        <p:spPr bwMode="auto">
          <a:xfrm>
            <a:off x="2133463" y="3555200"/>
            <a:ext cx="9293903" cy="12557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Spiritual warfare is primarily a truth encounter, not a power encounter.</a:t>
            </a:r>
          </a:p>
        </p:txBody>
      </p:sp>
    </p:spTree>
    <p:extLst>
      <p:ext uri="{BB962C8B-B14F-4D97-AF65-F5344CB8AC3E}">
        <p14:creationId xmlns:p14="http://schemas.microsoft.com/office/powerpoint/2010/main" val="162990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10</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Finally, be strong in the Lord and in his mighty power.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Put on the full armor of God, so that you can take your stand against the devil’s schemes. .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For our struggle is not against flesh and blood, but against the rulers, against the authorities, against the powers of this dark world and against the spiritual forces of evil in the heavenly realms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8715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1" y="252664"/>
            <a:ext cx="5791200" cy="2440668"/>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5000" dirty="0">
                <a:solidFill>
                  <a:prstClr val="white"/>
                </a:solidFill>
                <a:latin typeface="Calibri Light" panose="020F0302020204030204" pitchFamily="34" charset="0"/>
                <a:cs typeface="Calibri Light" panose="020F0302020204030204" pitchFamily="34" charset="0"/>
              </a:rPr>
              <a:t>Peacetime Mentality</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We are preoccupied with accumulating and enjoying our possessions.  </a:t>
            </a:r>
          </a:p>
        </p:txBody>
      </p:sp>
      <p:sp>
        <p:nvSpPr>
          <p:cNvPr id="4" name="Text Box 8">
            <a:extLst>
              <a:ext uri="{FF2B5EF4-FFF2-40B4-BE49-F238E27FC236}">
                <a16:creationId xmlns:a16="http://schemas.microsoft.com/office/drawing/2014/main" xmlns="" id="{6BA199F2-3173-8EFE-A2C3-346C16140B58}"/>
              </a:ext>
            </a:extLst>
          </p:cNvPr>
          <p:cNvSpPr txBox="1">
            <a:spLocks noChangeArrowheads="1"/>
          </p:cNvSpPr>
          <p:nvPr/>
        </p:nvSpPr>
        <p:spPr bwMode="auto">
          <a:xfrm>
            <a:off x="6096000" y="252664"/>
            <a:ext cx="5791200" cy="3570208"/>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5000" dirty="0">
                <a:solidFill>
                  <a:prstClr val="white"/>
                </a:solidFill>
                <a:latin typeface="Calibri Light" panose="020F0302020204030204" pitchFamily="34" charset="0"/>
                <a:cs typeface="Calibri Light" panose="020F0302020204030204" pitchFamily="34" charset="0"/>
              </a:rPr>
              <a:t>Wartime Mentality</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Personal sacrifices must be made to mobilize resources for the struggle. </a:t>
            </a:r>
          </a:p>
          <a:p>
            <a:pPr marL="1150938" indent="-560388">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Waste is unacceptable </a:t>
            </a:r>
          </a:p>
        </p:txBody>
      </p:sp>
      <p:sp>
        <p:nvSpPr>
          <p:cNvPr id="5" name="Rectangle 4">
            <a:extLst>
              <a:ext uri="{FF2B5EF4-FFF2-40B4-BE49-F238E27FC236}">
                <a16:creationId xmlns:a16="http://schemas.microsoft.com/office/drawing/2014/main" xmlns="" id="{4F2DDC2C-0ED0-38C5-62FC-DA5496D6EF5C}"/>
              </a:ext>
            </a:extLst>
          </p:cNvPr>
          <p:cNvSpPr/>
          <p:nvPr/>
        </p:nvSpPr>
        <p:spPr>
          <a:xfrm>
            <a:off x="304801" y="252664"/>
            <a:ext cx="5791199" cy="63526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E537AB0D-4AAE-9025-591C-9CEEBA5BB8ED}"/>
              </a:ext>
            </a:extLst>
          </p:cNvPr>
          <p:cNvSpPr/>
          <p:nvPr/>
        </p:nvSpPr>
        <p:spPr>
          <a:xfrm>
            <a:off x="6095999" y="252664"/>
            <a:ext cx="5791199" cy="63526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3903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1" y="252664"/>
            <a:ext cx="5791200" cy="4096506"/>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5000" dirty="0">
                <a:solidFill>
                  <a:prstClr val="white"/>
                </a:solidFill>
                <a:latin typeface="Calibri Light" panose="020F0302020204030204" pitchFamily="34" charset="0"/>
                <a:cs typeface="Calibri Light" panose="020F0302020204030204" pitchFamily="34" charset="0"/>
              </a:rPr>
              <a:t>Peacetime Mentality</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It is reasonable to avoid as much discomfort, hardship, and suffering as possible.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Showing up and participating is optional </a:t>
            </a:r>
          </a:p>
        </p:txBody>
      </p:sp>
      <p:sp>
        <p:nvSpPr>
          <p:cNvPr id="4" name="Text Box 8">
            <a:extLst>
              <a:ext uri="{FF2B5EF4-FFF2-40B4-BE49-F238E27FC236}">
                <a16:creationId xmlns:a16="http://schemas.microsoft.com/office/drawing/2014/main" xmlns="" id="{6BA199F2-3173-8EFE-A2C3-346C16140B58}"/>
              </a:ext>
            </a:extLst>
          </p:cNvPr>
          <p:cNvSpPr txBox="1">
            <a:spLocks noChangeArrowheads="1"/>
          </p:cNvSpPr>
          <p:nvPr/>
        </p:nvSpPr>
        <p:spPr bwMode="auto">
          <a:xfrm>
            <a:off x="6096000" y="252664"/>
            <a:ext cx="5791200" cy="5149102"/>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5000" dirty="0">
                <a:solidFill>
                  <a:prstClr val="white"/>
                </a:solidFill>
                <a:latin typeface="Calibri Light" panose="020F0302020204030204" pitchFamily="34" charset="0"/>
                <a:cs typeface="Calibri Light" panose="020F0302020204030204" pitchFamily="34" charset="0"/>
              </a:rPr>
              <a:t>Wartime Mentality</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You willingly enter hardship and extreme suffering for the sake of the struggle.</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Failure to show up and play your part may be the difference between victory and defeat </a:t>
            </a:r>
          </a:p>
        </p:txBody>
      </p:sp>
      <p:sp>
        <p:nvSpPr>
          <p:cNvPr id="5" name="Rectangle 4">
            <a:extLst>
              <a:ext uri="{FF2B5EF4-FFF2-40B4-BE49-F238E27FC236}">
                <a16:creationId xmlns:a16="http://schemas.microsoft.com/office/drawing/2014/main" xmlns="" id="{4F2DDC2C-0ED0-38C5-62FC-DA5496D6EF5C}"/>
              </a:ext>
            </a:extLst>
          </p:cNvPr>
          <p:cNvSpPr/>
          <p:nvPr/>
        </p:nvSpPr>
        <p:spPr>
          <a:xfrm>
            <a:off x="304801" y="252664"/>
            <a:ext cx="5791199" cy="63526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E537AB0D-4AAE-9025-591C-9CEEBA5BB8ED}"/>
              </a:ext>
            </a:extLst>
          </p:cNvPr>
          <p:cNvSpPr/>
          <p:nvPr/>
        </p:nvSpPr>
        <p:spPr>
          <a:xfrm>
            <a:off x="6095999" y="252664"/>
            <a:ext cx="5791199" cy="63526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598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1" y="252664"/>
            <a:ext cx="5791200" cy="417345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5000" dirty="0">
                <a:solidFill>
                  <a:prstClr val="white"/>
                </a:solidFill>
                <a:latin typeface="Calibri Light" panose="020F0302020204030204" pitchFamily="34" charset="0"/>
                <a:cs typeface="Calibri Light" panose="020F0302020204030204" pitchFamily="34" charset="0"/>
              </a:rPr>
              <a:t>Peacetime Mentality</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No particular danger threatens us.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Not concerned about people perishing.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I am engaged until I feel tired, then I take a break </a:t>
            </a:r>
          </a:p>
        </p:txBody>
      </p:sp>
      <p:sp>
        <p:nvSpPr>
          <p:cNvPr id="4" name="Text Box 8">
            <a:extLst>
              <a:ext uri="{FF2B5EF4-FFF2-40B4-BE49-F238E27FC236}">
                <a16:creationId xmlns:a16="http://schemas.microsoft.com/office/drawing/2014/main" xmlns="" id="{6BA199F2-3173-8EFE-A2C3-346C16140B58}"/>
              </a:ext>
            </a:extLst>
          </p:cNvPr>
          <p:cNvSpPr txBox="1">
            <a:spLocks noChangeArrowheads="1"/>
          </p:cNvSpPr>
          <p:nvPr/>
        </p:nvSpPr>
        <p:spPr bwMode="auto">
          <a:xfrm>
            <a:off x="6096000" y="252664"/>
            <a:ext cx="5791200" cy="5456878"/>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5000" dirty="0">
                <a:solidFill>
                  <a:prstClr val="white"/>
                </a:solidFill>
                <a:latin typeface="Calibri Light" panose="020F0302020204030204" pitchFamily="34" charset="0"/>
                <a:cs typeface="Calibri Light" panose="020F0302020204030204" pitchFamily="34" charset="0"/>
              </a:rPr>
              <a:t>Wartime Mentality</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Mortal danger every day.</a:t>
            </a:r>
          </a:p>
          <a:p>
            <a:pPr marL="571500" indent="-571500">
              <a:lnSpc>
                <a:spcPct val="90000"/>
              </a:lnSpc>
              <a:spcBef>
                <a:spcPts val="0"/>
              </a:spcBef>
              <a:spcAft>
                <a:spcPts val="600"/>
              </a:spcAft>
            </a:pPr>
            <a:endParaRPr lang="en-US" sz="3800" dirty="0">
              <a:solidFill>
                <a:prstClr val="white"/>
              </a:solidFill>
              <a:latin typeface="Calibri Light" panose="020F0302020204030204" pitchFamily="34" charset="0"/>
              <a:cs typeface="Calibri Light" panose="020F0302020204030204" pitchFamily="34" charset="0"/>
            </a:endParaRP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People perish every day.</a:t>
            </a:r>
          </a:p>
          <a:p>
            <a:pPr marL="571500" indent="-571500">
              <a:lnSpc>
                <a:spcPct val="90000"/>
              </a:lnSpc>
              <a:spcBef>
                <a:spcPts val="0"/>
              </a:spcBef>
              <a:spcAft>
                <a:spcPts val="600"/>
              </a:spcAft>
            </a:pP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Your enemy will be relentless.  </a:t>
            </a:r>
          </a:p>
          <a:p>
            <a:pPr marL="1150938"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Fighting till the point of utter exhaustion. </a:t>
            </a:r>
          </a:p>
        </p:txBody>
      </p:sp>
      <p:sp>
        <p:nvSpPr>
          <p:cNvPr id="5" name="Rectangle 4">
            <a:extLst>
              <a:ext uri="{FF2B5EF4-FFF2-40B4-BE49-F238E27FC236}">
                <a16:creationId xmlns:a16="http://schemas.microsoft.com/office/drawing/2014/main" xmlns="" id="{4F2DDC2C-0ED0-38C5-62FC-DA5496D6EF5C}"/>
              </a:ext>
            </a:extLst>
          </p:cNvPr>
          <p:cNvSpPr/>
          <p:nvPr/>
        </p:nvSpPr>
        <p:spPr>
          <a:xfrm>
            <a:off x="304801" y="252664"/>
            <a:ext cx="5791199" cy="63526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E537AB0D-4AAE-9025-591C-9CEEBA5BB8ED}"/>
              </a:ext>
            </a:extLst>
          </p:cNvPr>
          <p:cNvSpPr/>
          <p:nvPr/>
        </p:nvSpPr>
        <p:spPr>
          <a:xfrm>
            <a:off x="6095999" y="252664"/>
            <a:ext cx="5791199" cy="63526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934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1" y="252664"/>
            <a:ext cx="5791200" cy="1388072"/>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5000" dirty="0">
                <a:solidFill>
                  <a:prstClr val="white"/>
                </a:solidFill>
                <a:latin typeface="Calibri Light" panose="020F0302020204030204" pitchFamily="34" charset="0"/>
                <a:cs typeface="Calibri Light" panose="020F0302020204030204" pitchFamily="34" charset="0"/>
              </a:rPr>
              <a:t>Peacetime Mentality</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The stakes are low.</a:t>
            </a:r>
          </a:p>
        </p:txBody>
      </p:sp>
      <p:sp>
        <p:nvSpPr>
          <p:cNvPr id="4" name="Text Box 8">
            <a:extLst>
              <a:ext uri="{FF2B5EF4-FFF2-40B4-BE49-F238E27FC236}">
                <a16:creationId xmlns:a16="http://schemas.microsoft.com/office/drawing/2014/main" xmlns="" id="{6BA199F2-3173-8EFE-A2C3-346C16140B58}"/>
              </a:ext>
            </a:extLst>
          </p:cNvPr>
          <p:cNvSpPr txBox="1">
            <a:spLocks noChangeArrowheads="1"/>
          </p:cNvSpPr>
          <p:nvPr/>
        </p:nvSpPr>
        <p:spPr bwMode="auto">
          <a:xfrm>
            <a:off x="6096000" y="252664"/>
            <a:ext cx="5791200" cy="1388072"/>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5000" dirty="0">
                <a:solidFill>
                  <a:prstClr val="white"/>
                </a:solidFill>
                <a:latin typeface="Calibri Light" panose="020F0302020204030204" pitchFamily="34" charset="0"/>
                <a:cs typeface="Calibri Light" panose="020F0302020204030204" pitchFamily="34" charset="0"/>
              </a:rPr>
              <a:t>Wartime Mentality</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The stakes are high.</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5" name="Rectangle 4">
            <a:extLst>
              <a:ext uri="{FF2B5EF4-FFF2-40B4-BE49-F238E27FC236}">
                <a16:creationId xmlns:a16="http://schemas.microsoft.com/office/drawing/2014/main" xmlns="" id="{4F2DDC2C-0ED0-38C5-62FC-DA5496D6EF5C}"/>
              </a:ext>
            </a:extLst>
          </p:cNvPr>
          <p:cNvSpPr/>
          <p:nvPr/>
        </p:nvSpPr>
        <p:spPr>
          <a:xfrm>
            <a:off x="304801" y="252664"/>
            <a:ext cx="5791199" cy="63526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E537AB0D-4AAE-9025-591C-9CEEBA5BB8ED}"/>
              </a:ext>
            </a:extLst>
          </p:cNvPr>
          <p:cNvSpPr/>
          <p:nvPr/>
        </p:nvSpPr>
        <p:spPr>
          <a:xfrm>
            <a:off x="6095999" y="252664"/>
            <a:ext cx="5791199" cy="63526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215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Know your enemy.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Imperatives of War</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F93D3CFD-C0F6-63C6-CB3A-7F71FAE654C9}"/>
              </a:ext>
            </a:extLst>
          </p:cNvPr>
          <p:cNvSpPr>
            <a:spLocks noChangeArrowheads="1"/>
          </p:cNvSpPr>
          <p:nvPr/>
        </p:nvSpPr>
        <p:spPr bwMode="auto">
          <a:xfrm>
            <a:off x="581146" y="1935423"/>
            <a:ext cx="11029708" cy="196201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166A9F16-B8AB-52AA-7A6F-055102161778}"/>
              </a:ext>
            </a:extLst>
          </p:cNvPr>
          <p:cNvSpPr txBox="1">
            <a:spLocks noChangeArrowheads="1"/>
          </p:cNvSpPr>
          <p:nvPr/>
        </p:nvSpPr>
        <p:spPr bwMode="auto">
          <a:xfrm>
            <a:off x="619078" y="2042243"/>
            <a:ext cx="10961681" cy="17096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2 Corinthians 2:11: I have forgiven in the sight of Christ…in order that Satan might not outwit us. For we are not unaware of his schemes. </a:t>
            </a:r>
          </a:p>
        </p:txBody>
      </p:sp>
    </p:spTree>
    <p:extLst>
      <p:ext uri="{BB962C8B-B14F-4D97-AF65-F5344CB8AC3E}">
        <p14:creationId xmlns:p14="http://schemas.microsoft.com/office/powerpoint/2010/main" val="347135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9082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Know your enemy.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Must be willing to fight</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We need to exert ourselves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Imperatives of War</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FD1FA81-1AC2-B351-A4A8-856E00A103E2}"/>
              </a:ext>
            </a:extLst>
          </p:cNvPr>
          <p:cNvSpPr>
            <a:spLocks noChangeArrowheads="1"/>
          </p:cNvSpPr>
          <p:nvPr/>
        </p:nvSpPr>
        <p:spPr bwMode="auto">
          <a:xfrm>
            <a:off x="656096" y="3239568"/>
            <a:ext cx="11029708" cy="130245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82C2C45-D1D9-ED5A-44A9-AE7E3F79F34C}"/>
              </a:ext>
            </a:extLst>
          </p:cNvPr>
          <p:cNvSpPr txBox="1">
            <a:spLocks noChangeArrowheads="1"/>
          </p:cNvSpPr>
          <p:nvPr/>
        </p:nvSpPr>
        <p:spPr bwMode="auto">
          <a:xfrm>
            <a:off x="694028" y="3346387"/>
            <a:ext cx="10961681" cy="108952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John 4:6: Jacob’s well was there, and Jesus, tired as he was from the journey, sat down by the well. </a:t>
            </a:r>
          </a:p>
        </p:txBody>
      </p:sp>
    </p:spTree>
    <p:extLst>
      <p:ext uri="{BB962C8B-B14F-4D97-AF65-F5344CB8AC3E}">
        <p14:creationId xmlns:p14="http://schemas.microsoft.com/office/powerpoint/2010/main" val="349046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9082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Know your enemy.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Must be willing to fight</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We need to exert ourselves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Imperatives of War</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FD1FA81-1AC2-B351-A4A8-856E00A103E2}"/>
              </a:ext>
            </a:extLst>
          </p:cNvPr>
          <p:cNvSpPr>
            <a:spLocks noChangeArrowheads="1"/>
          </p:cNvSpPr>
          <p:nvPr/>
        </p:nvSpPr>
        <p:spPr bwMode="auto">
          <a:xfrm>
            <a:off x="656096" y="3239568"/>
            <a:ext cx="11029708" cy="130245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82C2C45-D1D9-ED5A-44A9-AE7E3F79F34C}"/>
              </a:ext>
            </a:extLst>
          </p:cNvPr>
          <p:cNvSpPr txBox="1">
            <a:spLocks noChangeArrowheads="1"/>
          </p:cNvSpPr>
          <p:nvPr/>
        </p:nvSpPr>
        <p:spPr bwMode="auto">
          <a:xfrm>
            <a:off x="694028" y="3346387"/>
            <a:ext cx="10961681" cy="108952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John 4:6: Jacob’s well was there, and Jesus, tired as he was from the journey, sat down by the well. </a:t>
            </a:r>
          </a:p>
        </p:txBody>
      </p:sp>
      <p:sp>
        <p:nvSpPr>
          <p:cNvPr id="4" name="Rectangle 3">
            <a:extLst>
              <a:ext uri="{FF2B5EF4-FFF2-40B4-BE49-F238E27FC236}">
                <a16:creationId xmlns:a16="http://schemas.microsoft.com/office/drawing/2014/main" xmlns="" id="{648AB05C-AA93-0052-85C0-73123F048731}"/>
              </a:ext>
            </a:extLst>
          </p:cNvPr>
          <p:cNvSpPr>
            <a:spLocks noChangeArrowheads="1"/>
          </p:cNvSpPr>
          <p:nvPr/>
        </p:nvSpPr>
        <p:spPr bwMode="auto">
          <a:xfrm>
            <a:off x="658596" y="3242068"/>
            <a:ext cx="11029708" cy="2843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0399492-888D-A36E-7B92-89E768354769}"/>
              </a:ext>
            </a:extLst>
          </p:cNvPr>
          <p:cNvSpPr txBox="1">
            <a:spLocks noChangeArrowheads="1"/>
          </p:cNvSpPr>
          <p:nvPr/>
        </p:nvSpPr>
        <p:spPr bwMode="auto">
          <a:xfrm>
            <a:off x="696528" y="3348887"/>
            <a:ext cx="10961681" cy="258532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 Oswald Sanders: “If a Christian is not willing to rise early and work late, to expend greater effort in diligent study and faithful work, that person will not change a generation. Fatigue is the price of leadership. Mediocrity is the result of never getting tired.” </a:t>
            </a:r>
          </a:p>
        </p:txBody>
      </p:sp>
    </p:spTree>
    <p:extLst>
      <p:ext uri="{BB962C8B-B14F-4D97-AF65-F5344CB8AC3E}">
        <p14:creationId xmlns:p14="http://schemas.microsoft.com/office/powerpoint/2010/main" val="291235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43198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Know your enemy.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Must be willing to fight</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We need to exert ourselves.</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Many will perish without ever knowing Christ.</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You and the people around you will pay a price.</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Many will no longer “stand fire.” </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Satan actively undermines fighting spirit.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Imperatives of War</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42682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093154"/>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Know your enemy.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Must be willing to fight</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Learn how to protect yourself with God’s truth (Ephesians 6:13-17).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Occasionally, calls for rest and spiritual nourishment.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Imperatives of War</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474087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308324"/>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A spiritual war is going on and we are involved.</a:t>
            </a:r>
          </a:p>
          <a:p>
            <a:pPr marL="571500" indent="-571500">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We cannot make peace with our enemy (James 4:4).</a:t>
            </a:r>
          </a:p>
          <a:p>
            <a:pPr marL="571500" indent="-571500">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What if you don’t believe spiritual warfare is real?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Spiritual Warfare</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54590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95401"/>
            <a:ext cx="11522439"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10</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Finally, be strong in the Lord and in his mighty power. </a:t>
            </a:r>
          </a:p>
          <a:p>
            <a:pPr marL="592138" indent="-592138">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11</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Put on the full armor of God, so that you can take your stand against the devil’s schemes. . </a:t>
            </a:r>
          </a:p>
          <a:p>
            <a:pPr marL="592138" indent="-592138">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For our struggle is not against flesh and blood</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but against the rulers, against the authorities, against the powers of this dark world and against the spiritual forces of evil in the heavenly realms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65822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2535152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419844"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10</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Finally, be strong in the Lord and in his mighty power. </a:t>
            </a:r>
          </a:p>
          <a:p>
            <a:pPr marL="592138" indent="-592138">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11</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Put on the full armor of God, so that you can take your stand against the devil’s schemes. . </a:t>
            </a:r>
          </a:p>
          <a:p>
            <a:pPr marL="592138" indent="-592138">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For our struggle is not against flesh and blood,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against the rulers, against the authorities, against the powers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of this dark world and against the spiritual forces of evil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 the heavenly realms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2D5F46F-0280-3192-0CC5-B105042CD302}"/>
              </a:ext>
            </a:extLst>
          </p:cNvPr>
          <p:cNvSpPr>
            <a:spLocks noChangeArrowheads="1"/>
          </p:cNvSpPr>
          <p:nvPr/>
        </p:nvSpPr>
        <p:spPr bwMode="auto">
          <a:xfrm>
            <a:off x="228600" y="247043"/>
            <a:ext cx="11371997" cy="318246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03D00A58-25ED-C881-103D-70DF67896970}"/>
              </a:ext>
            </a:extLst>
          </p:cNvPr>
          <p:cNvSpPr txBox="1">
            <a:spLocks noChangeArrowheads="1"/>
          </p:cNvSpPr>
          <p:nvPr/>
        </p:nvSpPr>
        <p:spPr bwMode="auto">
          <a:xfrm>
            <a:off x="467356" y="317885"/>
            <a:ext cx="7816838" cy="311162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Is Satan real? </a:t>
            </a:r>
          </a:p>
          <a:p>
            <a:pPr marL="461963" lvl="1" indent="-461963"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67% of self-described Christians believe that “Satan is a symbol of evil.”</a:t>
            </a:r>
          </a:p>
          <a:p>
            <a:pPr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Another 8% were unsure what they believed about the existence of a personal Satan.</a:t>
            </a:r>
          </a:p>
        </p:txBody>
      </p:sp>
    </p:spTree>
    <p:extLst>
      <p:ext uri="{BB962C8B-B14F-4D97-AF65-F5344CB8AC3E}">
        <p14:creationId xmlns:p14="http://schemas.microsoft.com/office/powerpoint/2010/main" val="368832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95401"/>
            <a:ext cx="11473221"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10</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Finally, be strong in the Lord and in his mighty power. </a:t>
            </a:r>
          </a:p>
          <a:p>
            <a:pPr marL="592138" indent="-592138">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11</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Put on the full armor of God, so that you can take your stand against the devil’s schemes. . </a:t>
            </a:r>
          </a:p>
          <a:p>
            <a:pPr marL="592138" indent="-592138">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For our struggle is not against flesh and blood,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against the rulers, against the authorities, against the powers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of this dark world and against the spiritual forces of evil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 the heavenly realms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2D5F46F-0280-3192-0CC5-B105042CD302}"/>
              </a:ext>
            </a:extLst>
          </p:cNvPr>
          <p:cNvSpPr>
            <a:spLocks noChangeArrowheads="1"/>
          </p:cNvSpPr>
          <p:nvPr/>
        </p:nvSpPr>
        <p:spPr bwMode="auto">
          <a:xfrm>
            <a:off x="406024" y="246791"/>
            <a:ext cx="11371997" cy="330493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03D00A58-25ED-C881-103D-70DF67896970}"/>
              </a:ext>
            </a:extLst>
          </p:cNvPr>
          <p:cNvSpPr txBox="1">
            <a:spLocks noChangeArrowheads="1"/>
          </p:cNvSpPr>
          <p:nvPr/>
        </p:nvSpPr>
        <p:spPr bwMode="auto">
          <a:xfrm>
            <a:off x="467356" y="317885"/>
            <a:ext cx="7816838" cy="2363724"/>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4400" dirty="0">
                <a:solidFill>
                  <a:prstClr val="white"/>
                </a:solidFill>
                <a:latin typeface="Calibri Light" panose="020F0302020204030204" pitchFamily="34" charset="0"/>
                <a:cs typeface="Calibri Light" panose="020F0302020204030204" pitchFamily="34" charset="0"/>
              </a:rPr>
              <a:t>Reasons to think he is real.  </a:t>
            </a:r>
          </a:p>
          <a:p>
            <a:pPr marL="461963" lvl="1" indent="-461963" fontAlgn="auto">
              <a:lnSpc>
                <a:spcPct val="90000"/>
              </a:lnSpc>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	Philosophical</a:t>
            </a:r>
          </a:p>
          <a:p>
            <a:pPr lvl="1" indent="-457200" fontAlgn="auto">
              <a:lnSpc>
                <a:spcPct val="90000"/>
              </a:lnSpc>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	Biblical</a:t>
            </a:r>
          </a:p>
          <a:p>
            <a:pPr lvl="1" indent="-457200" fontAlgn="auto">
              <a:lnSpc>
                <a:spcPct val="90000"/>
              </a:lnSpc>
              <a:spcBef>
                <a:spcPts val="0"/>
              </a:spcBef>
              <a:spcAft>
                <a:spcPts val="600"/>
              </a:spcAft>
              <a:buSzPct val="100000"/>
              <a:defRPr/>
            </a:pPr>
            <a:r>
              <a:rPr lang="en-US" sz="4000" dirty="0">
                <a:solidFill>
                  <a:prstClr val="white"/>
                </a:solidFill>
                <a:latin typeface="Calibri Light" panose="020F0302020204030204" pitchFamily="34" charset="0"/>
                <a:cs typeface="Calibri Light" panose="020F0302020204030204" pitchFamily="34" charset="0"/>
              </a:rPr>
              <a:t>»	Experiential</a:t>
            </a:r>
          </a:p>
        </p:txBody>
      </p:sp>
    </p:spTree>
    <p:extLst>
      <p:ext uri="{BB962C8B-B14F-4D97-AF65-F5344CB8AC3E}">
        <p14:creationId xmlns:p14="http://schemas.microsoft.com/office/powerpoint/2010/main" val="420329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He is one of God’s greatest created beings.</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Know your enemy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1A1EF9-F9DB-E89D-B413-49A14C2E1C66}"/>
              </a:ext>
            </a:extLst>
          </p:cNvPr>
          <p:cNvSpPr>
            <a:spLocks noChangeArrowheads="1"/>
          </p:cNvSpPr>
          <p:nvPr/>
        </p:nvSpPr>
        <p:spPr bwMode="auto">
          <a:xfrm>
            <a:off x="2088108" y="1750347"/>
            <a:ext cx="9351581" cy="94410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2DC4B8E-23C4-16B5-8A2D-AF8953FBCD34}"/>
              </a:ext>
            </a:extLst>
          </p:cNvPr>
          <p:cNvSpPr txBox="1">
            <a:spLocks noChangeArrowheads="1"/>
          </p:cNvSpPr>
          <p:nvPr/>
        </p:nvSpPr>
        <p:spPr bwMode="auto">
          <a:xfrm>
            <a:off x="2118473" y="1861313"/>
            <a:ext cx="9293903" cy="6740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The fall of Satan and a third of the angels</a:t>
            </a:r>
          </a:p>
        </p:txBody>
      </p:sp>
    </p:spTree>
    <p:extLst>
      <p:ext uri="{BB962C8B-B14F-4D97-AF65-F5344CB8AC3E}">
        <p14:creationId xmlns:p14="http://schemas.microsoft.com/office/powerpoint/2010/main" val="376772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He is one of God’s greatest created beings.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Why is he after humans? </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Satan hates God. </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And therefore, anyone whom God loves.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Know your enemy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091F08C-A687-553F-61C3-1125882837A2}"/>
              </a:ext>
            </a:extLst>
          </p:cNvPr>
          <p:cNvSpPr>
            <a:spLocks noChangeArrowheads="1"/>
          </p:cNvSpPr>
          <p:nvPr/>
        </p:nvSpPr>
        <p:spPr bwMode="auto">
          <a:xfrm>
            <a:off x="581146" y="4034044"/>
            <a:ext cx="11029708" cy="139512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C41A95BA-4F45-0251-3274-9EAF49246FE2}"/>
              </a:ext>
            </a:extLst>
          </p:cNvPr>
          <p:cNvSpPr txBox="1">
            <a:spLocks noChangeArrowheads="1"/>
          </p:cNvSpPr>
          <p:nvPr/>
        </p:nvSpPr>
        <p:spPr bwMode="auto">
          <a:xfrm>
            <a:off x="619078" y="4140863"/>
            <a:ext cx="10961681" cy="114492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1 John 4:4: Greater is he who is in you that he who is in the world. </a:t>
            </a:r>
          </a:p>
        </p:txBody>
      </p:sp>
    </p:spTree>
    <p:extLst>
      <p:ext uri="{BB962C8B-B14F-4D97-AF65-F5344CB8AC3E}">
        <p14:creationId xmlns:p14="http://schemas.microsoft.com/office/powerpoint/2010/main" val="187007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724096"/>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He is one of God’s greatest created beings.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Why is he after humans? </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Satan hates God.</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And therefore, anyone whom God loves.</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the cross, God neutralized Satan’s greatest accusation toward God.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Know your enemy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70247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01621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He is one of God’s greatest created beings.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Why is he after humans? </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Satan has redoubled his efforts to make sure that people never hear about or place their trust in Christ.</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Know your enemy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0E62C98-0605-5205-8584-D886FA23462A}"/>
              </a:ext>
            </a:extLst>
          </p:cNvPr>
          <p:cNvSpPr>
            <a:spLocks noChangeArrowheads="1"/>
          </p:cNvSpPr>
          <p:nvPr/>
        </p:nvSpPr>
        <p:spPr bwMode="auto">
          <a:xfrm>
            <a:off x="581146" y="4094004"/>
            <a:ext cx="11029708" cy="180175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FEC738-7B5B-FE25-F44D-2169719C9294}"/>
              </a:ext>
            </a:extLst>
          </p:cNvPr>
          <p:cNvSpPr txBox="1">
            <a:spLocks noChangeArrowheads="1"/>
          </p:cNvSpPr>
          <p:nvPr/>
        </p:nvSpPr>
        <p:spPr bwMode="auto">
          <a:xfrm>
            <a:off x="619078" y="4200823"/>
            <a:ext cx="10961681" cy="15434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Revelation 12:12: Woe to the earth and the sea, because the devil has come down to you, having great wrath, knowing that he has only a short time. </a:t>
            </a:r>
          </a:p>
        </p:txBody>
      </p:sp>
    </p:spTree>
    <p:extLst>
      <p:ext uri="{BB962C8B-B14F-4D97-AF65-F5344CB8AC3E}">
        <p14:creationId xmlns:p14="http://schemas.microsoft.com/office/powerpoint/2010/main" val="120826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1084</Words>
  <Application>Microsoft Office PowerPoint</Application>
  <PresentationFormat>Widescreen</PresentationFormat>
  <Paragraphs>168</Paragraphs>
  <Slides>30</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ＭＳ Ｐゴシック</vt:lpstr>
      <vt:lpstr>Arial</vt:lpstr>
      <vt:lpstr>Calibri</vt:lpstr>
      <vt:lpstr>Calibri Light</vt:lpstr>
      <vt:lpstr>Cambria</vt:lpstr>
      <vt:lpstr>Century Gothic</vt:lpstr>
      <vt:lpstr>Office Theme</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2022-11-30T21:12:14Z</dcterms:created>
  <dcterms:modified xsi:type="dcterms:W3CDTF">2022-11-30T21:12:20Z</dcterms:modified>
</cp:coreProperties>
</file>